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theme/themeOverride1.xml" ContentType="application/vnd.openxmlformats-officedocument.themeOverr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804" r:id="rId1"/>
  </p:sldMasterIdLst>
  <p:notesMasterIdLst>
    <p:notesMasterId r:id="rId40"/>
  </p:notesMasterIdLst>
  <p:sldIdLst>
    <p:sldId id="256" r:id="rId2"/>
    <p:sldId id="257" r:id="rId3"/>
    <p:sldId id="271" r:id="rId4"/>
    <p:sldId id="285" r:id="rId5"/>
    <p:sldId id="259" r:id="rId6"/>
    <p:sldId id="287" r:id="rId7"/>
    <p:sldId id="286" r:id="rId8"/>
    <p:sldId id="260" r:id="rId9"/>
    <p:sldId id="288" r:id="rId10"/>
    <p:sldId id="317" r:id="rId11"/>
    <p:sldId id="289" r:id="rId12"/>
    <p:sldId id="309" r:id="rId13"/>
    <p:sldId id="308" r:id="rId14"/>
    <p:sldId id="310" r:id="rId15"/>
    <p:sldId id="311" r:id="rId16"/>
    <p:sldId id="292" r:id="rId17"/>
    <p:sldId id="294" r:id="rId18"/>
    <p:sldId id="295" r:id="rId19"/>
    <p:sldId id="316" r:id="rId20"/>
    <p:sldId id="264" r:id="rId21"/>
    <p:sldId id="314" r:id="rId22"/>
    <p:sldId id="273" r:id="rId23"/>
    <p:sldId id="276" r:id="rId24"/>
    <p:sldId id="297" r:id="rId25"/>
    <p:sldId id="298" r:id="rId26"/>
    <p:sldId id="299" r:id="rId27"/>
    <p:sldId id="300" r:id="rId28"/>
    <p:sldId id="301" r:id="rId29"/>
    <p:sldId id="302" r:id="rId30"/>
    <p:sldId id="303" r:id="rId31"/>
    <p:sldId id="304" r:id="rId32"/>
    <p:sldId id="305" r:id="rId33"/>
    <p:sldId id="312" r:id="rId34"/>
    <p:sldId id="315" r:id="rId35"/>
    <p:sldId id="306" r:id="rId36"/>
    <p:sldId id="307" r:id="rId37"/>
    <p:sldId id="313" r:id="rId38"/>
    <p:sldId id="284" r:id="rId39"/>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p14:section name="默认节" id="{A1D51E22-979F-48EF-991E-CABE827FE7D3}">
          <p14:sldIdLst>
            <p14:sldId id="256"/>
            <p14:sldId id="257"/>
            <p14:sldId id="271"/>
            <p14:sldId id="285"/>
            <p14:sldId id="259"/>
            <p14:sldId id="287"/>
            <p14:sldId id="286"/>
            <p14:sldId id="260"/>
            <p14:sldId id="288"/>
            <p14:sldId id="317"/>
            <p14:sldId id="289"/>
            <p14:sldId id="309"/>
            <p14:sldId id="308"/>
            <p14:sldId id="310"/>
            <p14:sldId id="311"/>
            <p14:sldId id="292"/>
            <p14:sldId id="294"/>
            <p14:sldId id="295"/>
            <p14:sldId id="316"/>
            <p14:sldId id="264"/>
            <p14:sldId id="314"/>
            <p14:sldId id="273"/>
            <p14:sldId id="276"/>
            <p14:sldId id="297"/>
            <p14:sldId id="298"/>
            <p14:sldId id="299"/>
            <p14:sldId id="300"/>
            <p14:sldId id="301"/>
            <p14:sldId id="302"/>
            <p14:sldId id="303"/>
            <p14:sldId id="304"/>
            <p14:sldId id="305"/>
            <p14:sldId id="312"/>
            <p14:sldId id="315"/>
            <p14:sldId id="306"/>
            <p14:sldId id="307"/>
            <p14:sldId id="313"/>
            <p14:sldId id="284"/>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33CC"/>
    <a:srgbClr val="0636E4"/>
    <a:srgbClr val="FF0066"/>
    <a:srgbClr val="FF6600"/>
    <a:srgbClr val="FF0000"/>
    <a:srgbClr val="990000"/>
    <a:srgbClr val="FEA4A4"/>
    <a:srgbClr val="993300"/>
    <a:srgbClr val="00421E"/>
    <a:srgbClr val="C69B1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7896" autoAdjust="0"/>
    <p:restoredTop sz="94660"/>
  </p:normalViewPr>
  <p:slideViewPr>
    <p:cSldViewPr snapToGrid="0">
      <p:cViewPr varScale="1">
        <p:scale>
          <a:sx n="66" d="100"/>
          <a:sy n="66" d="100"/>
        </p:scale>
        <p:origin x="-780" y="-102"/>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notesMaster" Target="notesMasters/notesMaster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media/hdphoto1.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C7FA29A8-2449-4028-AFF0-0D08EB4BAE4E}" type="datetimeFigureOut">
              <a:rPr lang="zh-CN" altLang="en-US" smtClean="0"/>
              <a:t>2017/8/24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7CF2823C-6FF1-4C31-A8DA-C84F230E5CC1}" type="slidenum">
              <a:rPr lang="zh-CN" altLang="en-US" smtClean="0"/>
              <a:t>‹#›</a:t>
            </a:fld>
            <a:endParaRPr lang="zh-CN" altLang="en-US"/>
          </a:p>
        </p:txBody>
      </p:sp>
    </p:spTree>
    <p:extLst>
      <p:ext uri="{BB962C8B-B14F-4D97-AF65-F5344CB8AC3E}">
        <p14:creationId xmlns:p14="http://schemas.microsoft.com/office/powerpoint/2010/main" val="414630271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23</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32</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33</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35</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36</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37</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38</a:t>
            </a:fld>
            <a:endParaRPr lang="zh-CN" altLang="en-US"/>
          </a:p>
        </p:txBody>
      </p:sp>
    </p:spTree>
    <p:extLst>
      <p:ext uri="{BB962C8B-B14F-4D97-AF65-F5344CB8AC3E}">
        <p14:creationId xmlns:p14="http://schemas.microsoft.com/office/powerpoint/2010/main" val="214760825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24</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25</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26</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27</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28</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29</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30</a:t>
            </a:fld>
            <a:endParaRPr lang="zh-CN" altLang="en-US"/>
          </a:p>
        </p:txBody>
      </p:sp>
    </p:spTree>
    <p:extLst>
      <p:ext uri="{BB962C8B-B14F-4D97-AF65-F5344CB8AC3E}">
        <p14:creationId xmlns:p14="http://schemas.microsoft.com/office/powerpoint/2010/main" val="41173927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7CF2823C-6FF1-4C31-A8DA-C84F230E5CC1}" type="slidenum">
              <a:rPr lang="zh-CN" altLang="en-US" smtClean="0"/>
              <a:t>31</a:t>
            </a:fld>
            <a:endParaRPr lang="zh-CN" altLang="en-US"/>
          </a:p>
        </p:txBody>
      </p:sp>
    </p:spTree>
    <p:extLst>
      <p:ext uri="{BB962C8B-B14F-4D97-AF65-F5344CB8AC3E}">
        <p14:creationId xmlns:p14="http://schemas.microsoft.com/office/powerpoint/2010/main" val="41173927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zh-CN" altLang="en-US" smtClean="0"/>
              <a:t>单击此处编辑母版标题样式</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zh-CN" altLang="en-US" smtClean="0"/>
              <a:t>单击此处编辑母版副标题样式</a:t>
            </a:r>
            <a:endParaRPr lang="en-US" dirty="0"/>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1515662930"/>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带描述的全景图片">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zh-CN" altLang="en-US" smtClean="0"/>
              <a:t>单击此处编辑母版标题样式</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187366816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标题和描述">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296268130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带描述的引言">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zh-CN" altLang="en-US" smtClean="0"/>
              <a:t>单击此处编辑母版文本样式</a:t>
            </a:r>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353805224"/>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名片">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41410" y="4777381"/>
            <a:ext cx="9906001" cy="860400"/>
          </a:xfrm>
        </p:spPr>
        <p:txBody>
          <a:bodyPr anchor="t">
            <a:normAutofit/>
          </a:bodyPr>
          <a:lstStyle>
            <a:lvl1pPr marL="0" indent="0" algn="l">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508970851"/>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引言名片">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zh-CN" altLang="en-US" smtClean="0"/>
              <a:t>单击此处编辑母版标题样式</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7423688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真或假">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zh-CN" altLang="en-US" smtClean="0"/>
              <a:t>单击此处编辑母版标题样式</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solidFill>
                  <a:schemeClr val="tx1"/>
                </a:soli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zh-CN" altLang="en-US" smtClean="0"/>
              <a:t>单击此处编辑母版文本样式</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866913727"/>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1524220378"/>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zh-CN" altLang="en-US" smtClean="0"/>
              <a:t>单击此处编辑母版标题样式</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160281448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idx="1"/>
          </p:nvPr>
        </p:nvSpPr>
        <p:spPr/>
        <p:txBody>
          <a:bodyPr anchor="ct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133059934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zh-CN" altLang="en-US" smtClean="0"/>
              <a:t>单击此处编辑母版文本样式</a:t>
            </a:r>
          </a:p>
        </p:txBody>
      </p:sp>
      <p:sp>
        <p:nvSpPr>
          <p:cNvPr id="4" name="Date Placeholder 3"/>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11"/>
          </p:nvPr>
        </p:nvSpPr>
        <p:spPr/>
        <p:txBody>
          <a:bodyPr/>
          <a:lstStyle/>
          <a:p>
            <a:endParaRPr lang="zh-CN" altLang="en-US"/>
          </a:p>
        </p:txBody>
      </p:sp>
      <p:sp>
        <p:nvSpPr>
          <p:cNvPr id="6" name="Slide Number Placeholder 5"/>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961868474"/>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Date Placeholder 4"/>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1227667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zh-CN" altLang="en-US" smtClean="0"/>
              <a:t>单击此处编辑母版标题样式</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smtClean="0"/>
              <a:t>单击此处编辑母版文本样式</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7" name="Date Placeholder 6"/>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8" name="Footer Placeholder 7"/>
          <p:cNvSpPr>
            <a:spLocks noGrp="1"/>
          </p:cNvSpPr>
          <p:nvPr>
            <p:ph type="ftr" sz="quarter" idx="11"/>
          </p:nvPr>
        </p:nvSpPr>
        <p:spPr/>
        <p:txBody>
          <a:bodyPr/>
          <a:lstStyle/>
          <a:p>
            <a:endParaRPr lang="zh-CN" altLang="en-US"/>
          </a:p>
        </p:txBody>
      </p:sp>
      <p:sp>
        <p:nvSpPr>
          <p:cNvPr id="9" name="Slide Number Placeholder 8"/>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4721165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zh-CN" altLang="en-US" smtClean="0"/>
              <a:t>单击此处编辑母版标题样式</a:t>
            </a:r>
            <a:endParaRPr lang="en-US" dirty="0"/>
          </a:p>
        </p:txBody>
      </p:sp>
      <p:sp>
        <p:nvSpPr>
          <p:cNvPr id="3" name="Date Placeholder 2"/>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4" name="Footer Placeholder 3"/>
          <p:cNvSpPr>
            <a:spLocks noGrp="1"/>
          </p:cNvSpPr>
          <p:nvPr>
            <p:ph type="ftr" sz="quarter" idx="11"/>
          </p:nvPr>
        </p:nvSpPr>
        <p:spPr/>
        <p:txBody>
          <a:bodyPr/>
          <a:lstStyle/>
          <a:p>
            <a:endParaRPr lang="zh-CN" altLang="en-US"/>
          </a:p>
        </p:txBody>
      </p:sp>
      <p:sp>
        <p:nvSpPr>
          <p:cNvPr id="5" name="Slide Number Placeholder 4"/>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275961473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66684341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zh-CN" altLang="en-US" smtClean="0"/>
              <a:t>单击此处编辑母版标题样式</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p:txBody>
          <a:bodyPr/>
          <a:lstStyle/>
          <a:p>
            <a:fld id="{6FAA70C4-FD45-4D24-BD2B-2E858FCB4F85}" type="datetimeFigureOut">
              <a:rPr lang="zh-CN" altLang="en-US" smtClean="0"/>
              <a:t>2017/8/24</a:t>
            </a:fld>
            <a:endParaRPr lang="zh-CN" altLang="en-US"/>
          </a:p>
        </p:txBody>
      </p:sp>
      <p:sp>
        <p:nvSpPr>
          <p:cNvPr id="6" name="Footer Placeholder 5"/>
          <p:cNvSpPr>
            <a:spLocks noGrp="1"/>
          </p:cNvSpPr>
          <p:nvPr>
            <p:ph type="ftr" sz="quarter" idx="11"/>
          </p:nvPr>
        </p:nvSpPr>
        <p:spPr/>
        <p:txBody>
          <a:bodyPr/>
          <a:lstStyle/>
          <a:p>
            <a:endParaRPr lang="zh-CN" altLang="en-US"/>
          </a:p>
        </p:txBody>
      </p:sp>
      <p:sp>
        <p:nvSpPr>
          <p:cNvPr id="7" name="Slide Number Placeholder 6"/>
          <p:cNvSpPr>
            <a:spLocks noGrp="1"/>
          </p:cNvSpPr>
          <p:nvPr>
            <p:ph type="sldNum" sz="quarter" idx="12"/>
          </p:nvPr>
        </p:nvSpPr>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212083182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zh-CN" altLang="en-US" smtClean="0"/>
              <a:t>单击此处编辑母版标题样式</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zh-CN" altLang="en-US" smtClean="0"/>
              <a:t>单击图标添加图片</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zh-CN" altLang="en-US" smtClean="0"/>
              <a:t>单击此处编辑母版文本样式</a:t>
            </a:r>
          </a:p>
        </p:txBody>
      </p:sp>
      <p:sp>
        <p:nvSpPr>
          <p:cNvPr id="5" name="Date Placeholder 4"/>
          <p:cNvSpPr>
            <a:spLocks noGrp="1"/>
          </p:cNvSpPr>
          <p:nvPr>
            <p:ph type="dt" sz="half" idx="10"/>
          </p:nvPr>
        </p:nvSpPr>
        <p:spPr>
          <a:xfrm>
            <a:off x="6399212" y="5883275"/>
            <a:ext cx="914400" cy="365125"/>
          </a:xfrm>
        </p:spPr>
        <p:txBody>
          <a:bodyPr/>
          <a:lstStyle/>
          <a:p>
            <a:fld id="{6FAA70C4-FD45-4D24-BD2B-2E858FCB4F85}" type="datetimeFigureOut">
              <a:rPr lang="zh-CN" altLang="en-US" smtClean="0"/>
              <a:t>2017/8/24</a:t>
            </a:fld>
            <a:endParaRPr lang="zh-CN" altLang="en-US"/>
          </a:p>
        </p:txBody>
      </p:sp>
      <p:sp>
        <p:nvSpPr>
          <p:cNvPr id="6" name="Footer Placeholder 5"/>
          <p:cNvSpPr>
            <a:spLocks noGrp="1"/>
          </p:cNvSpPr>
          <p:nvPr>
            <p:ph type="ftr" sz="quarter" idx="11"/>
          </p:nvPr>
        </p:nvSpPr>
        <p:spPr>
          <a:xfrm>
            <a:off x="1141412" y="5883275"/>
            <a:ext cx="5105400" cy="365125"/>
          </a:xfrm>
        </p:spPr>
        <p:txBody>
          <a:bodyPr/>
          <a:lstStyle/>
          <a:p>
            <a:endParaRPr lang="zh-CN" altLang="en-US"/>
          </a:p>
        </p:txBody>
      </p:sp>
      <p:sp>
        <p:nvSpPr>
          <p:cNvPr id="7" name="Slide Number Placeholder 6"/>
          <p:cNvSpPr>
            <a:spLocks noGrp="1"/>
          </p:cNvSpPr>
          <p:nvPr>
            <p:ph type="sldNum" sz="quarter" idx="12"/>
          </p:nvPr>
        </p:nvSpPr>
        <p:spPr>
          <a:xfrm>
            <a:off x="10742612" y="5883275"/>
            <a:ext cx="322567" cy="365125"/>
          </a:xfrm>
        </p:spPr>
        <p:txBody>
          <a:body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5462202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FAA70C4-FD45-4D24-BD2B-2E858FCB4F85}" type="datetimeFigureOut">
              <a:rPr lang="zh-CN" altLang="en-US" smtClean="0"/>
              <a:t>2017/8/24</a:t>
            </a:fld>
            <a:endParaRPr lang="zh-CN" altLang="en-US"/>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zh-CN" altLang="en-US"/>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6C26896F-37FF-4259-BF9A-F9FE32DED171}" type="slidenum">
              <a:rPr lang="zh-CN" altLang="en-US" smtClean="0"/>
              <a:t>‹#›</a:t>
            </a:fld>
            <a:endParaRPr lang="zh-CN" altLang="en-US"/>
          </a:p>
        </p:txBody>
      </p:sp>
    </p:spTree>
    <p:extLst>
      <p:ext uri="{BB962C8B-B14F-4D97-AF65-F5344CB8AC3E}">
        <p14:creationId xmlns:p14="http://schemas.microsoft.com/office/powerpoint/2010/main" val="3137429424"/>
      </p:ext>
    </p:extLst>
  </p:cSld>
  <p:clrMap bg1="dk1" tx1="lt1" bg2="dk2" tx2="lt2" accent1="accent1" accent2="accent2" accent3="accent3" accent4="accent4" accent5="accent5" accent6="accent6" hlink="hlink" folHlink="folHlink"/>
  <p:sldLayoutIdLst>
    <p:sldLayoutId id="2147483805" r:id="rId1"/>
    <p:sldLayoutId id="2147483806" r:id="rId2"/>
    <p:sldLayoutId id="2147483807" r:id="rId3"/>
    <p:sldLayoutId id="2147483808" r:id="rId4"/>
    <p:sldLayoutId id="2147483809" r:id="rId5"/>
    <p:sldLayoutId id="2147483810" r:id="rId6"/>
    <p:sldLayoutId id="2147483811" r:id="rId7"/>
    <p:sldLayoutId id="2147483812" r:id="rId8"/>
    <p:sldLayoutId id="2147483813" r:id="rId9"/>
    <p:sldLayoutId id="2147483814" r:id="rId10"/>
    <p:sldLayoutId id="2147483815" r:id="rId11"/>
    <p:sldLayoutId id="2147483816" r:id="rId12"/>
    <p:sldLayoutId id="2147483817" r:id="rId13"/>
    <p:sldLayoutId id="2147483818" r:id="rId14"/>
    <p:sldLayoutId id="2147483819" r:id="rId15"/>
    <p:sldLayoutId id="2147483820" r:id="rId16"/>
    <p:sldLayoutId id="2147483821" r:id="rId17"/>
  </p:sldLayoutIdLst>
  <p:txStyles>
    <p:titleStyle>
      <a:lvl1pPr algn="l" defTabSz="457200" rtl="0" eaLnBrk="1" latinLnBrk="0" hangingPunct="1">
        <a:spcBef>
          <a:spcPct val="0"/>
        </a:spcBef>
        <a:buNone/>
        <a:defRPr sz="3200" kern="1200" cap="all">
          <a:ln w="3175" cmpd="sng">
            <a:noFill/>
          </a:ln>
          <a:solidFill>
            <a:schemeClr val="accent1"/>
          </a:soli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accent1"/>
        </a:buClr>
        <a:buSzPct val="100000"/>
        <a:buFont typeface="Arial"/>
        <a:buChar char="•"/>
        <a:defRPr sz="20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accent1"/>
        </a:buClr>
        <a:buSzPct val="100000"/>
        <a:buFont typeface="Arial"/>
        <a:buChar char="•"/>
        <a:defRPr sz="18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accent1"/>
        </a:buClr>
        <a:buSzPct val="100000"/>
        <a:buFont typeface="Arial"/>
        <a:buChar char="•"/>
        <a:defRPr sz="16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accent1"/>
        </a:buClr>
        <a:buSzPct val="100000"/>
        <a:buFont typeface="Arial"/>
        <a:buChar char="•"/>
        <a:defRPr sz="14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accent1"/>
        </a:buClr>
        <a:buSzPct val="100000"/>
        <a:buFont typeface="Arial"/>
        <a:buChar char="•"/>
        <a:defRPr sz="1200" kern="1200" cap="small">
          <a:solidFill>
            <a:schemeClr val="tx1"/>
          </a:soli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 Target="slide2.xml"/><Relationship Id="rId2" Type="http://schemas.openxmlformats.org/officeDocument/2006/relationships/image" Target="../media/image2.png"/><Relationship Id="rId1" Type="http://schemas.openxmlformats.org/officeDocument/2006/relationships/slideLayout" Target="../slideLayouts/slideLayout1.xml"/><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2.xml"/><Relationship Id="rId1" Type="http://schemas.openxmlformats.org/officeDocument/2006/relationships/themeOverride" Target="../theme/themeOverride1.xml"/><Relationship Id="rId4" Type="http://schemas.openxmlformats.org/officeDocument/2006/relationships/image" Target="../media/image25.jpeg"/></Relationships>
</file>

<file path=ppt/slides/_rels/slide33.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8" Type="http://schemas.openxmlformats.org/officeDocument/2006/relationships/image" Target="../media/image10.png"/><Relationship Id="rId13" Type="http://schemas.openxmlformats.org/officeDocument/2006/relationships/image" Target="../media/image15.png"/><Relationship Id="rId3" Type="http://schemas.openxmlformats.org/officeDocument/2006/relationships/image" Target="../media/image5.png"/><Relationship Id="rId7" Type="http://schemas.openxmlformats.org/officeDocument/2006/relationships/image" Target="../media/image9.png"/><Relationship Id="rId12" Type="http://schemas.openxmlformats.org/officeDocument/2006/relationships/image" Target="../media/image14.png"/><Relationship Id="rId2" Type="http://schemas.openxmlformats.org/officeDocument/2006/relationships/image" Target="../media/image4.png"/><Relationship Id="rId1" Type="http://schemas.openxmlformats.org/officeDocument/2006/relationships/slideLayout" Target="../slideLayouts/slideLayout2.xml"/><Relationship Id="rId6" Type="http://schemas.openxmlformats.org/officeDocument/2006/relationships/image" Target="../media/image8.png"/><Relationship Id="rId11" Type="http://schemas.openxmlformats.org/officeDocument/2006/relationships/image" Target="../media/image13.png"/><Relationship Id="rId5" Type="http://schemas.openxmlformats.org/officeDocument/2006/relationships/image" Target="../media/image7.png"/><Relationship Id="rId15" Type="http://schemas.openxmlformats.org/officeDocument/2006/relationships/image" Target="../media/image17.png"/><Relationship Id="rId10" Type="http://schemas.openxmlformats.org/officeDocument/2006/relationships/image" Target="../media/image12.png"/><Relationship Id="rId4" Type="http://schemas.openxmlformats.org/officeDocument/2006/relationships/image" Target="../media/image6.png"/><Relationship Id="rId9" Type="http://schemas.openxmlformats.org/officeDocument/2006/relationships/image" Target="../media/image11.png"/><Relationship Id="rId14" Type="http://schemas.openxmlformats.org/officeDocument/2006/relationships/image" Target="../media/image16.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gradFill flip="none" rotWithShape="1">
          <a:gsLst>
            <a:gs pos="100000">
              <a:srgbClr val="C00000"/>
            </a:gs>
            <a:gs pos="0">
              <a:srgbClr val="FF0000"/>
            </a:gs>
          </a:gsLst>
          <a:path path="circle">
            <a:fillToRect l="50000" t="50000" r="50000" b="50000"/>
          </a:path>
          <a:tileRect/>
        </a:gradFill>
        <a:effectLst/>
      </p:bgPr>
    </p:bg>
    <p:spTree>
      <p:nvGrpSpPr>
        <p:cNvPr id="1" name=""/>
        <p:cNvGrpSpPr/>
        <p:nvPr/>
      </p:nvGrpSpPr>
      <p:grpSpPr>
        <a:xfrm>
          <a:off x="0" y="0"/>
          <a:ext cx="0" cy="0"/>
          <a:chOff x="0" y="0"/>
          <a:chExt cx="0" cy="0"/>
        </a:xfrm>
      </p:grpSpPr>
      <p:pic>
        <p:nvPicPr>
          <p:cNvPr id="4" name="图片 2" descr="封面遮罩.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0"/>
            <a:ext cx="12192000" cy="6858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6" name="图片 20">
            <a:hlinkClick r:id="rId3" action="ppaction://hlinksldjump"/>
          </p:cNvPr>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rot="10800000">
            <a:off x="9942513" y="2287755"/>
            <a:ext cx="673100" cy="6731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16" name="文本框 15"/>
          <p:cNvSpPr txBox="1"/>
          <p:nvPr/>
        </p:nvSpPr>
        <p:spPr>
          <a:xfrm>
            <a:off x="109728" y="82296"/>
            <a:ext cx="1335024" cy="400110"/>
          </a:xfrm>
          <a:prstGeom prst="rect">
            <a:avLst/>
          </a:prstGeom>
          <a:noFill/>
        </p:spPr>
        <p:txBody>
          <a:bodyPr wrap="square" rtlCol="0">
            <a:spAutoFit/>
          </a:bodyPr>
          <a:lstStyle/>
          <a:p>
            <a:r>
              <a:rPr lang="en-US" altLang="zh-CN" sz="2000" dirty="0" smtClean="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sz="20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2" name="TextBox 1"/>
          <p:cNvSpPr txBox="1"/>
          <p:nvPr/>
        </p:nvSpPr>
        <p:spPr>
          <a:xfrm>
            <a:off x="2311400" y="2116474"/>
            <a:ext cx="6896100" cy="1015663"/>
          </a:xfrm>
          <a:prstGeom prst="rect">
            <a:avLst/>
          </a:prstGeom>
          <a:noFill/>
        </p:spPr>
        <p:txBody>
          <a:bodyPr wrap="square" rtlCol="0">
            <a:spAutoFit/>
          </a:bodyPr>
          <a:lstStyle/>
          <a:p>
            <a:r>
              <a:rPr lang="en-US" altLang="zh-CN" sz="6000" dirty="0" smtClean="0">
                <a:latin typeface="幼圆" panose="02010509060101010101" pitchFamily="49" charset="-122"/>
                <a:ea typeface="幼圆" panose="02010509060101010101" pitchFamily="49" charset="-122"/>
              </a:rPr>
              <a:t>Spark</a:t>
            </a:r>
            <a:r>
              <a:rPr lang="zh-CN" altLang="en-US" sz="6000" dirty="0" smtClean="0">
                <a:latin typeface="幼圆" panose="02010509060101010101" pitchFamily="49" charset="-122"/>
                <a:ea typeface="幼圆" panose="02010509060101010101" pitchFamily="49" charset="-122"/>
              </a:rPr>
              <a:t>技术经验分享</a:t>
            </a:r>
            <a:endParaRPr lang="zh-CN" altLang="en-US" sz="6000" dirty="0">
              <a:latin typeface="幼圆" panose="02010509060101010101" pitchFamily="49" charset="-122"/>
              <a:ea typeface="幼圆" panose="02010509060101010101" pitchFamily="49" charset="-122"/>
            </a:endParaRPr>
          </a:p>
        </p:txBody>
      </p:sp>
      <p:sp>
        <p:nvSpPr>
          <p:cNvPr id="3" name="TextBox 2"/>
          <p:cNvSpPr txBox="1"/>
          <p:nvPr/>
        </p:nvSpPr>
        <p:spPr>
          <a:xfrm>
            <a:off x="3613150" y="3625334"/>
            <a:ext cx="4292600" cy="369332"/>
          </a:xfrm>
          <a:prstGeom prst="rect">
            <a:avLst/>
          </a:prstGeom>
          <a:noFill/>
        </p:spPr>
        <p:txBody>
          <a:bodyPr wrap="square" rtlCol="0">
            <a:spAutoFit/>
          </a:bodyPr>
          <a:lstStyle/>
          <a:p>
            <a:r>
              <a:rPr lang="en-US" altLang="zh-CN" dirty="0" smtClean="0">
                <a:latin typeface="幼圆" panose="02010509060101010101" pitchFamily="49" charset="-122"/>
                <a:ea typeface="幼圆" panose="02010509060101010101" pitchFamily="49" charset="-122"/>
              </a:rPr>
              <a:t>Y</a:t>
            </a:r>
            <a:r>
              <a:rPr lang="zh-CN" altLang="en-US" dirty="0" smtClean="0">
                <a:latin typeface="幼圆" panose="02010509060101010101" pitchFamily="49" charset="-122"/>
                <a:ea typeface="幼圆" panose="02010509060101010101" pitchFamily="49" charset="-122"/>
              </a:rPr>
              <a:t>事业部</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供应链库存研发部  杨冬越</a:t>
            </a:r>
            <a:endParaRPr lang="zh-CN" altLang="en-US"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2414978715"/>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2" name="Picture 4"/>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6840"/>
            <a:ext cx="12168415" cy="684115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4098705" y="3993075"/>
            <a:ext cx="7468507" cy="1015663"/>
          </a:xfrm>
          <a:prstGeom prst="rect">
            <a:avLst/>
          </a:prstGeom>
          <a:noFill/>
        </p:spPr>
        <p:txBody>
          <a:bodyPr wrap="square" rtlCol="0">
            <a:spAutoFit/>
          </a:bodyPr>
          <a:lstStyle/>
          <a:p>
            <a:r>
              <a:rPr lang="en-US" altLang="zh-CN" sz="6000" dirty="0" smtClean="0">
                <a:latin typeface="幼圆" panose="02010509060101010101" pitchFamily="49" charset="-122"/>
                <a:ea typeface="幼圆" panose="02010509060101010101" pitchFamily="49" charset="-122"/>
              </a:rPr>
              <a:t>Spark</a:t>
            </a:r>
            <a:r>
              <a:rPr lang="zh-CN" altLang="en-US" sz="6000" dirty="0" smtClean="0">
                <a:latin typeface="幼圆" panose="02010509060101010101" pitchFamily="49" charset="-122"/>
                <a:ea typeface="幼圆" panose="02010509060101010101" pitchFamily="49" charset="-122"/>
              </a:rPr>
              <a:t>在集市的架构</a:t>
            </a:r>
            <a:endParaRPr lang="zh-CN" altLang="en-US" sz="60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3026935006"/>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7" name="圆角矩形 6"/>
          <p:cNvSpPr/>
          <p:nvPr/>
        </p:nvSpPr>
        <p:spPr>
          <a:xfrm>
            <a:off x="1415140" y="2189848"/>
            <a:ext cx="2997200" cy="1358900"/>
          </a:xfrm>
          <a:prstGeom prst="roundRect">
            <a:avLst/>
          </a:prstGeom>
          <a:solidFill>
            <a:schemeClr val="accent1">
              <a:alpha val="1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latin typeface="幼圆" panose="02010509060101010101" pitchFamily="49" charset="-122"/>
                <a:ea typeface="幼圆" panose="02010509060101010101" pitchFamily="49" charset="-122"/>
              </a:rPr>
              <a:t>yarn </a:t>
            </a:r>
            <a:r>
              <a:rPr lang="en-US" altLang="zh-CN" sz="2000" dirty="0" smtClean="0">
                <a:solidFill>
                  <a:schemeClr val="tx1"/>
                </a:solidFill>
                <a:latin typeface="幼圆" panose="02010509060101010101" pitchFamily="49" charset="-122"/>
                <a:ea typeface="幼圆" panose="02010509060101010101" pitchFamily="49" charset="-122"/>
              </a:rPr>
              <a:t>container</a:t>
            </a:r>
          </a:p>
          <a:p>
            <a:pPr algn="ctr"/>
            <a:r>
              <a:rPr lang="zh-CN" altLang="en-US" sz="2000" dirty="0" smtClean="0">
                <a:solidFill>
                  <a:schemeClr val="tx1"/>
                </a:solidFill>
                <a:latin typeface="幼圆" panose="02010509060101010101" pitchFamily="49" charset="-122"/>
                <a:ea typeface="幼圆" panose="02010509060101010101" pitchFamily="49" charset="-122"/>
              </a:rPr>
              <a:t>资源隔离</a:t>
            </a:r>
            <a:endParaRPr lang="zh-CN" altLang="en-US" sz="2000" dirty="0">
              <a:solidFill>
                <a:schemeClr val="tx1"/>
              </a:solidFill>
              <a:latin typeface="幼圆" panose="02010509060101010101" pitchFamily="49" charset="-122"/>
              <a:ea typeface="幼圆" panose="02010509060101010101" pitchFamily="49" charset="-122"/>
            </a:endParaRPr>
          </a:p>
        </p:txBody>
      </p:sp>
      <p:sp>
        <p:nvSpPr>
          <p:cNvPr id="25" name="圆角矩形 24"/>
          <p:cNvSpPr/>
          <p:nvPr/>
        </p:nvSpPr>
        <p:spPr>
          <a:xfrm>
            <a:off x="4701264" y="2189848"/>
            <a:ext cx="5781676" cy="1358900"/>
          </a:xfrm>
          <a:prstGeom prst="roundRect">
            <a:avLst/>
          </a:prstGeom>
          <a:solidFill>
            <a:schemeClr val="accent1">
              <a:alpha val="5000"/>
            </a:schemeClr>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executor </a:t>
            </a:r>
            <a:r>
              <a:rPr lang="zh-CN" altLang="en-US" dirty="0" smtClean="0">
                <a:latin typeface="幼圆" panose="02010509060101010101" pitchFamily="49" charset="-122"/>
                <a:ea typeface="幼圆" panose="02010509060101010101" pitchFamily="49" charset="-122"/>
              </a:rPr>
              <a:t>运行在 </a:t>
            </a:r>
            <a:r>
              <a:rPr lang="en-US" altLang="zh-CN" dirty="0" smtClean="0">
                <a:latin typeface="幼圆" panose="02010509060101010101" pitchFamily="49" charset="-122"/>
                <a:ea typeface="幼圆" panose="02010509060101010101" pitchFamily="49" charset="-122"/>
              </a:rPr>
              <a:t>yarn </a:t>
            </a:r>
            <a:r>
              <a:rPr lang="zh-CN" altLang="en-US" dirty="0" smtClean="0">
                <a:latin typeface="幼圆" panose="02010509060101010101" pitchFamily="49" charset="-122"/>
                <a:ea typeface="幼圆" panose="02010509060101010101" pitchFamily="49" charset="-122"/>
              </a:rPr>
              <a:t>管理的容器中，</a:t>
            </a:r>
            <a:endParaRPr lang="en-US" altLang="zh-CN" dirty="0" smtClean="0">
              <a:latin typeface="幼圆" panose="02010509060101010101" pitchFamily="49" charset="-122"/>
              <a:ea typeface="幼圆" panose="02010509060101010101" pitchFamily="49" charset="-122"/>
            </a:endParaRPr>
          </a:p>
          <a:p>
            <a:pPr algn="ctr"/>
            <a:r>
              <a:rPr lang="en-US" altLang="zh-CN" dirty="0" smtClean="0">
                <a:latin typeface="幼圆" panose="02010509060101010101" pitchFamily="49" charset="-122"/>
                <a:ea typeface="幼圆" panose="02010509060101010101" pitchFamily="49" charset="-122"/>
              </a:rPr>
              <a:t>Yarn container </a:t>
            </a:r>
            <a:r>
              <a:rPr lang="zh-CN" altLang="en-US" dirty="0" smtClean="0">
                <a:latin typeface="幼圆" panose="02010509060101010101" pitchFamily="49" charset="-122"/>
                <a:ea typeface="幼圆" panose="02010509060101010101" pitchFamily="49" charset="-122"/>
              </a:rPr>
              <a:t>封装了节点上一定量的资源，主要是</a:t>
            </a:r>
            <a:r>
              <a:rPr lang="en-US" altLang="zh-CN" dirty="0" smtClean="0">
                <a:latin typeface="幼圆" panose="02010509060101010101" pitchFamily="49" charset="-122"/>
                <a:ea typeface="幼圆" panose="02010509060101010101" pitchFamily="49" charset="-122"/>
              </a:rPr>
              <a:t>cpu</a:t>
            </a:r>
            <a:r>
              <a:rPr lang="zh-CN" altLang="en-US" dirty="0" smtClean="0">
                <a:latin typeface="幼圆" panose="02010509060101010101" pitchFamily="49" charset="-122"/>
                <a:ea typeface="幼圆" panose="02010509060101010101" pitchFamily="49" charset="-122"/>
              </a:rPr>
              <a:t>和内存，目前集市中一直使用这种模式，已非常稳定</a:t>
            </a:r>
            <a:endParaRPr lang="zh-CN" altLang="en-US" dirty="0">
              <a:latin typeface="幼圆" panose="02010509060101010101" pitchFamily="49" charset="-122"/>
              <a:ea typeface="幼圆" panose="02010509060101010101" pitchFamily="49" charset="-122"/>
            </a:endParaRPr>
          </a:p>
        </p:txBody>
      </p:sp>
      <p:sp>
        <p:nvSpPr>
          <p:cNvPr id="26" name="圆角矩形 25"/>
          <p:cNvSpPr/>
          <p:nvPr/>
        </p:nvSpPr>
        <p:spPr>
          <a:xfrm>
            <a:off x="1415140" y="3866248"/>
            <a:ext cx="2997200" cy="1358900"/>
          </a:xfrm>
          <a:prstGeom prst="roundRect">
            <a:avLst/>
          </a:prstGeom>
          <a:solidFill>
            <a:srgbClr val="C00000">
              <a:alpha val="16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2000" dirty="0" smtClean="0">
                <a:latin typeface="幼圆" panose="02010509060101010101" pitchFamily="49" charset="-122"/>
                <a:ea typeface="幼圆" panose="02010509060101010101" pitchFamily="49" charset="-122"/>
              </a:rPr>
              <a:t>Docker </a:t>
            </a:r>
            <a:r>
              <a:rPr lang="en-US" altLang="zh-CN" sz="2000" dirty="0" smtClean="0">
                <a:solidFill>
                  <a:schemeClr val="tx1"/>
                </a:solidFill>
                <a:latin typeface="幼圆" panose="02010509060101010101" pitchFamily="49" charset="-122"/>
                <a:ea typeface="幼圆" panose="02010509060101010101" pitchFamily="49" charset="-122"/>
              </a:rPr>
              <a:t>container</a:t>
            </a:r>
          </a:p>
          <a:p>
            <a:pPr algn="ctr"/>
            <a:r>
              <a:rPr lang="zh-CN" altLang="en-US" sz="2000" dirty="0" smtClean="0">
                <a:solidFill>
                  <a:schemeClr val="tx1"/>
                </a:solidFill>
                <a:latin typeface="幼圆" panose="02010509060101010101" pitchFamily="49" charset="-122"/>
                <a:ea typeface="幼圆" panose="02010509060101010101" pitchFamily="49" charset="-122"/>
              </a:rPr>
              <a:t>资源 </a:t>
            </a:r>
            <a:r>
              <a:rPr lang="en-US" altLang="zh-CN" sz="2000" dirty="0" smtClean="0">
                <a:solidFill>
                  <a:schemeClr val="tx1"/>
                </a:solidFill>
                <a:latin typeface="幼圆" panose="02010509060101010101" pitchFamily="49" charset="-122"/>
                <a:ea typeface="幼圆" panose="02010509060101010101" pitchFamily="49" charset="-122"/>
              </a:rPr>
              <a:t>+ </a:t>
            </a:r>
            <a:r>
              <a:rPr lang="zh-CN" altLang="en-US" sz="2000" dirty="0" smtClean="0">
                <a:solidFill>
                  <a:schemeClr val="tx1"/>
                </a:solidFill>
                <a:latin typeface="幼圆" panose="02010509060101010101" pitchFamily="49" charset="-122"/>
                <a:ea typeface="幼圆" panose="02010509060101010101" pitchFamily="49" charset="-122"/>
              </a:rPr>
              <a:t>环境隔离</a:t>
            </a:r>
            <a:endParaRPr lang="zh-CN" altLang="en-US" sz="2000" dirty="0">
              <a:solidFill>
                <a:schemeClr val="tx1"/>
              </a:solidFill>
              <a:latin typeface="幼圆" panose="02010509060101010101" pitchFamily="49" charset="-122"/>
              <a:ea typeface="幼圆" panose="02010509060101010101" pitchFamily="49" charset="-122"/>
            </a:endParaRPr>
          </a:p>
        </p:txBody>
      </p:sp>
      <p:sp>
        <p:nvSpPr>
          <p:cNvPr id="27" name="圆角矩形 26"/>
          <p:cNvSpPr/>
          <p:nvPr/>
        </p:nvSpPr>
        <p:spPr>
          <a:xfrm>
            <a:off x="4701264" y="3866248"/>
            <a:ext cx="5781676" cy="1358900"/>
          </a:xfrm>
          <a:prstGeom prst="roundRect">
            <a:avLst/>
          </a:prstGeom>
          <a:solidFill>
            <a:srgbClr val="C00000">
              <a:alpha val="5000"/>
            </a:srgbClr>
          </a:solidFill>
          <a:ln>
            <a:solidFill>
              <a:schemeClr val="tx1"/>
            </a:solidFill>
            <a:prstDash val="dash"/>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Executor </a:t>
            </a:r>
            <a:r>
              <a:rPr lang="zh-CN" altLang="en-US" dirty="0" smtClean="0">
                <a:latin typeface="幼圆" panose="02010509060101010101" pitchFamily="49" charset="-122"/>
                <a:ea typeface="幼圆" panose="02010509060101010101" pitchFamily="49" charset="-122"/>
              </a:rPr>
              <a:t>运行在 </a:t>
            </a:r>
            <a:r>
              <a:rPr lang="en-US" altLang="zh-CN" dirty="0" smtClean="0">
                <a:latin typeface="幼圆" panose="02010509060101010101" pitchFamily="49" charset="-122"/>
                <a:ea typeface="幼圆" panose="02010509060101010101" pitchFamily="49" charset="-122"/>
              </a:rPr>
              <a:t>Docker </a:t>
            </a:r>
            <a:r>
              <a:rPr lang="zh-CN" altLang="en-US" dirty="0" smtClean="0">
                <a:latin typeface="幼圆" panose="02010509060101010101" pitchFamily="49" charset="-122"/>
                <a:ea typeface="幼圆" panose="02010509060101010101" pitchFamily="49" charset="-122"/>
              </a:rPr>
              <a:t>管理的容器中，</a:t>
            </a:r>
            <a:r>
              <a:rPr lang="en-US" altLang="zh-CN" dirty="0" smtClean="0">
                <a:latin typeface="幼圆" panose="02010509060101010101" pitchFamily="49" charset="-122"/>
                <a:ea typeface="幼圆" panose="02010509060101010101" pitchFamily="49" charset="-122"/>
              </a:rPr>
              <a:t>Docker container </a:t>
            </a:r>
            <a:r>
              <a:rPr lang="zh-CN" altLang="en-US" dirty="0" smtClean="0">
                <a:latin typeface="幼圆" panose="02010509060101010101" pitchFamily="49" charset="-122"/>
                <a:ea typeface="幼圆" panose="02010509060101010101" pitchFamily="49" charset="-122"/>
              </a:rPr>
              <a:t>不仅封装了一定量的资源，同时还封装了特定的环境（例如一些</a:t>
            </a:r>
            <a:r>
              <a:rPr lang="en-US" altLang="zh-CN" dirty="0" smtClean="0">
                <a:latin typeface="幼圆" panose="02010509060101010101" pitchFamily="49" charset="-122"/>
                <a:ea typeface="幼圆" panose="02010509060101010101" pitchFamily="49" charset="-122"/>
              </a:rPr>
              <a:t>python</a:t>
            </a:r>
            <a:r>
              <a:rPr lang="zh-CN" altLang="en-US" dirty="0" smtClean="0">
                <a:latin typeface="幼圆" panose="02010509060101010101" pitchFamily="49" charset="-122"/>
                <a:ea typeface="幼圆" panose="02010509060101010101" pitchFamily="49" charset="-122"/>
              </a:rPr>
              <a:t>算法包），目前集市已经可以使用这种模式</a:t>
            </a:r>
            <a:endParaRPr lang="zh-CN" altLang="en-US" dirty="0">
              <a:latin typeface="幼圆" panose="02010509060101010101" pitchFamily="49" charset="-122"/>
              <a:ea typeface="幼圆" panose="02010509060101010101" pitchFamily="49" charset="-122"/>
            </a:endParaRPr>
          </a:p>
        </p:txBody>
      </p:sp>
      <p:sp>
        <p:nvSpPr>
          <p:cNvPr id="10" name="TextBox 9"/>
          <p:cNvSpPr txBox="1"/>
          <p:nvPr/>
        </p:nvSpPr>
        <p:spPr>
          <a:xfrm>
            <a:off x="5796643" y="346680"/>
            <a:ext cx="6794500" cy="523220"/>
          </a:xfrm>
          <a:prstGeom prst="rect">
            <a:avLst/>
          </a:prstGeom>
          <a:noFill/>
        </p:spPr>
        <p:txBody>
          <a:bodyPr wrap="square" rtlCol="0">
            <a:spAutoFit/>
          </a:bodyPr>
          <a:lstStyle/>
          <a:p>
            <a:r>
              <a:rPr lang="en-US" altLang="zh-CN" sz="2800" dirty="0" smtClean="0">
                <a:latin typeface="幼圆" panose="02010509060101010101" pitchFamily="49" charset="-122"/>
                <a:ea typeface="幼圆" panose="02010509060101010101" pitchFamily="49" charset="-122"/>
              </a:rPr>
              <a:t>IPC</a:t>
            </a:r>
            <a:r>
              <a:rPr lang="zh-CN" altLang="en-US" sz="2800" dirty="0" smtClean="0">
                <a:latin typeface="幼圆" panose="02010509060101010101" pitchFamily="49" charset="-122"/>
                <a:ea typeface="幼圆" panose="02010509060101010101" pitchFamily="49" charset="-122"/>
              </a:rPr>
              <a:t>集市的两种</a:t>
            </a:r>
            <a:r>
              <a:rPr lang="en-US" altLang="zh-CN" sz="2800" dirty="0" smtClean="0">
                <a:latin typeface="幼圆" panose="02010509060101010101" pitchFamily="49" charset="-122"/>
                <a:ea typeface="幼圆" panose="02010509060101010101" pitchFamily="49" charset="-122"/>
              </a:rPr>
              <a:t>executor</a:t>
            </a:r>
            <a:r>
              <a:rPr lang="zh-CN" altLang="en-US" sz="2800" dirty="0" smtClean="0">
                <a:latin typeface="幼圆" panose="02010509060101010101" pitchFamily="49" charset="-122"/>
                <a:ea typeface="幼圆" panose="02010509060101010101" pitchFamily="49" charset="-122"/>
              </a:rPr>
              <a:t>的运行模式</a:t>
            </a:r>
            <a:endParaRPr lang="zh-CN" altLang="en-US" sz="28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34674407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14" presetClass="entr" presetSubtype="10" fill="hold" grpId="0" nodeType="clickEffect">
                                  <p:stCondLst>
                                    <p:cond delay="0"/>
                                  </p:stCondLst>
                                  <p:childTnLst>
                                    <p:set>
                                      <p:cBhvr>
                                        <p:cTn id="13" dur="1" fill="hold">
                                          <p:stCondLst>
                                            <p:cond delay="0"/>
                                          </p:stCondLst>
                                        </p:cTn>
                                        <p:tgtEl>
                                          <p:spTgt spid="25"/>
                                        </p:tgtEl>
                                        <p:attrNameLst>
                                          <p:attrName>style.visibility</p:attrName>
                                        </p:attrNameLst>
                                      </p:cBhvr>
                                      <p:to>
                                        <p:strVal val="visible"/>
                                      </p:to>
                                    </p:set>
                                    <p:animEffect transition="in" filter="randombar(horizontal)">
                                      <p:cBhvr>
                                        <p:cTn id="14" dur="500"/>
                                        <p:tgtEl>
                                          <p:spTgt spid="25"/>
                                        </p:tgtEl>
                                      </p:cBhvr>
                                    </p:animEffect>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26"/>
                                        </p:tgtEl>
                                        <p:attrNameLst>
                                          <p:attrName>style.visibility</p:attrName>
                                        </p:attrNameLst>
                                      </p:cBhvr>
                                      <p:to>
                                        <p:strVal val="visible"/>
                                      </p:to>
                                    </p:set>
                                    <p:animEffect transition="in" filter="fade">
                                      <p:cBhvr>
                                        <p:cTn id="19" dur="1000"/>
                                        <p:tgtEl>
                                          <p:spTgt spid="26"/>
                                        </p:tgtEl>
                                      </p:cBhvr>
                                    </p:animEffect>
                                    <p:anim calcmode="lin" valueType="num">
                                      <p:cBhvr>
                                        <p:cTn id="20" dur="1000" fill="hold"/>
                                        <p:tgtEl>
                                          <p:spTgt spid="26"/>
                                        </p:tgtEl>
                                        <p:attrNameLst>
                                          <p:attrName>ppt_x</p:attrName>
                                        </p:attrNameLst>
                                      </p:cBhvr>
                                      <p:tavLst>
                                        <p:tav tm="0">
                                          <p:val>
                                            <p:strVal val="#ppt_x"/>
                                          </p:val>
                                        </p:tav>
                                        <p:tav tm="100000">
                                          <p:val>
                                            <p:strVal val="#ppt_x"/>
                                          </p:val>
                                        </p:tav>
                                      </p:tavLst>
                                    </p:anim>
                                    <p:anim calcmode="lin" valueType="num">
                                      <p:cBhvr>
                                        <p:cTn id="21" dur="1000" fill="hold"/>
                                        <p:tgtEl>
                                          <p:spTgt spid="26"/>
                                        </p:tgtEl>
                                        <p:attrNameLst>
                                          <p:attrName>ppt_y</p:attrName>
                                        </p:attrNameLst>
                                      </p:cBhvr>
                                      <p:tavLst>
                                        <p:tav tm="0">
                                          <p:val>
                                            <p:strVal val="#ppt_y+.1"/>
                                          </p:val>
                                        </p:tav>
                                        <p:tav tm="100000">
                                          <p:val>
                                            <p:strVal val="#ppt_y"/>
                                          </p:val>
                                        </p:tav>
                                      </p:tavLst>
                                    </p:anim>
                                  </p:childTnLst>
                                </p:cTn>
                              </p:par>
                            </p:childTnLst>
                          </p:cTn>
                        </p:par>
                      </p:childTnLst>
                    </p:cTn>
                  </p:par>
                  <p:par>
                    <p:cTn id="22" fill="hold">
                      <p:stCondLst>
                        <p:cond delay="indefinite"/>
                      </p:stCondLst>
                      <p:childTnLst>
                        <p:par>
                          <p:cTn id="23" fill="hold">
                            <p:stCondLst>
                              <p:cond delay="0"/>
                            </p:stCondLst>
                            <p:childTnLst>
                              <p:par>
                                <p:cTn id="24" presetID="14" presetClass="entr" presetSubtype="10" fill="hold" grpId="0" nodeType="clickEffect">
                                  <p:stCondLst>
                                    <p:cond delay="0"/>
                                  </p:stCondLst>
                                  <p:childTnLst>
                                    <p:set>
                                      <p:cBhvr>
                                        <p:cTn id="25" dur="1" fill="hold">
                                          <p:stCondLst>
                                            <p:cond delay="0"/>
                                          </p:stCondLst>
                                        </p:cTn>
                                        <p:tgtEl>
                                          <p:spTgt spid="27"/>
                                        </p:tgtEl>
                                        <p:attrNameLst>
                                          <p:attrName>style.visibility</p:attrName>
                                        </p:attrNameLst>
                                      </p:cBhvr>
                                      <p:to>
                                        <p:strVal val="visible"/>
                                      </p:to>
                                    </p:set>
                                    <p:animEffect transition="in" filter="randombar(horizontal)">
                                      <p:cBhvr>
                                        <p:cTn id="26" dur="500"/>
                                        <p:tgtEl>
                                          <p:spTgt spid="2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25" grpId="0" animBg="1"/>
      <p:bldP spid="26" grpId="0" animBg="1"/>
      <p:bldP spid="27"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0" name="TextBox 9"/>
          <p:cNvSpPr txBox="1"/>
          <p:nvPr/>
        </p:nvSpPr>
        <p:spPr>
          <a:xfrm>
            <a:off x="6057899" y="315902"/>
            <a:ext cx="3724730" cy="584775"/>
          </a:xfrm>
          <a:prstGeom prst="rect">
            <a:avLst/>
          </a:prstGeom>
          <a:noFill/>
        </p:spPr>
        <p:txBody>
          <a:bodyPr wrap="square" rtlCol="0">
            <a:spAutoFit/>
          </a:bodyPr>
          <a:lstStyle/>
          <a:p>
            <a:r>
              <a:rPr lang="en-US" altLang="zh-CN" sz="3200" dirty="0" smtClean="0">
                <a:latin typeface="幼圆" panose="02010509060101010101" pitchFamily="49" charset="-122"/>
                <a:ea typeface="幼圆" panose="02010509060101010101" pitchFamily="49" charset="-122"/>
              </a:rPr>
              <a:t>Pyspark</a:t>
            </a:r>
            <a:r>
              <a:rPr lang="zh-CN" altLang="en-US" sz="3200" dirty="0" smtClean="0">
                <a:latin typeface="幼圆" panose="02010509060101010101" pitchFamily="49" charset="-122"/>
                <a:ea typeface="幼圆" panose="02010509060101010101" pitchFamily="49" charset="-122"/>
              </a:rPr>
              <a:t>的系统架构</a:t>
            </a:r>
            <a:endParaRPr lang="zh-CN" altLang="en-US" sz="3200" dirty="0">
              <a:latin typeface="幼圆" panose="02010509060101010101" pitchFamily="49" charset="-122"/>
              <a:ea typeface="幼圆" panose="02010509060101010101" pitchFamily="49" charset="-122"/>
            </a:endParaRPr>
          </a:p>
        </p:txBody>
      </p:sp>
      <p:sp>
        <p:nvSpPr>
          <p:cNvPr id="18" name="矩形 17"/>
          <p:cNvSpPr/>
          <p:nvPr/>
        </p:nvSpPr>
        <p:spPr>
          <a:xfrm>
            <a:off x="1714500" y="3200400"/>
            <a:ext cx="1511300" cy="106680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t>C</a:t>
            </a:r>
            <a:r>
              <a:rPr lang="en-US" altLang="zh-CN" dirty="0" smtClean="0"/>
              <a:t>lent</a:t>
            </a:r>
            <a:endParaRPr lang="zh-CN" altLang="en-US" dirty="0"/>
          </a:p>
        </p:txBody>
      </p:sp>
      <p:sp>
        <p:nvSpPr>
          <p:cNvPr id="19" name="矩形 18"/>
          <p:cNvSpPr/>
          <p:nvPr/>
        </p:nvSpPr>
        <p:spPr>
          <a:xfrm>
            <a:off x="1714500" y="3733800"/>
            <a:ext cx="1308100" cy="533400"/>
          </a:xfrm>
          <a:prstGeom prst="rect">
            <a:avLst/>
          </a:prstGeom>
          <a:solidFill>
            <a:srgbClr val="993300">
              <a:alpha val="38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smtClean="0">
                <a:solidFill>
                  <a:srgbClr val="FFC000"/>
                </a:solidFill>
              </a:rPr>
              <a:t>driver</a:t>
            </a:r>
            <a:endParaRPr lang="zh-CN" altLang="en-US" b="1" dirty="0">
              <a:solidFill>
                <a:srgbClr val="FFC000"/>
              </a:solidFill>
            </a:endParaRPr>
          </a:p>
        </p:txBody>
      </p:sp>
      <p:sp>
        <p:nvSpPr>
          <p:cNvPr id="20" name="矩形 19"/>
          <p:cNvSpPr/>
          <p:nvPr/>
        </p:nvSpPr>
        <p:spPr>
          <a:xfrm>
            <a:off x="4416425" y="3206750"/>
            <a:ext cx="1511300" cy="106680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Resource</a:t>
            </a:r>
          </a:p>
          <a:p>
            <a:pPr algn="ctr"/>
            <a:r>
              <a:rPr lang="en-US" altLang="zh-CN" dirty="0"/>
              <a:t>manager</a:t>
            </a:r>
            <a:endParaRPr lang="zh-CN" altLang="en-US" dirty="0"/>
          </a:p>
        </p:txBody>
      </p:sp>
      <p:sp>
        <p:nvSpPr>
          <p:cNvPr id="21" name="矩形 20"/>
          <p:cNvSpPr/>
          <p:nvPr/>
        </p:nvSpPr>
        <p:spPr>
          <a:xfrm>
            <a:off x="7172322" y="1139682"/>
            <a:ext cx="2619375" cy="1401832"/>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t>Node 1</a:t>
            </a:r>
            <a:endParaRPr lang="zh-CN" altLang="en-US" dirty="0"/>
          </a:p>
        </p:txBody>
      </p:sp>
      <p:sp>
        <p:nvSpPr>
          <p:cNvPr id="22" name="矩形 21"/>
          <p:cNvSpPr/>
          <p:nvPr/>
        </p:nvSpPr>
        <p:spPr>
          <a:xfrm>
            <a:off x="7474856" y="1558782"/>
            <a:ext cx="2050141" cy="982732"/>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rgbClr val="FFC000"/>
                </a:solidFill>
              </a:rPr>
              <a:t>Yarn container</a:t>
            </a:r>
            <a:endParaRPr lang="zh-CN" altLang="en-US" dirty="0">
              <a:solidFill>
                <a:srgbClr val="FFC000"/>
              </a:solidFill>
            </a:endParaRPr>
          </a:p>
        </p:txBody>
      </p:sp>
      <p:sp>
        <p:nvSpPr>
          <p:cNvPr id="23" name="矩形 22"/>
          <p:cNvSpPr/>
          <p:nvPr/>
        </p:nvSpPr>
        <p:spPr>
          <a:xfrm>
            <a:off x="7779656" y="1946132"/>
            <a:ext cx="1453244" cy="595382"/>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executor</a:t>
            </a:r>
            <a:endParaRPr lang="zh-CN" altLang="en-US" dirty="0"/>
          </a:p>
        </p:txBody>
      </p:sp>
      <p:sp>
        <p:nvSpPr>
          <p:cNvPr id="24" name="矩形 23"/>
          <p:cNvSpPr/>
          <p:nvPr/>
        </p:nvSpPr>
        <p:spPr>
          <a:xfrm>
            <a:off x="7172322" y="3078840"/>
            <a:ext cx="2619375" cy="1339850"/>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t>node3</a:t>
            </a:r>
            <a:endParaRPr lang="zh-CN" altLang="en-US" dirty="0"/>
          </a:p>
        </p:txBody>
      </p:sp>
      <p:sp>
        <p:nvSpPr>
          <p:cNvPr id="25" name="矩形 24"/>
          <p:cNvSpPr/>
          <p:nvPr/>
        </p:nvSpPr>
        <p:spPr>
          <a:xfrm>
            <a:off x="7474856" y="3497940"/>
            <a:ext cx="2050141" cy="920750"/>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solidFill>
                  <a:srgbClr val="FFC000"/>
                </a:solidFill>
              </a:rPr>
              <a:t>Yarn container</a:t>
            </a:r>
            <a:endParaRPr lang="zh-CN" altLang="en-US" dirty="0">
              <a:solidFill>
                <a:srgbClr val="FFC000"/>
              </a:solidFill>
            </a:endParaRPr>
          </a:p>
        </p:txBody>
      </p:sp>
      <p:sp>
        <p:nvSpPr>
          <p:cNvPr id="26" name="矩形 25"/>
          <p:cNvSpPr/>
          <p:nvPr/>
        </p:nvSpPr>
        <p:spPr>
          <a:xfrm>
            <a:off x="7755387" y="3885290"/>
            <a:ext cx="1453243" cy="533400"/>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AM</a:t>
            </a:r>
            <a:endParaRPr lang="zh-CN" altLang="en-US" dirty="0"/>
          </a:p>
        </p:txBody>
      </p:sp>
      <p:sp>
        <p:nvSpPr>
          <p:cNvPr id="27" name="矩形 26"/>
          <p:cNvSpPr/>
          <p:nvPr/>
        </p:nvSpPr>
        <p:spPr>
          <a:xfrm>
            <a:off x="7172322" y="4942820"/>
            <a:ext cx="2619375" cy="1341866"/>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t>Node 2</a:t>
            </a:r>
            <a:endParaRPr lang="zh-CN" altLang="en-US" dirty="0"/>
          </a:p>
        </p:txBody>
      </p:sp>
      <p:sp>
        <p:nvSpPr>
          <p:cNvPr id="28" name="矩形 27"/>
          <p:cNvSpPr/>
          <p:nvPr/>
        </p:nvSpPr>
        <p:spPr>
          <a:xfrm>
            <a:off x="7474856" y="5361920"/>
            <a:ext cx="2050141" cy="922766"/>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rgbClr val="FFC000"/>
                </a:solidFill>
              </a:rPr>
              <a:t>Yarn container</a:t>
            </a:r>
            <a:endParaRPr lang="zh-CN" altLang="en-US" dirty="0">
              <a:solidFill>
                <a:srgbClr val="FFC000"/>
              </a:solidFill>
            </a:endParaRPr>
          </a:p>
        </p:txBody>
      </p:sp>
      <p:sp>
        <p:nvSpPr>
          <p:cNvPr id="29" name="矩形 28"/>
          <p:cNvSpPr/>
          <p:nvPr/>
        </p:nvSpPr>
        <p:spPr>
          <a:xfrm>
            <a:off x="7779656" y="5749270"/>
            <a:ext cx="1453243" cy="540000"/>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executor</a:t>
            </a:r>
            <a:endParaRPr lang="zh-CN" altLang="en-US" dirty="0"/>
          </a:p>
        </p:txBody>
      </p:sp>
      <p:cxnSp>
        <p:nvCxnSpPr>
          <p:cNvPr id="30" name="肘形连接符 29"/>
          <p:cNvCxnSpPr>
            <a:stCxn id="18" idx="3"/>
            <a:endCxn id="20" idx="1"/>
          </p:cNvCxnSpPr>
          <p:nvPr/>
        </p:nvCxnSpPr>
        <p:spPr>
          <a:xfrm>
            <a:off x="3225800" y="3733800"/>
            <a:ext cx="1190625" cy="6350"/>
          </a:xfrm>
          <a:prstGeom prst="bentConnector3">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1" name="肘形连接符 7"/>
          <p:cNvCxnSpPr>
            <a:stCxn id="20" idx="3"/>
            <a:endCxn id="24" idx="1"/>
          </p:cNvCxnSpPr>
          <p:nvPr/>
        </p:nvCxnSpPr>
        <p:spPr>
          <a:xfrm>
            <a:off x="5927725" y="3740150"/>
            <a:ext cx="1244597" cy="8615"/>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2" name="肘形连接符 36"/>
          <p:cNvCxnSpPr>
            <a:stCxn id="26" idx="2"/>
            <a:endCxn id="27" idx="0"/>
          </p:cNvCxnSpPr>
          <p:nvPr/>
        </p:nvCxnSpPr>
        <p:spPr>
          <a:xfrm>
            <a:off x="8482009" y="4418690"/>
            <a:ext cx="1" cy="524130"/>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3" name="肘形连接符 38"/>
          <p:cNvCxnSpPr>
            <a:stCxn id="26" idx="3"/>
            <a:endCxn id="21" idx="3"/>
          </p:cNvCxnSpPr>
          <p:nvPr/>
        </p:nvCxnSpPr>
        <p:spPr>
          <a:xfrm flipV="1">
            <a:off x="9208630" y="1840598"/>
            <a:ext cx="583067" cy="2311392"/>
          </a:xfrm>
          <a:prstGeom prst="curvedConnector3">
            <a:avLst>
              <a:gd name="adj1" fmla="val 322169"/>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4" name="肘形连接符 43"/>
          <p:cNvCxnSpPr>
            <a:stCxn id="19" idx="2"/>
            <a:endCxn id="29" idx="1"/>
          </p:cNvCxnSpPr>
          <p:nvPr/>
        </p:nvCxnSpPr>
        <p:spPr>
          <a:xfrm rot="16200000" flipH="1">
            <a:off x="4198068" y="2437682"/>
            <a:ext cx="1752070" cy="5411106"/>
          </a:xfrm>
          <a:prstGeom prst="curvedConnector2">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35" name="肘形连接符 19"/>
          <p:cNvCxnSpPr>
            <a:stCxn id="19" idx="0"/>
            <a:endCxn id="23" idx="1"/>
          </p:cNvCxnSpPr>
          <p:nvPr/>
        </p:nvCxnSpPr>
        <p:spPr>
          <a:xfrm rot="5400000" flipH="1" flipV="1">
            <a:off x="4329115" y="283259"/>
            <a:ext cx="1489977" cy="5411106"/>
          </a:xfrm>
          <a:prstGeom prst="curvedConnector2">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sp>
        <p:nvSpPr>
          <p:cNvPr id="36" name="TextBox 35"/>
          <p:cNvSpPr txBox="1"/>
          <p:nvPr/>
        </p:nvSpPr>
        <p:spPr>
          <a:xfrm>
            <a:off x="1714500" y="1355586"/>
            <a:ext cx="3194957" cy="707886"/>
          </a:xfrm>
          <a:prstGeom prst="rect">
            <a:avLst/>
          </a:prstGeom>
          <a:noFill/>
          <a:ln w="50800">
            <a:noFill/>
          </a:ln>
        </p:spPr>
        <p:txBody>
          <a:bodyPr wrap="square" rtlCol="0">
            <a:spAutoFit/>
          </a:bodyPr>
          <a:lstStyle/>
          <a:p>
            <a:r>
              <a:rPr lang="zh-CN" altLang="en-US" sz="2000" dirty="0" smtClean="0">
                <a:latin typeface="幼圆" panose="02010509060101010101" pitchFamily="49" charset="-122"/>
                <a:ea typeface="幼圆" panose="02010509060101010101" pitchFamily="49" charset="-122"/>
              </a:rPr>
              <a:t>基于 </a:t>
            </a:r>
            <a:r>
              <a:rPr lang="en-US" altLang="zh-CN" sz="2000" dirty="0">
                <a:latin typeface="幼圆" panose="02010509060101010101" pitchFamily="49" charset="-122"/>
                <a:ea typeface="幼圆" panose="02010509060101010101" pitchFamily="49" charset="-122"/>
              </a:rPr>
              <a:t>yarn container</a:t>
            </a:r>
          </a:p>
          <a:p>
            <a:r>
              <a:rPr lang="zh-CN" altLang="en-US" sz="2000" dirty="0" smtClean="0">
                <a:latin typeface="幼圆" panose="02010509060101010101" pitchFamily="49" charset="-122"/>
                <a:ea typeface="幼圆" panose="02010509060101010101" pitchFamily="49" charset="-122"/>
              </a:rPr>
              <a:t>采用 </a:t>
            </a:r>
            <a:r>
              <a:rPr lang="en-US" altLang="zh-CN" sz="2000" dirty="0">
                <a:latin typeface="幼圆" panose="02010509060101010101" pitchFamily="49" charset="-122"/>
                <a:ea typeface="幼圆" panose="02010509060101010101" pitchFamily="49" charset="-122"/>
              </a:rPr>
              <a:t>Yarn-client </a:t>
            </a:r>
            <a:r>
              <a:rPr lang="zh-CN" altLang="en-US" sz="2000" dirty="0">
                <a:latin typeface="幼圆" panose="02010509060101010101" pitchFamily="49" charset="-122"/>
                <a:ea typeface="幼圆" panose="02010509060101010101" pitchFamily="49" charset="-122"/>
              </a:rPr>
              <a:t>模式</a:t>
            </a:r>
          </a:p>
        </p:txBody>
      </p:sp>
    </p:spTree>
    <p:extLst>
      <p:ext uri="{BB962C8B-B14F-4D97-AF65-F5344CB8AC3E}">
        <p14:creationId xmlns:p14="http://schemas.microsoft.com/office/powerpoint/2010/main" val="8775798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8"/>
                                        </p:tgtEl>
                                        <p:attrNameLst>
                                          <p:attrName>style.visibility</p:attrName>
                                        </p:attrNameLst>
                                      </p:cBhvr>
                                      <p:to>
                                        <p:strVal val="visible"/>
                                      </p:to>
                                    </p:set>
                                    <p:animEffect transition="in" filter="fade">
                                      <p:cBhvr>
                                        <p:cTn id="7" dur="1000"/>
                                        <p:tgtEl>
                                          <p:spTgt spid="18"/>
                                        </p:tgtEl>
                                      </p:cBhvr>
                                    </p:animEffect>
                                    <p:anim calcmode="lin" valueType="num">
                                      <p:cBhvr>
                                        <p:cTn id="8" dur="1000" fill="hold"/>
                                        <p:tgtEl>
                                          <p:spTgt spid="18"/>
                                        </p:tgtEl>
                                        <p:attrNameLst>
                                          <p:attrName>ppt_x</p:attrName>
                                        </p:attrNameLst>
                                      </p:cBhvr>
                                      <p:tavLst>
                                        <p:tav tm="0">
                                          <p:val>
                                            <p:strVal val="#ppt_x"/>
                                          </p:val>
                                        </p:tav>
                                        <p:tav tm="100000">
                                          <p:val>
                                            <p:strVal val="#ppt_x"/>
                                          </p:val>
                                        </p:tav>
                                      </p:tavLst>
                                    </p:anim>
                                    <p:anim calcmode="lin" valueType="num">
                                      <p:cBhvr>
                                        <p:cTn id="9" dur="1000" fill="hold"/>
                                        <p:tgtEl>
                                          <p:spTgt spid="18"/>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21"/>
                                        </p:tgtEl>
                                        <p:attrNameLst>
                                          <p:attrName>style.visibility</p:attrName>
                                        </p:attrNameLst>
                                      </p:cBhvr>
                                      <p:to>
                                        <p:strVal val="visible"/>
                                      </p:to>
                                    </p:set>
                                    <p:animEffect transition="in" filter="fade">
                                      <p:cBhvr>
                                        <p:cTn id="17" dur="1000"/>
                                        <p:tgtEl>
                                          <p:spTgt spid="21"/>
                                        </p:tgtEl>
                                      </p:cBhvr>
                                    </p:animEffect>
                                    <p:anim calcmode="lin" valueType="num">
                                      <p:cBhvr>
                                        <p:cTn id="18" dur="1000" fill="hold"/>
                                        <p:tgtEl>
                                          <p:spTgt spid="21"/>
                                        </p:tgtEl>
                                        <p:attrNameLst>
                                          <p:attrName>ppt_x</p:attrName>
                                        </p:attrNameLst>
                                      </p:cBhvr>
                                      <p:tavLst>
                                        <p:tav tm="0">
                                          <p:val>
                                            <p:strVal val="#ppt_x"/>
                                          </p:val>
                                        </p:tav>
                                        <p:tav tm="100000">
                                          <p:val>
                                            <p:strVal val="#ppt_x"/>
                                          </p:val>
                                        </p:tav>
                                      </p:tavLst>
                                    </p:anim>
                                    <p:anim calcmode="lin" valueType="num">
                                      <p:cBhvr>
                                        <p:cTn id="19" dur="1000" fill="hold"/>
                                        <p:tgtEl>
                                          <p:spTgt spid="21"/>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4"/>
                                        </p:tgtEl>
                                        <p:attrNameLst>
                                          <p:attrName>style.visibility</p:attrName>
                                        </p:attrNameLst>
                                      </p:cBhvr>
                                      <p:to>
                                        <p:strVal val="visible"/>
                                      </p:to>
                                    </p:set>
                                    <p:animEffect transition="in" filter="fade">
                                      <p:cBhvr>
                                        <p:cTn id="22" dur="1000"/>
                                        <p:tgtEl>
                                          <p:spTgt spid="24"/>
                                        </p:tgtEl>
                                      </p:cBhvr>
                                    </p:animEffect>
                                    <p:anim calcmode="lin" valueType="num">
                                      <p:cBhvr>
                                        <p:cTn id="23" dur="1000" fill="hold"/>
                                        <p:tgtEl>
                                          <p:spTgt spid="24"/>
                                        </p:tgtEl>
                                        <p:attrNameLst>
                                          <p:attrName>ppt_x</p:attrName>
                                        </p:attrNameLst>
                                      </p:cBhvr>
                                      <p:tavLst>
                                        <p:tav tm="0">
                                          <p:val>
                                            <p:strVal val="#ppt_x"/>
                                          </p:val>
                                        </p:tav>
                                        <p:tav tm="100000">
                                          <p:val>
                                            <p:strVal val="#ppt_x"/>
                                          </p:val>
                                        </p:tav>
                                      </p:tavLst>
                                    </p:anim>
                                    <p:anim calcmode="lin" valueType="num">
                                      <p:cBhvr>
                                        <p:cTn id="24" dur="1000" fill="hold"/>
                                        <p:tgtEl>
                                          <p:spTgt spid="24"/>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7"/>
                                        </p:tgtEl>
                                        <p:attrNameLst>
                                          <p:attrName>style.visibility</p:attrName>
                                        </p:attrNameLst>
                                      </p:cBhvr>
                                      <p:to>
                                        <p:strVal val="visible"/>
                                      </p:to>
                                    </p:set>
                                    <p:animEffect transition="in" filter="fade">
                                      <p:cBhvr>
                                        <p:cTn id="27" dur="1000"/>
                                        <p:tgtEl>
                                          <p:spTgt spid="27"/>
                                        </p:tgtEl>
                                      </p:cBhvr>
                                    </p:animEffect>
                                    <p:anim calcmode="lin" valueType="num">
                                      <p:cBhvr>
                                        <p:cTn id="28" dur="1000" fill="hold"/>
                                        <p:tgtEl>
                                          <p:spTgt spid="27"/>
                                        </p:tgtEl>
                                        <p:attrNameLst>
                                          <p:attrName>ppt_x</p:attrName>
                                        </p:attrNameLst>
                                      </p:cBhvr>
                                      <p:tavLst>
                                        <p:tav tm="0">
                                          <p:val>
                                            <p:strVal val="#ppt_x"/>
                                          </p:val>
                                        </p:tav>
                                        <p:tav tm="100000">
                                          <p:val>
                                            <p:strVal val="#ppt_x"/>
                                          </p:val>
                                        </p:tav>
                                      </p:tavLst>
                                    </p:anim>
                                    <p:anim calcmode="lin" valueType="num">
                                      <p:cBhvr>
                                        <p:cTn id="29" dur="1000" fill="hold"/>
                                        <p:tgtEl>
                                          <p:spTgt spid="27"/>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16" presetClass="entr" presetSubtype="21" fill="hold" grpId="0" nodeType="clickEffect">
                                  <p:stCondLst>
                                    <p:cond delay="0"/>
                                  </p:stCondLst>
                                  <p:childTnLst>
                                    <p:set>
                                      <p:cBhvr>
                                        <p:cTn id="33" dur="1" fill="hold">
                                          <p:stCondLst>
                                            <p:cond delay="0"/>
                                          </p:stCondLst>
                                        </p:cTn>
                                        <p:tgtEl>
                                          <p:spTgt spid="19"/>
                                        </p:tgtEl>
                                        <p:attrNameLst>
                                          <p:attrName>style.visibility</p:attrName>
                                        </p:attrNameLst>
                                      </p:cBhvr>
                                      <p:to>
                                        <p:strVal val="visible"/>
                                      </p:to>
                                    </p:set>
                                    <p:animEffect transition="in" filter="barn(inVertical)">
                                      <p:cBhvr>
                                        <p:cTn id="34" dur="500"/>
                                        <p:tgtEl>
                                          <p:spTgt spid="19"/>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30"/>
                                        </p:tgtEl>
                                        <p:attrNameLst>
                                          <p:attrName>style.visibility</p:attrName>
                                        </p:attrNameLst>
                                      </p:cBhvr>
                                      <p:to>
                                        <p:strVal val="visible"/>
                                      </p:to>
                                    </p:set>
                                    <p:animEffect transition="in" filter="barn(inVertical)">
                                      <p:cBhvr>
                                        <p:cTn id="39" dur="500"/>
                                        <p:tgtEl>
                                          <p:spTgt spid="30"/>
                                        </p:tgtEl>
                                      </p:cBhvr>
                                    </p:animEffect>
                                  </p:childTnLst>
                                </p:cTn>
                              </p:par>
                              <p:par>
                                <p:cTn id="40" presetID="16" presetClass="entr" presetSubtype="21" fill="hold" nodeType="withEffect">
                                  <p:stCondLst>
                                    <p:cond delay="0"/>
                                  </p:stCondLst>
                                  <p:childTnLst>
                                    <p:set>
                                      <p:cBhvr>
                                        <p:cTn id="41" dur="1" fill="hold">
                                          <p:stCondLst>
                                            <p:cond delay="0"/>
                                          </p:stCondLst>
                                        </p:cTn>
                                        <p:tgtEl>
                                          <p:spTgt spid="31"/>
                                        </p:tgtEl>
                                        <p:attrNameLst>
                                          <p:attrName>style.visibility</p:attrName>
                                        </p:attrNameLst>
                                      </p:cBhvr>
                                      <p:to>
                                        <p:strVal val="visible"/>
                                      </p:to>
                                    </p:set>
                                    <p:animEffect transition="in" filter="barn(inVertical)">
                                      <p:cBhvr>
                                        <p:cTn id="42" dur="500"/>
                                        <p:tgtEl>
                                          <p:spTgt spid="31"/>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25"/>
                                        </p:tgtEl>
                                        <p:attrNameLst>
                                          <p:attrName>style.visibility</p:attrName>
                                        </p:attrNameLst>
                                      </p:cBhvr>
                                      <p:to>
                                        <p:strVal val="visible"/>
                                      </p:to>
                                    </p:set>
                                    <p:animEffect transition="in" filter="barn(inVertical)">
                                      <p:cBhvr>
                                        <p:cTn id="45" dur="500"/>
                                        <p:tgtEl>
                                          <p:spTgt spid="25"/>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26"/>
                                        </p:tgtEl>
                                        <p:attrNameLst>
                                          <p:attrName>style.visibility</p:attrName>
                                        </p:attrNameLst>
                                      </p:cBhvr>
                                      <p:to>
                                        <p:strVal val="visible"/>
                                      </p:to>
                                    </p:set>
                                    <p:animEffect transition="in" filter="barn(inVertical)">
                                      <p:cBhvr>
                                        <p:cTn id="48" dur="500"/>
                                        <p:tgtEl>
                                          <p:spTgt spid="26"/>
                                        </p:tgtEl>
                                      </p:cBhvr>
                                    </p:animEffect>
                                  </p:childTnLst>
                                </p:cTn>
                              </p:par>
                            </p:childTnLst>
                          </p:cTn>
                        </p:par>
                      </p:childTnLst>
                    </p:cTn>
                  </p:par>
                  <p:par>
                    <p:cTn id="49" fill="hold">
                      <p:stCondLst>
                        <p:cond delay="indefinite"/>
                      </p:stCondLst>
                      <p:childTnLst>
                        <p:par>
                          <p:cTn id="50" fill="hold">
                            <p:stCondLst>
                              <p:cond delay="0"/>
                            </p:stCondLst>
                            <p:childTnLst>
                              <p:par>
                                <p:cTn id="51" presetID="16" presetClass="entr" presetSubtype="21" fill="hold" nodeType="clickEffect">
                                  <p:stCondLst>
                                    <p:cond delay="0"/>
                                  </p:stCondLst>
                                  <p:childTnLst>
                                    <p:set>
                                      <p:cBhvr>
                                        <p:cTn id="52" dur="1" fill="hold">
                                          <p:stCondLst>
                                            <p:cond delay="0"/>
                                          </p:stCondLst>
                                        </p:cTn>
                                        <p:tgtEl>
                                          <p:spTgt spid="33"/>
                                        </p:tgtEl>
                                        <p:attrNameLst>
                                          <p:attrName>style.visibility</p:attrName>
                                        </p:attrNameLst>
                                      </p:cBhvr>
                                      <p:to>
                                        <p:strVal val="visible"/>
                                      </p:to>
                                    </p:set>
                                    <p:animEffect transition="in" filter="barn(inVertical)">
                                      <p:cBhvr>
                                        <p:cTn id="53" dur="500"/>
                                        <p:tgtEl>
                                          <p:spTgt spid="33"/>
                                        </p:tgtEl>
                                      </p:cBhvr>
                                    </p:animEffect>
                                  </p:childTnLst>
                                </p:cTn>
                              </p:par>
                              <p:par>
                                <p:cTn id="54" presetID="16" presetClass="entr" presetSubtype="21" fill="hold" nodeType="withEffect">
                                  <p:stCondLst>
                                    <p:cond delay="0"/>
                                  </p:stCondLst>
                                  <p:childTnLst>
                                    <p:set>
                                      <p:cBhvr>
                                        <p:cTn id="55" dur="1" fill="hold">
                                          <p:stCondLst>
                                            <p:cond delay="0"/>
                                          </p:stCondLst>
                                        </p:cTn>
                                        <p:tgtEl>
                                          <p:spTgt spid="32"/>
                                        </p:tgtEl>
                                        <p:attrNameLst>
                                          <p:attrName>style.visibility</p:attrName>
                                        </p:attrNameLst>
                                      </p:cBhvr>
                                      <p:to>
                                        <p:strVal val="visible"/>
                                      </p:to>
                                    </p:set>
                                    <p:animEffect transition="in" filter="barn(inVertical)">
                                      <p:cBhvr>
                                        <p:cTn id="56" dur="500"/>
                                        <p:tgtEl>
                                          <p:spTgt spid="32"/>
                                        </p:tgtEl>
                                      </p:cBhvr>
                                    </p:animEffect>
                                  </p:childTnLst>
                                </p:cTn>
                              </p:par>
                              <p:par>
                                <p:cTn id="57" presetID="16" presetClass="entr" presetSubtype="21" fill="hold" grpId="0" nodeType="withEffect">
                                  <p:stCondLst>
                                    <p:cond delay="0"/>
                                  </p:stCondLst>
                                  <p:childTnLst>
                                    <p:set>
                                      <p:cBhvr>
                                        <p:cTn id="58" dur="1" fill="hold">
                                          <p:stCondLst>
                                            <p:cond delay="0"/>
                                          </p:stCondLst>
                                        </p:cTn>
                                        <p:tgtEl>
                                          <p:spTgt spid="28"/>
                                        </p:tgtEl>
                                        <p:attrNameLst>
                                          <p:attrName>style.visibility</p:attrName>
                                        </p:attrNameLst>
                                      </p:cBhvr>
                                      <p:to>
                                        <p:strVal val="visible"/>
                                      </p:to>
                                    </p:set>
                                    <p:animEffect transition="in" filter="barn(inVertical)">
                                      <p:cBhvr>
                                        <p:cTn id="59" dur="500"/>
                                        <p:tgtEl>
                                          <p:spTgt spid="28"/>
                                        </p:tgtEl>
                                      </p:cBhvr>
                                    </p:animEffect>
                                  </p:childTnLst>
                                </p:cTn>
                              </p:par>
                              <p:par>
                                <p:cTn id="60" presetID="16" presetClass="entr" presetSubtype="21" fill="hold" grpId="0" nodeType="withEffect">
                                  <p:stCondLst>
                                    <p:cond delay="0"/>
                                  </p:stCondLst>
                                  <p:childTnLst>
                                    <p:set>
                                      <p:cBhvr>
                                        <p:cTn id="61" dur="1" fill="hold">
                                          <p:stCondLst>
                                            <p:cond delay="0"/>
                                          </p:stCondLst>
                                        </p:cTn>
                                        <p:tgtEl>
                                          <p:spTgt spid="29"/>
                                        </p:tgtEl>
                                        <p:attrNameLst>
                                          <p:attrName>style.visibility</p:attrName>
                                        </p:attrNameLst>
                                      </p:cBhvr>
                                      <p:to>
                                        <p:strVal val="visible"/>
                                      </p:to>
                                    </p:set>
                                    <p:animEffect transition="in" filter="barn(inVertical)">
                                      <p:cBhvr>
                                        <p:cTn id="62" dur="500"/>
                                        <p:tgtEl>
                                          <p:spTgt spid="29"/>
                                        </p:tgtEl>
                                      </p:cBhvr>
                                    </p:animEffect>
                                  </p:childTnLst>
                                </p:cTn>
                              </p:par>
                              <p:par>
                                <p:cTn id="63" presetID="16" presetClass="entr" presetSubtype="21" fill="hold" grpId="0" nodeType="withEffect">
                                  <p:stCondLst>
                                    <p:cond delay="0"/>
                                  </p:stCondLst>
                                  <p:childTnLst>
                                    <p:set>
                                      <p:cBhvr>
                                        <p:cTn id="64" dur="1" fill="hold">
                                          <p:stCondLst>
                                            <p:cond delay="0"/>
                                          </p:stCondLst>
                                        </p:cTn>
                                        <p:tgtEl>
                                          <p:spTgt spid="22"/>
                                        </p:tgtEl>
                                        <p:attrNameLst>
                                          <p:attrName>style.visibility</p:attrName>
                                        </p:attrNameLst>
                                      </p:cBhvr>
                                      <p:to>
                                        <p:strVal val="visible"/>
                                      </p:to>
                                    </p:set>
                                    <p:animEffect transition="in" filter="barn(inVertical)">
                                      <p:cBhvr>
                                        <p:cTn id="65" dur="500"/>
                                        <p:tgtEl>
                                          <p:spTgt spid="22"/>
                                        </p:tgtEl>
                                      </p:cBhvr>
                                    </p:animEffect>
                                  </p:childTnLst>
                                </p:cTn>
                              </p:par>
                              <p:par>
                                <p:cTn id="66" presetID="16" presetClass="entr" presetSubtype="21" fill="hold" grpId="0" nodeType="withEffect">
                                  <p:stCondLst>
                                    <p:cond delay="0"/>
                                  </p:stCondLst>
                                  <p:childTnLst>
                                    <p:set>
                                      <p:cBhvr>
                                        <p:cTn id="67" dur="1" fill="hold">
                                          <p:stCondLst>
                                            <p:cond delay="0"/>
                                          </p:stCondLst>
                                        </p:cTn>
                                        <p:tgtEl>
                                          <p:spTgt spid="23"/>
                                        </p:tgtEl>
                                        <p:attrNameLst>
                                          <p:attrName>style.visibility</p:attrName>
                                        </p:attrNameLst>
                                      </p:cBhvr>
                                      <p:to>
                                        <p:strVal val="visible"/>
                                      </p:to>
                                    </p:set>
                                    <p:animEffect transition="in" filter="barn(inVertical)">
                                      <p:cBhvr>
                                        <p:cTn id="68" dur="500"/>
                                        <p:tgtEl>
                                          <p:spTgt spid="23"/>
                                        </p:tgtEl>
                                      </p:cBhvr>
                                    </p:animEffect>
                                  </p:childTnLst>
                                </p:cTn>
                              </p:par>
                            </p:childTnLst>
                          </p:cTn>
                        </p:par>
                      </p:childTnLst>
                    </p:cTn>
                  </p:par>
                  <p:par>
                    <p:cTn id="69" fill="hold">
                      <p:stCondLst>
                        <p:cond delay="indefinite"/>
                      </p:stCondLst>
                      <p:childTnLst>
                        <p:par>
                          <p:cTn id="70" fill="hold">
                            <p:stCondLst>
                              <p:cond delay="0"/>
                            </p:stCondLst>
                            <p:childTnLst>
                              <p:par>
                                <p:cTn id="71" presetID="16" presetClass="entr" presetSubtype="21" fill="hold" nodeType="clickEffect">
                                  <p:stCondLst>
                                    <p:cond delay="0"/>
                                  </p:stCondLst>
                                  <p:childTnLst>
                                    <p:set>
                                      <p:cBhvr>
                                        <p:cTn id="72" dur="1" fill="hold">
                                          <p:stCondLst>
                                            <p:cond delay="0"/>
                                          </p:stCondLst>
                                        </p:cTn>
                                        <p:tgtEl>
                                          <p:spTgt spid="34"/>
                                        </p:tgtEl>
                                        <p:attrNameLst>
                                          <p:attrName>style.visibility</p:attrName>
                                        </p:attrNameLst>
                                      </p:cBhvr>
                                      <p:to>
                                        <p:strVal val="visible"/>
                                      </p:to>
                                    </p:set>
                                    <p:animEffect transition="in" filter="barn(inVertical)">
                                      <p:cBhvr>
                                        <p:cTn id="73" dur="500"/>
                                        <p:tgtEl>
                                          <p:spTgt spid="34"/>
                                        </p:tgtEl>
                                      </p:cBhvr>
                                    </p:animEffect>
                                  </p:childTnLst>
                                </p:cTn>
                              </p:par>
                              <p:par>
                                <p:cTn id="74" presetID="16" presetClass="entr" presetSubtype="21" fill="hold" nodeType="withEffect">
                                  <p:stCondLst>
                                    <p:cond delay="0"/>
                                  </p:stCondLst>
                                  <p:childTnLst>
                                    <p:set>
                                      <p:cBhvr>
                                        <p:cTn id="75" dur="1" fill="hold">
                                          <p:stCondLst>
                                            <p:cond delay="0"/>
                                          </p:stCondLst>
                                        </p:cTn>
                                        <p:tgtEl>
                                          <p:spTgt spid="35"/>
                                        </p:tgtEl>
                                        <p:attrNameLst>
                                          <p:attrName>style.visibility</p:attrName>
                                        </p:attrNameLst>
                                      </p:cBhvr>
                                      <p:to>
                                        <p:strVal val="visible"/>
                                      </p:to>
                                    </p:set>
                                    <p:animEffect transition="in" filter="barn(inVertical)">
                                      <p:cBhvr>
                                        <p:cTn id="76" dur="500"/>
                                        <p:tgtEl>
                                          <p:spTgt spid="3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0" name="TextBox 9"/>
          <p:cNvSpPr txBox="1"/>
          <p:nvPr/>
        </p:nvSpPr>
        <p:spPr>
          <a:xfrm>
            <a:off x="6057899" y="315902"/>
            <a:ext cx="3724730" cy="584775"/>
          </a:xfrm>
          <a:prstGeom prst="rect">
            <a:avLst/>
          </a:prstGeom>
          <a:noFill/>
        </p:spPr>
        <p:txBody>
          <a:bodyPr wrap="square" rtlCol="0">
            <a:spAutoFit/>
          </a:bodyPr>
          <a:lstStyle/>
          <a:p>
            <a:r>
              <a:rPr lang="zh-CN" altLang="en-US" sz="3200" dirty="0" smtClean="0">
                <a:latin typeface="幼圆" panose="02010509060101010101" pitchFamily="49" charset="-122"/>
                <a:ea typeface="幼圆" panose="02010509060101010101" pitchFamily="49" charset="-122"/>
              </a:rPr>
              <a:t>提交</a:t>
            </a:r>
            <a:r>
              <a:rPr lang="en-US" altLang="zh-CN" sz="3200" dirty="0" smtClean="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任务</a:t>
            </a:r>
            <a:endParaRPr lang="zh-CN" altLang="en-US" sz="3200" dirty="0">
              <a:latin typeface="幼圆" panose="02010509060101010101" pitchFamily="49" charset="-122"/>
              <a:ea typeface="幼圆" panose="02010509060101010101" pitchFamily="49" charset="-122"/>
            </a:endParaRPr>
          </a:p>
        </p:txBody>
      </p:sp>
      <p:sp>
        <p:nvSpPr>
          <p:cNvPr id="4" name="矩形 3"/>
          <p:cNvSpPr/>
          <p:nvPr/>
        </p:nvSpPr>
        <p:spPr>
          <a:xfrm>
            <a:off x="927872" y="1728560"/>
            <a:ext cx="10238470" cy="1477328"/>
          </a:xfrm>
          <a:prstGeom prst="rect">
            <a:avLst/>
          </a:prstGeom>
          <a:ln w="12700">
            <a:solidFill>
              <a:schemeClr val="tx1">
                <a:alpha val="53000"/>
              </a:schemeClr>
            </a:solidFill>
            <a:prstDash val="lgDash"/>
          </a:ln>
        </p:spPr>
        <p:txBody>
          <a:bodyPr wrap="square">
            <a:spAutoFit/>
          </a:bodyPr>
          <a:lstStyle/>
          <a:p>
            <a:r>
              <a:rPr lang="en-US" altLang="zh-CN" dirty="0">
                <a:latin typeface="幼圆" panose="02010509060101010101" pitchFamily="49" charset="-122"/>
                <a:ea typeface="幼圆" panose="02010509060101010101" pitchFamily="49" charset="-122"/>
              </a:rPr>
              <a:t>spark-submit --master yarn --deploy-mode </a:t>
            </a:r>
            <a:r>
              <a:rPr lang="en-US" altLang="zh-CN" dirty="0" smtClean="0">
                <a:latin typeface="幼圆" panose="02010509060101010101" pitchFamily="49" charset="-122"/>
                <a:ea typeface="幼圆" panose="02010509060101010101" pitchFamily="49" charset="-122"/>
              </a:rPr>
              <a:t>client --</a:t>
            </a:r>
            <a:r>
              <a:rPr lang="en-US" altLang="zh-CN" dirty="0">
                <a:latin typeface="幼圆" panose="02010509060101010101" pitchFamily="49" charset="-122"/>
                <a:ea typeface="幼圆" panose="02010509060101010101" pitchFamily="49" charset="-122"/>
              </a:rPr>
              <a:t>num-executors 20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申请</a:t>
            </a:r>
            <a:r>
              <a:rPr lang="en-US" altLang="zh-CN" dirty="0" smtClean="0">
                <a:latin typeface="幼圆" panose="02010509060101010101" pitchFamily="49" charset="-122"/>
                <a:ea typeface="幼圆" panose="02010509060101010101" pitchFamily="49" charset="-122"/>
              </a:rPr>
              <a:t>20</a:t>
            </a:r>
            <a:r>
              <a:rPr lang="zh-CN" altLang="en-US" dirty="0" smtClean="0">
                <a:latin typeface="幼圆" panose="02010509060101010101" pitchFamily="49" charset="-122"/>
                <a:ea typeface="幼圆" panose="02010509060101010101" pitchFamily="49" charset="-122"/>
              </a:rPr>
              <a:t>个</a:t>
            </a:r>
            <a:r>
              <a:rPr lang="en-US" altLang="zh-CN" dirty="0" smtClean="0">
                <a:latin typeface="幼圆" panose="02010509060101010101" pitchFamily="49" charset="-122"/>
                <a:ea typeface="幼圆" panose="02010509060101010101" pitchFamily="49" charset="-122"/>
              </a:rPr>
              <a:t>executor</a:t>
            </a:r>
            <a:endParaRPr lang="en-US" altLang="zh-CN" dirty="0">
              <a:latin typeface="幼圆" panose="02010509060101010101" pitchFamily="49" charset="-122"/>
              <a:ea typeface="幼圆" panose="02010509060101010101" pitchFamily="49" charset="-122"/>
            </a:endParaRPr>
          </a:p>
          <a:p>
            <a:r>
              <a:rPr lang="en-US" altLang="zh-CN" dirty="0" smtClean="0">
                <a:latin typeface="幼圆" panose="02010509060101010101" pitchFamily="49" charset="-122"/>
                <a:ea typeface="幼圆" panose="02010509060101010101" pitchFamily="49" charset="-122"/>
              </a:rPr>
              <a:t>  --executor-memory 10g \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10g</a:t>
            </a:r>
            <a:r>
              <a:rPr lang="zh-CN" altLang="en-US" dirty="0" smtClean="0">
                <a:latin typeface="幼圆" panose="02010509060101010101" pitchFamily="49" charset="-122"/>
                <a:ea typeface="幼圆" panose="02010509060101010101" pitchFamily="49" charset="-122"/>
              </a:rPr>
              <a:t>内存</a:t>
            </a:r>
            <a:endParaRPr lang="en-US" altLang="zh-CN" dirty="0" smtClean="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--executor-cores 4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4</a:t>
            </a:r>
            <a:r>
              <a:rPr lang="zh-CN" altLang="en-US" dirty="0" smtClean="0">
                <a:latin typeface="幼圆" panose="02010509060101010101" pitchFamily="49" charset="-122"/>
                <a:ea typeface="幼圆" panose="02010509060101010101" pitchFamily="49" charset="-122"/>
              </a:rPr>
              <a:t>核</a:t>
            </a:r>
            <a:r>
              <a:rPr lang="en-US" altLang="zh-CN" dirty="0" smtClean="0">
                <a:latin typeface="幼圆" panose="02010509060101010101" pitchFamily="49" charset="-122"/>
                <a:ea typeface="幼圆" panose="02010509060101010101" pitchFamily="49" charset="-122"/>
              </a:rPr>
              <a:t>cpu</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--driver-memory 5g </a:t>
            </a:r>
            <a:r>
              <a:rPr lang="en-US" altLang="zh-CN" dirty="0" smtClean="0">
                <a:latin typeface="幼圆" panose="02010509060101010101" pitchFamily="49" charset="-122"/>
                <a:ea typeface="幼圆" panose="02010509060101010101" pitchFamily="49" charset="-122"/>
              </a:rPr>
              <a:t>\		#driver</a:t>
            </a:r>
            <a:r>
              <a:rPr lang="zh-CN" altLang="en-US" dirty="0" smtClean="0">
                <a:latin typeface="幼圆" panose="02010509060101010101" pitchFamily="49" charset="-122"/>
                <a:ea typeface="幼圆" panose="02010509060101010101" pitchFamily="49" charset="-122"/>
              </a:rPr>
              <a:t>端分配</a:t>
            </a:r>
            <a:r>
              <a:rPr lang="en-US" altLang="zh-CN" dirty="0" smtClean="0">
                <a:latin typeface="幼圆" panose="02010509060101010101" pitchFamily="49" charset="-122"/>
                <a:ea typeface="幼圆" panose="02010509060101010101" pitchFamily="49" charset="-122"/>
              </a:rPr>
              <a:t>5g</a:t>
            </a:r>
            <a:r>
              <a:rPr lang="zh-CN" altLang="en-US" dirty="0" smtClean="0">
                <a:latin typeface="幼圆" panose="02010509060101010101" pitchFamily="49" charset="-122"/>
                <a:ea typeface="幼圆" panose="02010509060101010101" pitchFamily="49" charset="-122"/>
              </a:rPr>
              <a:t>内存</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examples.py</a:t>
            </a:r>
            <a:endParaRPr lang="en-US" altLang="zh-CN" dirty="0">
              <a:latin typeface="幼圆" panose="02010509060101010101" pitchFamily="49" charset="-122"/>
              <a:ea typeface="幼圆" panose="02010509060101010101" pitchFamily="49" charset="-122"/>
            </a:endParaRPr>
          </a:p>
        </p:txBody>
      </p:sp>
      <p:sp>
        <p:nvSpPr>
          <p:cNvPr id="6" name="TextBox 5"/>
          <p:cNvSpPr txBox="1"/>
          <p:nvPr/>
        </p:nvSpPr>
        <p:spPr>
          <a:xfrm>
            <a:off x="1459534" y="1251768"/>
            <a:ext cx="6110970" cy="400110"/>
          </a:xfrm>
          <a:prstGeom prst="rect">
            <a:avLst/>
          </a:prstGeom>
          <a:noFill/>
        </p:spPr>
        <p:txBody>
          <a:bodyPr wrap="square" rtlCol="0">
            <a:spAutoFit/>
          </a:bodyPr>
          <a:lstStyle/>
          <a:p>
            <a:r>
              <a:rPr lang="zh-CN" altLang="en-US" sz="2000" dirty="0">
                <a:latin typeface="幼圆" panose="02010509060101010101" pitchFamily="49" charset="-122"/>
                <a:ea typeface="幼圆" panose="02010509060101010101" pitchFamily="49" charset="-122"/>
              </a:rPr>
              <a:t>基于 </a:t>
            </a:r>
            <a:r>
              <a:rPr lang="en-US" altLang="zh-CN" sz="2000" dirty="0">
                <a:latin typeface="幼圆" panose="02010509060101010101" pitchFamily="49" charset="-122"/>
                <a:ea typeface="幼圆" panose="02010509060101010101" pitchFamily="49" charset="-122"/>
              </a:rPr>
              <a:t>yarn </a:t>
            </a:r>
            <a:r>
              <a:rPr lang="en-US" altLang="zh-CN" sz="2000" dirty="0" smtClean="0">
                <a:latin typeface="幼圆" panose="02010509060101010101" pitchFamily="49" charset="-122"/>
                <a:ea typeface="幼圆" panose="02010509060101010101" pitchFamily="49" charset="-122"/>
              </a:rPr>
              <a:t>container</a:t>
            </a:r>
            <a:endParaRPr lang="zh-CN" altLang="en-US" sz="2000" dirty="0">
              <a:latin typeface="幼圆" panose="02010509060101010101" pitchFamily="49" charset="-122"/>
              <a:ea typeface="幼圆" panose="02010509060101010101" pitchFamily="49" charset="-122"/>
            </a:endParaRPr>
          </a:p>
        </p:txBody>
      </p:sp>
      <p:sp>
        <p:nvSpPr>
          <p:cNvPr id="8" name="矩形 7"/>
          <p:cNvSpPr/>
          <p:nvPr/>
        </p:nvSpPr>
        <p:spPr>
          <a:xfrm>
            <a:off x="938890" y="4124554"/>
            <a:ext cx="2765423" cy="1803400"/>
          </a:xfrm>
          <a:prstGeom prst="rect">
            <a:avLst/>
          </a:prstGeom>
          <a:solidFill>
            <a:schemeClr val="accent1">
              <a:lumMod val="50000"/>
              <a:alpha val="35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Client Node</a:t>
            </a:r>
            <a:endParaRPr lang="zh-CN" altLang="en-US" b="1" dirty="0">
              <a:solidFill>
                <a:schemeClr val="tx1"/>
              </a:solidFill>
              <a:latin typeface="幼圆" panose="02010509060101010101" pitchFamily="49" charset="-122"/>
              <a:ea typeface="幼圆" panose="02010509060101010101" pitchFamily="49" charset="-122"/>
            </a:endParaRPr>
          </a:p>
        </p:txBody>
      </p:sp>
      <p:sp>
        <p:nvSpPr>
          <p:cNvPr id="9" name="矩形 8"/>
          <p:cNvSpPr/>
          <p:nvPr/>
        </p:nvSpPr>
        <p:spPr>
          <a:xfrm>
            <a:off x="938890" y="4583568"/>
            <a:ext cx="2545445" cy="1344386"/>
          </a:xfrm>
          <a:prstGeom prst="rect">
            <a:avLst/>
          </a:prstGeom>
          <a:solidFill>
            <a:srgbClr val="C00000">
              <a:alpha val="28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Driver JVM</a:t>
            </a:r>
          </a:p>
          <a:p>
            <a:pPr algn="ctr"/>
            <a:r>
              <a:rPr lang="en-US" altLang="zh-CN" i="1" dirty="0">
                <a:solidFill>
                  <a:schemeClr val="tx1"/>
                </a:solidFill>
                <a:latin typeface="幼圆" panose="02010509060101010101" pitchFamily="49" charset="-122"/>
                <a:ea typeface="幼圆" panose="02010509060101010101" pitchFamily="49" charset="-122"/>
              </a:rPr>
              <a:t>Spark.driver.memory</a:t>
            </a:r>
            <a:endParaRPr lang="zh-CN" altLang="en-US" i="1" dirty="0">
              <a:solidFill>
                <a:schemeClr val="tx1"/>
              </a:solidFill>
              <a:latin typeface="幼圆" panose="02010509060101010101" pitchFamily="49" charset="-122"/>
              <a:ea typeface="幼圆" panose="02010509060101010101" pitchFamily="49" charset="-122"/>
            </a:endParaRPr>
          </a:p>
          <a:p>
            <a:pPr algn="ctr"/>
            <a:endParaRPr lang="zh-CN" altLang="en-US" dirty="0">
              <a:solidFill>
                <a:schemeClr val="tx1"/>
              </a:solidFill>
              <a:latin typeface="幼圆" panose="02010509060101010101" pitchFamily="49" charset="-122"/>
              <a:ea typeface="幼圆" panose="02010509060101010101" pitchFamily="49" charset="-122"/>
            </a:endParaRPr>
          </a:p>
        </p:txBody>
      </p:sp>
      <p:sp>
        <p:nvSpPr>
          <p:cNvPr id="11" name="矩形 10"/>
          <p:cNvSpPr/>
          <p:nvPr/>
        </p:nvSpPr>
        <p:spPr>
          <a:xfrm>
            <a:off x="938890" y="5388204"/>
            <a:ext cx="2307774" cy="539750"/>
          </a:xfrm>
          <a:prstGeom prst="rect">
            <a:avLst/>
          </a:prstGeom>
          <a:solidFill>
            <a:srgbClr val="0636E4">
              <a:alpha val="26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latin typeface="幼圆" panose="02010509060101010101" pitchFamily="49" charset="-122"/>
                <a:ea typeface="幼圆" panose="02010509060101010101" pitchFamily="49" charset="-122"/>
              </a:rPr>
              <a:t>Spark context</a:t>
            </a:r>
            <a:endParaRPr lang="zh-CN" altLang="en-US" dirty="0">
              <a:solidFill>
                <a:schemeClr val="tx1"/>
              </a:solidFill>
              <a:latin typeface="幼圆" panose="02010509060101010101" pitchFamily="49" charset="-122"/>
              <a:ea typeface="幼圆" panose="02010509060101010101" pitchFamily="49" charset="-122"/>
            </a:endParaRPr>
          </a:p>
        </p:txBody>
      </p:sp>
      <p:sp>
        <p:nvSpPr>
          <p:cNvPr id="12" name="矩形 11"/>
          <p:cNvSpPr/>
          <p:nvPr/>
        </p:nvSpPr>
        <p:spPr>
          <a:xfrm>
            <a:off x="5023846" y="3470275"/>
            <a:ext cx="6140432" cy="2800805"/>
          </a:xfrm>
          <a:prstGeom prst="rect">
            <a:avLst/>
          </a:prstGeom>
          <a:solidFill>
            <a:schemeClr val="accent1">
              <a:lumMod val="50000"/>
              <a:alpha val="35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work Node</a:t>
            </a:r>
            <a:endParaRPr lang="zh-CN" altLang="en-US" b="1" dirty="0">
              <a:solidFill>
                <a:schemeClr val="tx1"/>
              </a:solidFill>
              <a:latin typeface="幼圆" panose="02010509060101010101" pitchFamily="49" charset="-122"/>
              <a:ea typeface="幼圆" panose="02010509060101010101" pitchFamily="49" charset="-122"/>
            </a:endParaRPr>
          </a:p>
        </p:txBody>
      </p:sp>
      <p:sp>
        <p:nvSpPr>
          <p:cNvPr id="13" name="矩形 12"/>
          <p:cNvSpPr/>
          <p:nvPr/>
        </p:nvSpPr>
        <p:spPr>
          <a:xfrm>
            <a:off x="5022034" y="3952876"/>
            <a:ext cx="5853773" cy="2318204"/>
          </a:xfrm>
          <a:prstGeom prst="rect">
            <a:avLst/>
          </a:prstGeom>
          <a:solidFill>
            <a:srgbClr val="0033CC">
              <a:alpha val="24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Yarn container</a:t>
            </a:r>
          </a:p>
          <a:p>
            <a:pPr algn="ctr"/>
            <a:r>
              <a:rPr lang="en-US" altLang="zh-CN" i="1" dirty="0" err="1">
                <a:solidFill>
                  <a:schemeClr val="tx1"/>
                </a:solidFill>
                <a:latin typeface="幼圆" panose="02010509060101010101" pitchFamily="49" charset="-122"/>
                <a:ea typeface="幼圆" panose="02010509060101010101" pitchFamily="49" charset="-122"/>
              </a:rPr>
              <a:t>Yarn.nodemanager.resource.memory-mb</a:t>
            </a:r>
            <a:endParaRPr lang="zh-CN" altLang="en-US" i="1" dirty="0">
              <a:solidFill>
                <a:schemeClr val="tx1"/>
              </a:solidFill>
              <a:latin typeface="幼圆" panose="02010509060101010101" pitchFamily="49" charset="-122"/>
              <a:ea typeface="幼圆" panose="02010509060101010101" pitchFamily="49" charset="-122"/>
            </a:endParaRPr>
          </a:p>
        </p:txBody>
      </p:sp>
      <p:sp>
        <p:nvSpPr>
          <p:cNvPr id="14" name="矩形 13"/>
          <p:cNvSpPr/>
          <p:nvPr/>
        </p:nvSpPr>
        <p:spPr>
          <a:xfrm>
            <a:off x="5023846" y="4656819"/>
            <a:ext cx="2698748" cy="1614261"/>
          </a:xfrm>
          <a:prstGeom prst="rect">
            <a:avLst/>
          </a:prstGeom>
          <a:solidFill>
            <a:schemeClr val="accent6">
              <a:lumMod val="50000"/>
              <a:alpha val="2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Executor </a:t>
            </a:r>
            <a:r>
              <a:rPr lang="en-US" altLang="zh-CN" b="1" dirty="0" err="1" smtClean="0">
                <a:solidFill>
                  <a:schemeClr val="tx1"/>
                </a:solidFill>
                <a:latin typeface="幼圆" panose="02010509060101010101" pitchFamily="49" charset="-122"/>
                <a:ea typeface="幼圆" panose="02010509060101010101" pitchFamily="49" charset="-122"/>
              </a:rPr>
              <a:t>jvm</a:t>
            </a:r>
            <a:r>
              <a:rPr lang="en-US" altLang="zh-CN" b="1" dirty="0" smtClean="0">
                <a:solidFill>
                  <a:schemeClr val="tx1"/>
                </a:solidFill>
                <a:latin typeface="幼圆" panose="02010509060101010101" pitchFamily="49" charset="-122"/>
                <a:ea typeface="幼圆" panose="02010509060101010101" pitchFamily="49" charset="-122"/>
              </a:rPr>
              <a:t> 1</a:t>
            </a:r>
          </a:p>
          <a:p>
            <a:pPr algn="ctr"/>
            <a:r>
              <a:rPr lang="en-US" altLang="zh-CN" i="1" dirty="0" err="1" smtClean="0">
                <a:solidFill>
                  <a:schemeClr val="tx1"/>
                </a:solidFill>
                <a:latin typeface="幼圆" panose="02010509060101010101" pitchFamily="49" charset="-122"/>
                <a:ea typeface="幼圆" panose="02010509060101010101" pitchFamily="49" charset="-122"/>
              </a:rPr>
              <a:t>Spark.executor.core</a:t>
            </a:r>
            <a:endParaRPr lang="en-US" altLang="zh-CN" i="1" dirty="0" smtClean="0">
              <a:solidFill>
                <a:schemeClr val="tx1"/>
              </a:solidFill>
              <a:latin typeface="幼圆" panose="02010509060101010101" pitchFamily="49" charset="-122"/>
              <a:ea typeface="幼圆" panose="02010509060101010101" pitchFamily="49" charset="-122"/>
            </a:endParaRPr>
          </a:p>
          <a:p>
            <a:pPr algn="ctr"/>
            <a:r>
              <a:rPr lang="en-US" altLang="zh-CN" i="1" dirty="0" err="1" smtClean="0">
                <a:solidFill>
                  <a:schemeClr val="tx1"/>
                </a:solidFill>
                <a:latin typeface="幼圆" panose="02010509060101010101" pitchFamily="49" charset="-122"/>
                <a:ea typeface="幼圆" panose="02010509060101010101" pitchFamily="49" charset="-122"/>
              </a:rPr>
              <a:t>Spark.executor.memory</a:t>
            </a:r>
            <a:endParaRPr lang="zh-CN" altLang="en-US" i="1" dirty="0">
              <a:solidFill>
                <a:schemeClr val="tx1"/>
              </a:solidFill>
              <a:latin typeface="幼圆" panose="02010509060101010101" pitchFamily="49" charset="-122"/>
              <a:ea typeface="幼圆" panose="02010509060101010101" pitchFamily="49" charset="-122"/>
            </a:endParaRPr>
          </a:p>
        </p:txBody>
      </p:sp>
      <p:sp>
        <p:nvSpPr>
          <p:cNvPr id="18" name="矩形 17"/>
          <p:cNvSpPr/>
          <p:nvPr/>
        </p:nvSpPr>
        <p:spPr>
          <a:xfrm>
            <a:off x="5022034" y="5671459"/>
            <a:ext cx="1155699" cy="599621"/>
          </a:xfrm>
          <a:prstGeom prst="rect">
            <a:avLst/>
          </a:prstGeom>
          <a:solidFill>
            <a:srgbClr val="FF0000">
              <a:alpha val="23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latin typeface="幼圆" panose="02010509060101010101" pitchFamily="49" charset="-122"/>
                <a:ea typeface="幼圆" panose="02010509060101010101" pitchFamily="49" charset="-122"/>
              </a:rPr>
              <a:t>Task1</a:t>
            </a:r>
          </a:p>
        </p:txBody>
      </p:sp>
      <p:sp>
        <p:nvSpPr>
          <p:cNvPr id="19" name="矩形 18"/>
          <p:cNvSpPr/>
          <p:nvPr/>
        </p:nvSpPr>
        <p:spPr>
          <a:xfrm>
            <a:off x="7910375" y="4656819"/>
            <a:ext cx="2698748" cy="1614261"/>
          </a:xfrm>
          <a:prstGeom prst="rect">
            <a:avLst/>
          </a:prstGeom>
          <a:solidFill>
            <a:schemeClr val="accent6">
              <a:lumMod val="50000"/>
              <a:alpha val="2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chemeClr val="tx1"/>
                </a:solidFill>
                <a:latin typeface="幼圆" panose="02010509060101010101" pitchFamily="49" charset="-122"/>
                <a:ea typeface="幼圆" panose="02010509060101010101" pitchFamily="49" charset="-122"/>
              </a:rPr>
              <a:t>Executor </a:t>
            </a:r>
            <a:r>
              <a:rPr lang="en-US" altLang="zh-CN" b="1" dirty="0" err="1" smtClean="0">
                <a:solidFill>
                  <a:schemeClr val="tx1"/>
                </a:solidFill>
                <a:latin typeface="幼圆" panose="02010509060101010101" pitchFamily="49" charset="-122"/>
                <a:ea typeface="幼圆" panose="02010509060101010101" pitchFamily="49" charset="-122"/>
              </a:rPr>
              <a:t>jvm</a:t>
            </a:r>
            <a:r>
              <a:rPr lang="en-US" altLang="zh-CN" b="1" dirty="0" smtClean="0">
                <a:solidFill>
                  <a:schemeClr val="tx1"/>
                </a:solidFill>
                <a:latin typeface="幼圆" panose="02010509060101010101" pitchFamily="49" charset="-122"/>
                <a:ea typeface="幼圆" panose="02010509060101010101" pitchFamily="49" charset="-122"/>
              </a:rPr>
              <a:t> 2</a:t>
            </a:r>
          </a:p>
          <a:p>
            <a:pPr algn="ctr"/>
            <a:r>
              <a:rPr lang="en-US" altLang="zh-CN" i="1" dirty="0" err="1" smtClean="0">
                <a:solidFill>
                  <a:schemeClr val="tx1"/>
                </a:solidFill>
                <a:latin typeface="幼圆" panose="02010509060101010101" pitchFamily="49" charset="-122"/>
                <a:ea typeface="幼圆" panose="02010509060101010101" pitchFamily="49" charset="-122"/>
              </a:rPr>
              <a:t>Spark.executor.core</a:t>
            </a:r>
            <a:endParaRPr lang="en-US" altLang="zh-CN" i="1" dirty="0" smtClean="0">
              <a:solidFill>
                <a:schemeClr val="tx1"/>
              </a:solidFill>
              <a:latin typeface="幼圆" panose="02010509060101010101" pitchFamily="49" charset="-122"/>
              <a:ea typeface="幼圆" panose="02010509060101010101" pitchFamily="49" charset="-122"/>
            </a:endParaRPr>
          </a:p>
          <a:p>
            <a:pPr algn="ctr"/>
            <a:r>
              <a:rPr lang="en-US" altLang="zh-CN" i="1" dirty="0" err="1" smtClean="0">
                <a:solidFill>
                  <a:schemeClr val="tx1"/>
                </a:solidFill>
                <a:latin typeface="幼圆" panose="02010509060101010101" pitchFamily="49" charset="-122"/>
                <a:ea typeface="幼圆" panose="02010509060101010101" pitchFamily="49" charset="-122"/>
              </a:rPr>
              <a:t>Spark.executor.memory</a:t>
            </a:r>
            <a:endParaRPr lang="zh-CN" altLang="en-US" i="1" dirty="0">
              <a:solidFill>
                <a:schemeClr val="tx1"/>
              </a:solidFill>
              <a:latin typeface="幼圆" panose="02010509060101010101" pitchFamily="49" charset="-122"/>
              <a:ea typeface="幼圆" panose="02010509060101010101" pitchFamily="49" charset="-122"/>
            </a:endParaRPr>
          </a:p>
        </p:txBody>
      </p:sp>
      <p:sp>
        <p:nvSpPr>
          <p:cNvPr id="20" name="矩形 19"/>
          <p:cNvSpPr/>
          <p:nvPr/>
        </p:nvSpPr>
        <p:spPr>
          <a:xfrm>
            <a:off x="6279334" y="5671458"/>
            <a:ext cx="1155699" cy="599621"/>
          </a:xfrm>
          <a:prstGeom prst="rect">
            <a:avLst/>
          </a:prstGeom>
          <a:solidFill>
            <a:srgbClr val="FF0000">
              <a:alpha val="23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latin typeface="幼圆" panose="02010509060101010101" pitchFamily="49" charset="-122"/>
                <a:ea typeface="幼圆" panose="02010509060101010101" pitchFamily="49" charset="-122"/>
              </a:rPr>
              <a:t>Task2</a:t>
            </a:r>
          </a:p>
        </p:txBody>
      </p:sp>
      <p:sp>
        <p:nvSpPr>
          <p:cNvPr id="21" name="矩形 20"/>
          <p:cNvSpPr/>
          <p:nvPr/>
        </p:nvSpPr>
        <p:spPr>
          <a:xfrm>
            <a:off x="7912186" y="5667604"/>
            <a:ext cx="1155699" cy="599621"/>
          </a:xfrm>
          <a:prstGeom prst="rect">
            <a:avLst/>
          </a:prstGeom>
          <a:solidFill>
            <a:srgbClr val="FF0000">
              <a:alpha val="23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latin typeface="幼圆" panose="02010509060101010101" pitchFamily="49" charset="-122"/>
                <a:ea typeface="幼圆" panose="02010509060101010101" pitchFamily="49" charset="-122"/>
              </a:rPr>
              <a:t>Task1</a:t>
            </a:r>
          </a:p>
        </p:txBody>
      </p:sp>
      <p:sp>
        <p:nvSpPr>
          <p:cNvPr id="22" name="矩形 21"/>
          <p:cNvSpPr/>
          <p:nvPr/>
        </p:nvSpPr>
        <p:spPr>
          <a:xfrm>
            <a:off x="9169486" y="5667603"/>
            <a:ext cx="1155699" cy="599621"/>
          </a:xfrm>
          <a:prstGeom prst="rect">
            <a:avLst/>
          </a:prstGeom>
          <a:solidFill>
            <a:srgbClr val="FF0000">
              <a:alpha val="23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solidFill>
                  <a:schemeClr val="tx1"/>
                </a:solidFill>
                <a:latin typeface="幼圆" panose="02010509060101010101" pitchFamily="49" charset="-122"/>
                <a:ea typeface="幼圆" panose="02010509060101010101" pitchFamily="49" charset="-122"/>
              </a:rPr>
              <a:t>Task2</a:t>
            </a:r>
          </a:p>
        </p:txBody>
      </p:sp>
      <p:sp>
        <p:nvSpPr>
          <p:cNvPr id="23" name="左右箭头 22"/>
          <p:cNvSpPr/>
          <p:nvPr/>
        </p:nvSpPr>
        <p:spPr>
          <a:xfrm>
            <a:off x="3997923" y="4880772"/>
            <a:ext cx="647722" cy="290964"/>
          </a:xfrm>
          <a:prstGeom prst="leftRightArrow">
            <a:avLst/>
          </a:prstGeom>
          <a:solidFill>
            <a:schemeClr val="bg1">
              <a:lumMod val="65000"/>
              <a:lumOff val="35000"/>
              <a:alpha val="22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45941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1000"/>
                                        <p:tgtEl>
                                          <p:spTgt spid="4"/>
                                        </p:tgtEl>
                                      </p:cBhvr>
                                    </p:animEffect>
                                    <p:anim calcmode="lin" valueType="num">
                                      <p:cBhvr>
                                        <p:cTn id="13" dur="1000" fill="hold"/>
                                        <p:tgtEl>
                                          <p:spTgt spid="4"/>
                                        </p:tgtEl>
                                        <p:attrNameLst>
                                          <p:attrName>ppt_x</p:attrName>
                                        </p:attrNameLst>
                                      </p:cBhvr>
                                      <p:tavLst>
                                        <p:tav tm="0">
                                          <p:val>
                                            <p:strVal val="#ppt_x"/>
                                          </p:val>
                                        </p:tav>
                                        <p:tav tm="100000">
                                          <p:val>
                                            <p:strVal val="#ppt_x"/>
                                          </p:val>
                                        </p:tav>
                                      </p:tavLst>
                                    </p:anim>
                                    <p:anim calcmode="lin" valueType="num">
                                      <p:cBhvr>
                                        <p:cTn id="14"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8"/>
                                        </p:tgtEl>
                                        <p:attrNameLst>
                                          <p:attrName>style.visibility</p:attrName>
                                        </p:attrNameLst>
                                      </p:cBhvr>
                                      <p:to>
                                        <p:strVal val="visible"/>
                                      </p:to>
                                    </p:set>
                                    <p:animEffect transition="in" filter="fade">
                                      <p:cBhvr>
                                        <p:cTn id="19" dur="1000"/>
                                        <p:tgtEl>
                                          <p:spTgt spid="8"/>
                                        </p:tgtEl>
                                      </p:cBhvr>
                                    </p:animEffect>
                                    <p:anim calcmode="lin" valueType="num">
                                      <p:cBhvr>
                                        <p:cTn id="20" dur="1000" fill="hold"/>
                                        <p:tgtEl>
                                          <p:spTgt spid="8"/>
                                        </p:tgtEl>
                                        <p:attrNameLst>
                                          <p:attrName>ppt_x</p:attrName>
                                        </p:attrNameLst>
                                      </p:cBhvr>
                                      <p:tavLst>
                                        <p:tav tm="0">
                                          <p:val>
                                            <p:strVal val="#ppt_x"/>
                                          </p:val>
                                        </p:tav>
                                        <p:tav tm="100000">
                                          <p:val>
                                            <p:strVal val="#ppt_x"/>
                                          </p:val>
                                        </p:tav>
                                      </p:tavLst>
                                    </p:anim>
                                    <p:anim calcmode="lin" valueType="num">
                                      <p:cBhvr>
                                        <p:cTn id="21" dur="1000" fill="hold"/>
                                        <p:tgtEl>
                                          <p:spTgt spid="8"/>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1000"/>
                                        <p:tgtEl>
                                          <p:spTgt spid="9"/>
                                        </p:tgtEl>
                                      </p:cBhvr>
                                    </p:animEffect>
                                    <p:anim calcmode="lin" valueType="num">
                                      <p:cBhvr>
                                        <p:cTn id="25" dur="1000" fill="hold"/>
                                        <p:tgtEl>
                                          <p:spTgt spid="9"/>
                                        </p:tgtEl>
                                        <p:attrNameLst>
                                          <p:attrName>ppt_x</p:attrName>
                                        </p:attrNameLst>
                                      </p:cBhvr>
                                      <p:tavLst>
                                        <p:tav tm="0">
                                          <p:val>
                                            <p:strVal val="#ppt_x"/>
                                          </p:val>
                                        </p:tav>
                                        <p:tav tm="100000">
                                          <p:val>
                                            <p:strVal val="#ppt_x"/>
                                          </p:val>
                                        </p:tav>
                                      </p:tavLst>
                                    </p:anim>
                                    <p:anim calcmode="lin" valueType="num">
                                      <p:cBhvr>
                                        <p:cTn id="26" dur="1000" fill="hold"/>
                                        <p:tgtEl>
                                          <p:spTgt spid="9"/>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11"/>
                                        </p:tgtEl>
                                        <p:attrNameLst>
                                          <p:attrName>style.visibility</p:attrName>
                                        </p:attrNameLst>
                                      </p:cBhvr>
                                      <p:to>
                                        <p:strVal val="visible"/>
                                      </p:to>
                                    </p:set>
                                    <p:animEffect transition="in" filter="fade">
                                      <p:cBhvr>
                                        <p:cTn id="29" dur="1000"/>
                                        <p:tgtEl>
                                          <p:spTgt spid="11"/>
                                        </p:tgtEl>
                                      </p:cBhvr>
                                    </p:animEffect>
                                    <p:anim calcmode="lin" valueType="num">
                                      <p:cBhvr>
                                        <p:cTn id="30" dur="1000" fill="hold"/>
                                        <p:tgtEl>
                                          <p:spTgt spid="11"/>
                                        </p:tgtEl>
                                        <p:attrNameLst>
                                          <p:attrName>ppt_x</p:attrName>
                                        </p:attrNameLst>
                                      </p:cBhvr>
                                      <p:tavLst>
                                        <p:tav tm="0">
                                          <p:val>
                                            <p:strVal val="#ppt_x"/>
                                          </p:val>
                                        </p:tav>
                                        <p:tav tm="100000">
                                          <p:val>
                                            <p:strVal val="#ppt_x"/>
                                          </p:val>
                                        </p:tav>
                                      </p:tavLst>
                                    </p:anim>
                                    <p:anim calcmode="lin" valueType="num">
                                      <p:cBhvr>
                                        <p:cTn id="31" dur="1000" fill="hold"/>
                                        <p:tgtEl>
                                          <p:spTgt spid="11"/>
                                        </p:tgtEl>
                                        <p:attrNameLst>
                                          <p:attrName>ppt_y</p:attrName>
                                        </p:attrNameLst>
                                      </p:cBhvr>
                                      <p:tavLst>
                                        <p:tav tm="0">
                                          <p:val>
                                            <p:strVal val="#ppt_y+.1"/>
                                          </p:val>
                                        </p:tav>
                                        <p:tav tm="100000">
                                          <p:val>
                                            <p:strVal val="#ppt_y"/>
                                          </p:val>
                                        </p:tav>
                                      </p:tavLst>
                                    </p:anim>
                                  </p:childTnLst>
                                </p:cTn>
                              </p:par>
                              <p:par>
                                <p:cTn id="32" presetID="42" presetClass="entr" presetSubtype="0" fill="hold" grpId="0" nodeType="withEffect">
                                  <p:stCondLst>
                                    <p:cond delay="0"/>
                                  </p:stCondLst>
                                  <p:childTnLst>
                                    <p:set>
                                      <p:cBhvr>
                                        <p:cTn id="33" dur="1" fill="hold">
                                          <p:stCondLst>
                                            <p:cond delay="0"/>
                                          </p:stCondLst>
                                        </p:cTn>
                                        <p:tgtEl>
                                          <p:spTgt spid="12"/>
                                        </p:tgtEl>
                                        <p:attrNameLst>
                                          <p:attrName>style.visibility</p:attrName>
                                        </p:attrNameLst>
                                      </p:cBhvr>
                                      <p:to>
                                        <p:strVal val="visible"/>
                                      </p:to>
                                    </p:set>
                                    <p:animEffect transition="in" filter="fade">
                                      <p:cBhvr>
                                        <p:cTn id="34" dur="1000"/>
                                        <p:tgtEl>
                                          <p:spTgt spid="12"/>
                                        </p:tgtEl>
                                      </p:cBhvr>
                                    </p:animEffect>
                                    <p:anim calcmode="lin" valueType="num">
                                      <p:cBhvr>
                                        <p:cTn id="35" dur="1000" fill="hold"/>
                                        <p:tgtEl>
                                          <p:spTgt spid="12"/>
                                        </p:tgtEl>
                                        <p:attrNameLst>
                                          <p:attrName>ppt_x</p:attrName>
                                        </p:attrNameLst>
                                      </p:cBhvr>
                                      <p:tavLst>
                                        <p:tav tm="0">
                                          <p:val>
                                            <p:strVal val="#ppt_x"/>
                                          </p:val>
                                        </p:tav>
                                        <p:tav tm="100000">
                                          <p:val>
                                            <p:strVal val="#ppt_x"/>
                                          </p:val>
                                        </p:tav>
                                      </p:tavLst>
                                    </p:anim>
                                    <p:anim calcmode="lin" valueType="num">
                                      <p:cBhvr>
                                        <p:cTn id="36" dur="1000" fill="hold"/>
                                        <p:tgtEl>
                                          <p:spTgt spid="12"/>
                                        </p:tgtEl>
                                        <p:attrNameLst>
                                          <p:attrName>ppt_y</p:attrName>
                                        </p:attrNameLst>
                                      </p:cBhvr>
                                      <p:tavLst>
                                        <p:tav tm="0">
                                          <p:val>
                                            <p:strVal val="#ppt_y+.1"/>
                                          </p:val>
                                        </p:tav>
                                        <p:tav tm="100000">
                                          <p:val>
                                            <p:strVal val="#ppt_y"/>
                                          </p:val>
                                        </p:tav>
                                      </p:tavLst>
                                    </p:anim>
                                  </p:childTnLst>
                                </p:cTn>
                              </p:par>
                              <p:par>
                                <p:cTn id="37" presetID="42" presetClass="entr" presetSubtype="0" fill="hold" grpId="0" nodeType="withEffect">
                                  <p:stCondLst>
                                    <p:cond delay="0"/>
                                  </p:stCondLst>
                                  <p:childTnLst>
                                    <p:set>
                                      <p:cBhvr>
                                        <p:cTn id="38" dur="1" fill="hold">
                                          <p:stCondLst>
                                            <p:cond delay="0"/>
                                          </p:stCondLst>
                                        </p:cTn>
                                        <p:tgtEl>
                                          <p:spTgt spid="13"/>
                                        </p:tgtEl>
                                        <p:attrNameLst>
                                          <p:attrName>style.visibility</p:attrName>
                                        </p:attrNameLst>
                                      </p:cBhvr>
                                      <p:to>
                                        <p:strVal val="visible"/>
                                      </p:to>
                                    </p:set>
                                    <p:animEffect transition="in" filter="fade">
                                      <p:cBhvr>
                                        <p:cTn id="39" dur="1000"/>
                                        <p:tgtEl>
                                          <p:spTgt spid="13"/>
                                        </p:tgtEl>
                                      </p:cBhvr>
                                    </p:animEffect>
                                    <p:anim calcmode="lin" valueType="num">
                                      <p:cBhvr>
                                        <p:cTn id="40" dur="1000" fill="hold"/>
                                        <p:tgtEl>
                                          <p:spTgt spid="13"/>
                                        </p:tgtEl>
                                        <p:attrNameLst>
                                          <p:attrName>ppt_x</p:attrName>
                                        </p:attrNameLst>
                                      </p:cBhvr>
                                      <p:tavLst>
                                        <p:tav tm="0">
                                          <p:val>
                                            <p:strVal val="#ppt_x"/>
                                          </p:val>
                                        </p:tav>
                                        <p:tav tm="100000">
                                          <p:val>
                                            <p:strVal val="#ppt_x"/>
                                          </p:val>
                                        </p:tav>
                                      </p:tavLst>
                                    </p:anim>
                                    <p:anim calcmode="lin" valueType="num">
                                      <p:cBhvr>
                                        <p:cTn id="41" dur="1000" fill="hold"/>
                                        <p:tgtEl>
                                          <p:spTgt spid="13"/>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14"/>
                                        </p:tgtEl>
                                        <p:attrNameLst>
                                          <p:attrName>style.visibility</p:attrName>
                                        </p:attrNameLst>
                                      </p:cBhvr>
                                      <p:to>
                                        <p:strVal val="visible"/>
                                      </p:to>
                                    </p:set>
                                    <p:animEffect transition="in" filter="fade">
                                      <p:cBhvr>
                                        <p:cTn id="44" dur="1000"/>
                                        <p:tgtEl>
                                          <p:spTgt spid="14"/>
                                        </p:tgtEl>
                                      </p:cBhvr>
                                    </p:animEffect>
                                    <p:anim calcmode="lin" valueType="num">
                                      <p:cBhvr>
                                        <p:cTn id="45" dur="1000" fill="hold"/>
                                        <p:tgtEl>
                                          <p:spTgt spid="14"/>
                                        </p:tgtEl>
                                        <p:attrNameLst>
                                          <p:attrName>ppt_x</p:attrName>
                                        </p:attrNameLst>
                                      </p:cBhvr>
                                      <p:tavLst>
                                        <p:tav tm="0">
                                          <p:val>
                                            <p:strVal val="#ppt_x"/>
                                          </p:val>
                                        </p:tav>
                                        <p:tav tm="100000">
                                          <p:val>
                                            <p:strVal val="#ppt_x"/>
                                          </p:val>
                                        </p:tav>
                                      </p:tavLst>
                                    </p:anim>
                                    <p:anim calcmode="lin" valueType="num">
                                      <p:cBhvr>
                                        <p:cTn id="46" dur="1000" fill="hold"/>
                                        <p:tgtEl>
                                          <p:spTgt spid="14"/>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18"/>
                                        </p:tgtEl>
                                        <p:attrNameLst>
                                          <p:attrName>style.visibility</p:attrName>
                                        </p:attrNameLst>
                                      </p:cBhvr>
                                      <p:to>
                                        <p:strVal val="visible"/>
                                      </p:to>
                                    </p:set>
                                    <p:animEffect transition="in" filter="fade">
                                      <p:cBhvr>
                                        <p:cTn id="49" dur="1000"/>
                                        <p:tgtEl>
                                          <p:spTgt spid="18"/>
                                        </p:tgtEl>
                                      </p:cBhvr>
                                    </p:animEffect>
                                    <p:anim calcmode="lin" valueType="num">
                                      <p:cBhvr>
                                        <p:cTn id="50" dur="1000" fill="hold"/>
                                        <p:tgtEl>
                                          <p:spTgt spid="18"/>
                                        </p:tgtEl>
                                        <p:attrNameLst>
                                          <p:attrName>ppt_x</p:attrName>
                                        </p:attrNameLst>
                                      </p:cBhvr>
                                      <p:tavLst>
                                        <p:tav tm="0">
                                          <p:val>
                                            <p:strVal val="#ppt_x"/>
                                          </p:val>
                                        </p:tav>
                                        <p:tav tm="100000">
                                          <p:val>
                                            <p:strVal val="#ppt_x"/>
                                          </p:val>
                                        </p:tav>
                                      </p:tavLst>
                                    </p:anim>
                                    <p:anim calcmode="lin" valueType="num">
                                      <p:cBhvr>
                                        <p:cTn id="51" dur="1000" fill="hold"/>
                                        <p:tgtEl>
                                          <p:spTgt spid="18"/>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19"/>
                                        </p:tgtEl>
                                        <p:attrNameLst>
                                          <p:attrName>style.visibility</p:attrName>
                                        </p:attrNameLst>
                                      </p:cBhvr>
                                      <p:to>
                                        <p:strVal val="visible"/>
                                      </p:to>
                                    </p:set>
                                    <p:animEffect transition="in" filter="fade">
                                      <p:cBhvr>
                                        <p:cTn id="54" dur="1000"/>
                                        <p:tgtEl>
                                          <p:spTgt spid="19"/>
                                        </p:tgtEl>
                                      </p:cBhvr>
                                    </p:animEffect>
                                    <p:anim calcmode="lin" valueType="num">
                                      <p:cBhvr>
                                        <p:cTn id="55" dur="1000" fill="hold"/>
                                        <p:tgtEl>
                                          <p:spTgt spid="19"/>
                                        </p:tgtEl>
                                        <p:attrNameLst>
                                          <p:attrName>ppt_x</p:attrName>
                                        </p:attrNameLst>
                                      </p:cBhvr>
                                      <p:tavLst>
                                        <p:tav tm="0">
                                          <p:val>
                                            <p:strVal val="#ppt_x"/>
                                          </p:val>
                                        </p:tav>
                                        <p:tav tm="100000">
                                          <p:val>
                                            <p:strVal val="#ppt_x"/>
                                          </p:val>
                                        </p:tav>
                                      </p:tavLst>
                                    </p:anim>
                                    <p:anim calcmode="lin" valueType="num">
                                      <p:cBhvr>
                                        <p:cTn id="56" dur="1000" fill="hold"/>
                                        <p:tgtEl>
                                          <p:spTgt spid="19"/>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20"/>
                                        </p:tgtEl>
                                        <p:attrNameLst>
                                          <p:attrName>style.visibility</p:attrName>
                                        </p:attrNameLst>
                                      </p:cBhvr>
                                      <p:to>
                                        <p:strVal val="visible"/>
                                      </p:to>
                                    </p:set>
                                    <p:animEffect transition="in" filter="fade">
                                      <p:cBhvr>
                                        <p:cTn id="59" dur="1000"/>
                                        <p:tgtEl>
                                          <p:spTgt spid="20"/>
                                        </p:tgtEl>
                                      </p:cBhvr>
                                    </p:animEffect>
                                    <p:anim calcmode="lin" valueType="num">
                                      <p:cBhvr>
                                        <p:cTn id="60" dur="1000" fill="hold"/>
                                        <p:tgtEl>
                                          <p:spTgt spid="20"/>
                                        </p:tgtEl>
                                        <p:attrNameLst>
                                          <p:attrName>ppt_x</p:attrName>
                                        </p:attrNameLst>
                                      </p:cBhvr>
                                      <p:tavLst>
                                        <p:tav tm="0">
                                          <p:val>
                                            <p:strVal val="#ppt_x"/>
                                          </p:val>
                                        </p:tav>
                                        <p:tav tm="100000">
                                          <p:val>
                                            <p:strVal val="#ppt_x"/>
                                          </p:val>
                                        </p:tav>
                                      </p:tavLst>
                                    </p:anim>
                                    <p:anim calcmode="lin" valueType="num">
                                      <p:cBhvr>
                                        <p:cTn id="61" dur="1000" fill="hold"/>
                                        <p:tgtEl>
                                          <p:spTgt spid="20"/>
                                        </p:tgtEl>
                                        <p:attrNameLst>
                                          <p:attrName>ppt_y</p:attrName>
                                        </p:attrNameLst>
                                      </p:cBhvr>
                                      <p:tavLst>
                                        <p:tav tm="0">
                                          <p:val>
                                            <p:strVal val="#ppt_y+.1"/>
                                          </p:val>
                                        </p:tav>
                                        <p:tav tm="100000">
                                          <p:val>
                                            <p:strVal val="#ppt_y"/>
                                          </p:val>
                                        </p:tav>
                                      </p:tavLst>
                                    </p:anim>
                                  </p:childTnLst>
                                </p:cTn>
                              </p:par>
                              <p:par>
                                <p:cTn id="62" presetID="42" presetClass="entr" presetSubtype="0" fill="hold" grpId="0" nodeType="withEffect">
                                  <p:stCondLst>
                                    <p:cond delay="0"/>
                                  </p:stCondLst>
                                  <p:childTnLst>
                                    <p:set>
                                      <p:cBhvr>
                                        <p:cTn id="63" dur="1" fill="hold">
                                          <p:stCondLst>
                                            <p:cond delay="0"/>
                                          </p:stCondLst>
                                        </p:cTn>
                                        <p:tgtEl>
                                          <p:spTgt spid="21"/>
                                        </p:tgtEl>
                                        <p:attrNameLst>
                                          <p:attrName>style.visibility</p:attrName>
                                        </p:attrNameLst>
                                      </p:cBhvr>
                                      <p:to>
                                        <p:strVal val="visible"/>
                                      </p:to>
                                    </p:set>
                                    <p:animEffect transition="in" filter="fade">
                                      <p:cBhvr>
                                        <p:cTn id="64" dur="1000"/>
                                        <p:tgtEl>
                                          <p:spTgt spid="21"/>
                                        </p:tgtEl>
                                      </p:cBhvr>
                                    </p:animEffect>
                                    <p:anim calcmode="lin" valueType="num">
                                      <p:cBhvr>
                                        <p:cTn id="65" dur="1000" fill="hold"/>
                                        <p:tgtEl>
                                          <p:spTgt spid="21"/>
                                        </p:tgtEl>
                                        <p:attrNameLst>
                                          <p:attrName>ppt_x</p:attrName>
                                        </p:attrNameLst>
                                      </p:cBhvr>
                                      <p:tavLst>
                                        <p:tav tm="0">
                                          <p:val>
                                            <p:strVal val="#ppt_x"/>
                                          </p:val>
                                        </p:tav>
                                        <p:tav tm="100000">
                                          <p:val>
                                            <p:strVal val="#ppt_x"/>
                                          </p:val>
                                        </p:tav>
                                      </p:tavLst>
                                    </p:anim>
                                    <p:anim calcmode="lin" valueType="num">
                                      <p:cBhvr>
                                        <p:cTn id="66" dur="1000" fill="hold"/>
                                        <p:tgtEl>
                                          <p:spTgt spid="21"/>
                                        </p:tgtEl>
                                        <p:attrNameLst>
                                          <p:attrName>ppt_y</p:attrName>
                                        </p:attrNameLst>
                                      </p:cBhvr>
                                      <p:tavLst>
                                        <p:tav tm="0">
                                          <p:val>
                                            <p:strVal val="#ppt_y+.1"/>
                                          </p:val>
                                        </p:tav>
                                        <p:tav tm="100000">
                                          <p:val>
                                            <p:strVal val="#ppt_y"/>
                                          </p:val>
                                        </p:tav>
                                      </p:tavLst>
                                    </p:anim>
                                  </p:childTnLst>
                                </p:cTn>
                              </p:par>
                              <p:par>
                                <p:cTn id="67" presetID="42" presetClass="entr" presetSubtype="0" fill="hold" grpId="0" nodeType="withEffect">
                                  <p:stCondLst>
                                    <p:cond delay="0"/>
                                  </p:stCondLst>
                                  <p:childTnLst>
                                    <p:set>
                                      <p:cBhvr>
                                        <p:cTn id="68" dur="1" fill="hold">
                                          <p:stCondLst>
                                            <p:cond delay="0"/>
                                          </p:stCondLst>
                                        </p:cTn>
                                        <p:tgtEl>
                                          <p:spTgt spid="22"/>
                                        </p:tgtEl>
                                        <p:attrNameLst>
                                          <p:attrName>style.visibility</p:attrName>
                                        </p:attrNameLst>
                                      </p:cBhvr>
                                      <p:to>
                                        <p:strVal val="visible"/>
                                      </p:to>
                                    </p:set>
                                    <p:animEffect transition="in" filter="fade">
                                      <p:cBhvr>
                                        <p:cTn id="69" dur="1000"/>
                                        <p:tgtEl>
                                          <p:spTgt spid="22"/>
                                        </p:tgtEl>
                                      </p:cBhvr>
                                    </p:animEffect>
                                    <p:anim calcmode="lin" valueType="num">
                                      <p:cBhvr>
                                        <p:cTn id="70" dur="1000" fill="hold"/>
                                        <p:tgtEl>
                                          <p:spTgt spid="22"/>
                                        </p:tgtEl>
                                        <p:attrNameLst>
                                          <p:attrName>ppt_x</p:attrName>
                                        </p:attrNameLst>
                                      </p:cBhvr>
                                      <p:tavLst>
                                        <p:tav tm="0">
                                          <p:val>
                                            <p:strVal val="#ppt_x"/>
                                          </p:val>
                                        </p:tav>
                                        <p:tav tm="100000">
                                          <p:val>
                                            <p:strVal val="#ppt_x"/>
                                          </p:val>
                                        </p:tav>
                                      </p:tavLst>
                                    </p:anim>
                                    <p:anim calcmode="lin" valueType="num">
                                      <p:cBhvr>
                                        <p:cTn id="71" dur="1000" fill="hold"/>
                                        <p:tgtEl>
                                          <p:spTgt spid="22"/>
                                        </p:tgtEl>
                                        <p:attrNameLst>
                                          <p:attrName>ppt_y</p:attrName>
                                        </p:attrNameLst>
                                      </p:cBhvr>
                                      <p:tavLst>
                                        <p:tav tm="0">
                                          <p:val>
                                            <p:strVal val="#ppt_y+.1"/>
                                          </p:val>
                                        </p:tav>
                                        <p:tav tm="100000">
                                          <p:val>
                                            <p:strVal val="#ppt_y"/>
                                          </p:val>
                                        </p:tav>
                                      </p:tavLst>
                                    </p:anim>
                                  </p:childTnLst>
                                </p:cTn>
                              </p:par>
                              <p:par>
                                <p:cTn id="72" presetID="42" presetClass="entr" presetSubtype="0" fill="hold" grpId="0" nodeType="with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fade">
                                      <p:cBhvr>
                                        <p:cTn id="74" dur="1000"/>
                                        <p:tgtEl>
                                          <p:spTgt spid="23"/>
                                        </p:tgtEl>
                                      </p:cBhvr>
                                    </p:animEffect>
                                    <p:anim calcmode="lin" valueType="num">
                                      <p:cBhvr>
                                        <p:cTn id="75" dur="1000" fill="hold"/>
                                        <p:tgtEl>
                                          <p:spTgt spid="23"/>
                                        </p:tgtEl>
                                        <p:attrNameLst>
                                          <p:attrName>ppt_x</p:attrName>
                                        </p:attrNameLst>
                                      </p:cBhvr>
                                      <p:tavLst>
                                        <p:tav tm="0">
                                          <p:val>
                                            <p:strVal val="#ppt_x"/>
                                          </p:val>
                                        </p:tav>
                                        <p:tav tm="100000">
                                          <p:val>
                                            <p:strVal val="#ppt_x"/>
                                          </p:val>
                                        </p:tav>
                                      </p:tavLst>
                                    </p:anim>
                                    <p:anim calcmode="lin" valueType="num">
                                      <p:cBhvr>
                                        <p:cTn id="76"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p:bldP spid="8" grpId="0" animBg="1"/>
      <p:bldP spid="9" grpId="0" animBg="1"/>
      <p:bldP spid="11" grpId="0" animBg="1"/>
      <p:bldP spid="12" grpId="0" animBg="1"/>
      <p:bldP spid="13" grpId="0" animBg="1"/>
      <p:bldP spid="14" grpId="0" animBg="1"/>
      <p:bldP spid="18" grpId="0" animBg="1"/>
      <p:bldP spid="19" grpId="0" animBg="1"/>
      <p:bldP spid="20" grpId="0" animBg="1"/>
      <p:bldP spid="21" grpId="0" animBg="1"/>
      <p:bldP spid="22" grpId="0" animBg="1"/>
      <p:bldP spid="23" grpId="0" animBg="1"/>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17" name="矩形 16"/>
          <p:cNvSpPr/>
          <p:nvPr/>
        </p:nvSpPr>
        <p:spPr>
          <a:xfrm>
            <a:off x="11122476" y="6488668"/>
            <a:ext cx="877163" cy="369332"/>
          </a:xfrm>
          <a:prstGeom prst="rect">
            <a:avLst/>
          </a:prstGeom>
        </p:spPr>
        <p:txBody>
          <a:bodyPr wrap="none">
            <a:spAutoFit/>
          </a:bodyPr>
          <a:lstStyle/>
          <a:p>
            <a:r>
              <a:rPr lang="en-US" altLang="zh-CN" dirty="0">
                <a:latin typeface="幼圆" panose="02010509060101010101" pitchFamily="49" charset="-122"/>
                <a:ea typeface="幼圆" panose="02010509060101010101" pitchFamily="49" charset="-122"/>
                <a:cs typeface="Arial Unicode MS" panose="020B0604020202020204" pitchFamily="34" charset="-122"/>
              </a:rPr>
              <a:t>JD.COM</a:t>
            </a:r>
            <a:endParaRPr lang="zh-CN" altLang="en-US" dirty="0">
              <a:latin typeface="幼圆" panose="02010509060101010101" pitchFamily="49" charset="-122"/>
              <a:ea typeface="幼圆" panose="02010509060101010101" pitchFamily="49" charset="-122"/>
              <a:cs typeface="Arial Unicode MS" panose="020B0604020202020204" pitchFamily="34" charset="-122"/>
            </a:endParaRPr>
          </a:p>
        </p:txBody>
      </p:sp>
      <p:sp>
        <p:nvSpPr>
          <p:cNvPr id="2" name="矩形 1"/>
          <p:cNvSpPr/>
          <p:nvPr/>
        </p:nvSpPr>
        <p:spPr>
          <a:xfrm>
            <a:off x="1083569" y="3059036"/>
            <a:ext cx="2142231" cy="1385963"/>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C</a:t>
            </a:r>
            <a:r>
              <a:rPr lang="en-US" altLang="zh-CN" dirty="0" smtClean="0">
                <a:latin typeface="幼圆" panose="02010509060101010101" pitchFamily="49" charset="-122"/>
                <a:ea typeface="幼圆" panose="02010509060101010101" pitchFamily="49" charset="-122"/>
              </a:rPr>
              <a:t>lent</a:t>
            </a:r>
            <a:endParaRPr lang="zh-CN" altLang="en-US" dirty="0">
              <a:latin typeface="幼圆" panose="02010509060101010101" pitchFamily="49" charset="-122"/>
              <a:ea typeface="幼圆" panose="02010509060101010101" pitchFamily="49" charset="-122"/>
            </a:endParaRPr>
          </a:p>
        </p:txBody>
      </p:sp>
      <p:sp>
        <p:nvSpPr>
          <p:cNvPr id="13" name="矩形 12"/>
          <p:cNvSpPr/>
          <p:nvPr/>
        </p:nvSpPr>
        <p:spPr>
          <a:xfrm>
            <a:off x="1083569" y="3554383"/>
            <a:ext cx="1939031" cy="890617"/>
          </a:xfrm>
          <a:prstGeom prst="rect">
            <a:avLst/>
          </a:prstGeom>
          <a:solidFill>
            <a:srgbClr val="993300">
              <a:alpha val="38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b="1" dirty="0" smtClean="0">
                <a:solidFill>
                  <a:srgbClr val="FFC000"/>
                </a:solidFill>
                <a:latin typeface="幼圆" panose="02010509060101010101" pitchFamily="49" charset="-122"/>
                <a:ea typeface="幼圆" panose="02010509060101010101" pitchFamily="49" charset="-122"/>
              </a:rPr>
              <a:t>driver</a:t>
            </a:r>
            <a:endParaRPr lang="zh-CN" altLang="en-US" b="1" dirty="0">
              <a:solidFill>
                <a:srgbClr val="FFC000"/>
              </a:solidFill>
              <a:latin typeface="幼圆" panose="02010509060101010101" pitchFamily="49" charset="-122"/>
              <a:ea typeface="幼圆" panose="02010509060101010101" pitchFamily="49" charset="-122"/>
            </a:endParaRPr>
          </a:p>
        </p:txBody>
      </p:sp>
      <p:sp>
        <p:nvSpPr>
          <p:cNvPr id="14" name="矩形 13"/>
          <p:cNvSpPr/>
          <p:nvPr/>
        </p:nvSpPr>
        <p:spPr>
          <a:xfrm>
            <a:off x="4448284" y="3215366"/>
            <a:ext cx="1511300" cy="106680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Resource</a:t>
            </a:r>
          </a:p>
          <a:p>
            <a:pPr algn="ctr"/>
            <a:r>
              <a:rPr lang="en-US" altLang="zh-CN" dirty="0">
                <a:latin typeface="幼圆" panose="02010509060101010101" pitchFamily="49" charset="-122"/>
                <a:ea typeface="幼圆" panose="02010509060101010101" pitchFamily="49" charset="-122"/>
              </a:rPr>
              <a:t>manager</a:t>
            </a:r>
            <a:endParaRPr lang="zh-CN" altLang="en-US" dirty="0">
              <a:latin typeface="幼圆" panose="02010509060101010101" pitchFamily="49" charset="-122"/>
              <a:ea typeface="幼圆" panose="02010509060101010101" pitchFamily="49" charset="-122"/>
            </a:endParaRPr>
          </a:p>
        </p:txBody>
      </p:sp>
      <p:sp>
        <p:nvSpPr>
          <p:cNvPr id="19" name="矩形 18"/>
          <p:cNvSpPr/>
          <p:nvPr/>
        </p:nvSpPr>
        <p:spPr>
          <a:xfrm>
            <a:off x="7172322" y="880308"/>
            <a:ext cx="3305178" cy="1661206"/>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Node 1</a:t>
            </a:r>
            <a:endParaRPr lang="zh-CN" altLang="en-US" dirty="0">
              <a:latin typeface="幼圆" panose="02010509060101010101" pitchFamily="49" charset="-122"/>
              <a:ea typeface="幼圆" panose="02010509060101010101" pitchFamily="49" charset="-122"/>
            </a:endParaRPr>
          </a:p>
        </p:txBody>
      </p:sp>
      <p:sp>
        <p:nvSpPr>
          <p:cNvPr id="21" name="矩形 20"/>
          <p:cNvSpPr/>
          <p:nvPr/>
        </p:nvSpPr>
        <p:spPr>
          <a:xfrm>
            <a:off x="7474856" y="1219200"/>
            <a:ext cx="2685144" cy="1322314"/>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rgbClr val="FFC000"/>
                </a:solidFill>
                <a:latin typeface="幼圆" panose="02010509060101010101" pitchFamily="49" charset="-122"/>
                <a:ea typeface="幼圆" panose="02010509060101010101" pitchFamily="49" charset="-122"/>
              </a:rPr>
              <a:t>Yarn container</a:t>
            </a:r>
            <a:endParaRPr lang="zh-CN" altLang="en-US" dirty="0">
              <a:solidFill>
                <a:srgbClr val="FFC000"/>
              </a:solidFill>
              <a:latin typeface="幼圆" panose="02010509060101010101" pitchFamily="49" charset="-122"/>
              <a:ea typeface="幼圆" panose="02010509060101010101" pitchFamily="49" charset="-122"/>
            </a:endParaRPr>
          </a:p>
        </p:txBody>
      </p:sp>
      <p:sp>
        <p:nvSpPr>
          <p:cNvPr id="18" name="矩形 17"/>
          <p:cNvSpPr/>
          <p:nvPr/>
        </p:nvSpPr>
        <p:spPr>
          <a:xfrm>
            <a:off x="7779655" y="1626356"/>
            <a:ext cx="2012041" cy="915157"/>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executor</a:t>
            </a:r>
            <a:endParaRPr lang="zh-CN" altLang="en-US" dirty="0">
              <a:latin typeface="幼圆" panose="02010509060101010101" pitchFamily="49" charset="-122"/>
              <a:ea typeface="幼圆" panose="02010509060101010101" pitchFamily="49" charset="-122"/>
            </a:endParaRPr>
          </a:p>
        </p:txBody>
      </p:sp>
      <p:sp>
        <p:nvSpPr>
          <p:cNvPr id="22" name="矩形 21"/>
          <p:cNvSpPr/>
          <p:nvPr/>
        </p:nvSpPr>
        <p:spPr>
          <a:xfrm>
            <a:off x="7502522" y="3078840"/>
            <a:ext cx="2619375" cy="1339850"/>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node3</a:t>
            </a:r>
            <a:endParaRPr lang="zh-CN" altLang="en-US" dirty="0">
              <a:latin typeface="幼圆" panose="02010509060101010101" pitchFamily="49" charset="-122"/>
              <a:ea typeface="幼圆" panose="02010509060101010101" pitchFamily="49" charset="-122"/>
            </a:endParaRPr>
          </a:p>
        </p:txBody>
      </p:sp>
      <p:sp>
        <p:nvSpPr>
          <p:cNvPr id="23" name="矩形 22"/>
          <p:cNvSpPr/>
          <p:nvPr/>
        </p:nvSpPr>
        <p:spPr>
          <a:xfrm>
            <a:off x="7805056" y="3497940"/>
            <a:ext cx="2050141" cy="920750"/>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solidFill>
                  <a:srgbClr val="FFC000"/>
                </a:solidFill>
                <a:latin typeface="幼圆" panose="02010509060101010101" pitchFamily="49" charset="-122"/>
                <a:ea typeface="幼圆" panose="02010509060101010101" pitchFamily="49" charset="-122"/>
              </a:rPr>
              <a:t>Yarn container</a:t>
            </a:r>
            <a:endParaRPr lang="zh-CN" altLang="en-US" dirty="0">
              <a:solidFill>
                <a:srgbClr val="FFC000"/>
              </a:solidFill>
              <a:latin typeface="幼圆" panose="02010509060101010101" pitchFamily="49" charset="-122"/>
              <a:ea typeface="幼圆" panose="02010509060101010101" pitchFamily="49" charset="-122"/>
            </a:endParaRPr>
          </a:p>
        </p:txBody>
      </p:sp>
      <p:sp>
        <p:nvSpPr>
          <p:cNvPr id="24" name="矩形 23"/>
          <p:cNvSpPr/>
          <p:nvPr/>
        </p:nvSpPr>
        <p:spPr>
          <a:xfrm>
            <a:off x="8085587" y="3885290"/>
            <a:ext cx="1453243" cy="533400"/>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AM</a:t>
            </a:r>
            <a:endParaRPr lang="zh-CN" altLang="en-US" dirty="0">
              <a:latin typeface="幼圆" panose="02010509060101010101" pitchFamily="49" charset="-122"/>
              <a:ea typeface="幼圆" panose="02010509060101010101" pitchFamily="49" charset="-122"/>
            </a:endParaRPr>
          </a:p>
        </p:txBody>
      </p:sp>
      <p:cxnSp>
        <p:nvCxnSpPr>
          <p:cNvPr id="5" name="肘形连接符 4"/>
          <p:cNvCxnSpPr>
            <a:stCxn id="2" idx="3"/>
            <a:endCxn id="14" idx="1"/>
          </p:cNvCxnSpPr>
          <p:nvPr/>
        </p:nvCxnSpPr>
        <p:spPr>
          <a:xfrm flipV="1">
            <a:off x="3225800" y="3748766"/>
            <a:ext cx="1222484" cy="3252"/>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8" name="肘形连接符 7"/>
          <p:cNvCxnSpPr>
            <a:stCxn id="14" idx="3"/>
            <a:endCxn id="22" idx="1"/>
          </p:cNvCxnSpPr>
          <p:nvPr/>
        </p:nvCxnSpPr>
        <p:spPr>
          <a:xfrm flipV="1">
            <a:off x="5959584" y="3748765"/>
            <a:ext cx="1542938" cy="1"/>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7" name="肘形连接符 36"/>
          <p:cNvCxnSpPr>
            <a:stCxn id="24" idx="2"/>
            <a:endCxn id="48" idx="0"/>
          </p:cNvCxnSpPr>
          <p:nvPr/>
        </p:nvCxnSpPr>
        <p:spPr>
          <a:xfrm>
            <a:off x="8812209" y="4418690"/>
            <a:ext cx="12702" cy="477338"/>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24" idx="3"/>
            <a:endCxn id="19" idx="3"/>
          </p:cNvCxnSpPr>
          <p:nvPr/>
        </p:nvCxnSpPr>
        <p:spPr>
          <a:xfrm flipV="1">
            <a:off x="9538830" y="1710911"/>
            <a:ext cx="938670" cy="2441079"/>
          </a:xfrm>
          <a:prstGeom prst="curvedConnector3">
            <a:avLst>
              <a:gd name="adj1" fmla="val 185238"/>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4" name="肘形连接符 43"/>
          <p:cNvCxnSpPr>
            <a:stCxn id="38" idx="2"/>
          </p:cNvCxnSpPr>
          <p:nvPr/>
        </p:nvCxnSpPr>
        <p:spPr>
          <a:xfrm rot="16200000" flipH="1">
            <a:off x="4326312" y="2743725"/>
            <a:ext cx="1755245" cy="5151443"/>
          </a:xfrm>
          <a:prstGeom prst="curvedConnector2">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20" name="肘形连接符 19"/>
          <p:cNvCxnSpPr>
            <a:stCxn id="38" idx="0"/>
            <a:endCxn id="31" idx="1"/>
          </p:cNvCxnSpPr>
          <p:nvPr/>
        </p:nvCxnSpPr>
        <p:spPr>
          <a:xfrm rot="5400000" flipH="1" flipV="1">
            <a:off x="4379457" y="526367"/>
            <a:ext cx="1648955" cy="5151443"/>
          </a:xfrm>
          <a:prstGeom prst="curvedConnector2">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683203" y="1355586"/>
            <a:ext cx="3390900" cy="1323439"/>
          </a:xfrm>
          <a:prstGeom prst="rect">
            <a:avLst/>
          </a:prstGeom>
          <a:noFill/>
          <a:ln w="50800">
            <a:noFill/>
          </a:ln>
        </p:spPr>
        <p:txBody>
          <a:bodyPr wrap="square" rtlCol="0">
            <a:spAutoFit/>
          </a:bodyPr>
          <a:lstStyle/>
          <a:p>
            <a:r>
              <a:rPr lang="en-US" altLang="zh-CN" sz="2000" dirty="0" smtClean="0">
                <a:latin typeface="幼圆" panose="02010509060101010101" pitchFamily="49" charset="-122"/>
                <a:ea typeface="幼圆" panose="02010509060101010101" pitchFamily="49" charset="-122"/>
              </a:rPr>
              <a:t>	</a:t>
            </a:r>
            <a:r>
              <a:rPr lang="zh-CN" altLang="en-US" sz="2000" dirty="0" smtClean="0">
                <a:latin typeface="幼圆" panose="02010509060101010101" pitchFamily="49" charset="-122"/>
                <a:ea typeface="幼圆" panose="02010509060101010101" pitchFamily="49" charset="-122"/>
              </a:rPr>
              <a:t>其实</a:t>
            </a:r>
            <a:r>
              <a:rPr lang="zh-CN" altLang="en-US" sz="2000" dirty="0">
                <a:latin typeface="幼圆" panose="02010509060101010101" pitchFamily="49" charset="-122"/>
                <a:ea typeface="幼圆" panose="02010509060101010101" pitchFamily="49" charset="-122"/>
              </a:rPr>
              <a:t>如果用</a:t>
            </a:r>
            <a:r>
              <a:rPr lang="en-US" altLang="zh-CN" sz="2000" dirty="0">
                <a:latin typeface="幼圆" panose="02010509060101010101" pitchFamily="49" charset="-122"/>
                <a:ea typeface="幼圆" panose="02010509060101010101" pitchFamily="49" charset="-122"/>
              </a:rPr>
              <a:t>python</a:t>
            </a:r>
            <a:r>
              <a:rPr lang="zh-CN" altLang="en-US" sz="2000" dirty="0">
                <a:latin typeface="幼圆" panose="02010509060101010101" pitchFamily="49" charset="-122"/>
                <a:ea typeface="幼圆" panose="02010509060101010101" pitchFamily="49" charset="-122"/>
              </a:rPr>
              <a:t>来编写</a:t>
            </a:r>
            <a:r>
              <a:rPr lang="en-US" altLang="zh-CN" sz="2000" dirty="0">
                <a:latin typeface="幼圆" panose="02010509060101010101" pitchFamily="49" charset="-122"/>
                <a:ea typeface="幼圆" panose="02010509060101010101" pitchFamily="49" charset="-122"/>
              </a:rPr>
              <a:t>spark</a:t>
            </a:r>
            <a:r>
              <a:rPr lang="zh-CN" altLang="en-US" sz="2000" dirty="0">
                <a:latin typeface="幼圆" panose="02010509060101010101" pitchFamily="49" charset="-122"/>
                <a:ea typeface="幼圆" panose="02010509060101010101" pitchFamily="49" charset="-122"/>
              </a:rPr>
              <a:t>，在系统架构上会略微复杂一些</a:t>
            </a:r>
          </a:p>
          <a:p>
            <a:endParaRPr lang="zh-CN" altLang="en-US" sz="2000" dirty="0">
              <a:latin typeface="幼圆" panose="02010509060101010101" pitchFamily="49" charset="-122"/>
              <a:ea typeface="幼圆" panose="02010509060101010101" pitchFamily="49" charset="-122"/>
            </a:endParaRPr>
          </a:p>
        </p:txBody>
      </p:sp>
      <p:sp>
        <p:nvSpPr>
          <p:cNvPr id="32" name="矩形 31"/>
          <p:cNvSpPr/>
          <p:nvPr/>
        </p:nvSpPr>
        <p:spPr>
          <a:xfrm>
            <a:off x="1083570" y="3926564"/>
            <a:ext cx="788774" cy="515495"/>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python</a:t>
            </a:r>
            <a:endParaRPr lang="zh-CN" altLang="en-US" sz="1400" dirty="0">
              <a:latin typeface="幼圆" panose="02010509060101010101" pitchFamily="49" charset="-122"/>
              <a:ea typeface="幼圆" panose="02010509060101010101" pitchFamily="49" charset="-122"/>
            </a:endParaRPr>
          </a:p>
        </p:txBody>
      </p:sp>
      <p:sp>
        <p:nvSpPr>
          <p:cNvPr id="38" name="矩形 37"/>
          <p:cNvSpPr/>
          <p:nvPr/>
        </p:nvSpPr>
        <p:spPr>
          <a:xfrm>
            <a:off x="2233826" y="3926565"/>
            <a:ext cx="788774" cy="515260"/>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scala</a:t>
            </a:r>
            <a:endParaRPr lang="zh-CN" altLang="en-US" sz="1400" dirty="0">
              <a:latin typeface="幼圆" panose="02010509060101010101" pitchFamily="49" charset="-122"/>
              <a:ea typeface="幼圆" panose="02010509060101010101" pitchFamily="49" charset="-122"/>
            </a:endParaRPr>
          </a:p>
        </p:txBody>
      </p:sp>
      <p:cxnSp>
        <p:nvCxnSpPr>
          <p:cNvPr id="36" name="肘形连接符 35"/>
          <p:cNvCxnSpPr>
            <a:stCxn id="32" idx="3"/>
            <a:endCxn id="38" idx="1"/>
          </p:cNvCxnSpPr>
          <p:nvPr/>
        </p:nvCxnSpPr>
        <p:spPr>
          <a:xfrm flipV="1">
            <a:off x="1872344" y="4184195"/>
            <a:ext cx="361482" cy="117"/>
          </a:xfrm>
          <a:prstGeom prst="bentConnector3">
            <a:avLst/>
          </a:prstGeom>
          <a:ln w="25400">
            <a:solidFill>
              <a:srgbClr val="FFFF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31" name="矩形 30"/>
          <p:cNvSpPr/>
          <p:nvPr/>
        </p:nvSpPr>
        <p:spPr>
          <a:xfrm>
            <a:off x="7779656" y="2013706"/>
            <a:ext cx="788774" cy="527807"/>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scala</a:t>
            </a:r>
            <a:endParaRPr lang="zh-CN" altLang="en-US" sz="1400" dirty="0">
              <a:latin typeface="幼圆" panose="02010509060101010101" pitchFamily="49" charset="-122"/>
              <a:ea typeface="幼圆" panose="02010509060101010101" pitchFamily="49" charset="-122"/>
            </a:endParaRPr>
          </a:p>
        </p:txBody>
      </p:sp>
      <p:sp>
        <p:nvSpPr>
          <p:cNvPr id="40" name="矩形 39"/>
          <p:cNvSpPr/>
          <p:nvPr/>
        </p:nvSpPr>
        <p:spPr>
          <a:xfrm>
            <a:off x="9002922" y="2013704"/>
            <a:ext cx="788774" cy="527807"/>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python</a:t>
            </a:r>
            <a:endParaRPr lang="zh-CN" altLang="en-US" sz="1400" dirty="0">
              <a:latin typeface="幼圆" panose="02010509060101010101" pitchFamily="49" charset="-122"/>
              <a:ea typeface="幼圆" panose="02010509060101010101" pitchFamily="49" charset="-122"/>
            </a:endParaRPr>
          </a:p>
        </p:txBody>
      </p:sp>
      <p:cxnSp>
        <p:nvCxnSpPr>
          <p:cNvPr id="45" name="肘形连接符 44"/>
          <p:cNvCxnSpPr>
            <a:stCxn id="31" idx="3"/>
            <a:endCxn id="40" idx="1"/>
          </p:cNvCxnSpPr>
          <p:nvPr/>
        </p:nvCxnSpPr>
        <p:spPr>
          <a:xfrm flipV="1">
            <a:off x="8568430" y="2277608"/>
            <a:ext cx="434492" cy="2"/>
          </a:xfrm>
          <a:prstGeom prst="bentConnector3">
            <a:avLst/>
          </a:prstGeom>
          <a:ln w="25400">
            <a:solidFill>
              <a:srgbClr val="FFFF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
        <p:nvSpPr>
          <p:cNvPr id="48" name="矩形 47"/>
          <p:cNvSpPr/>
          <p:nvPr/>
        </p:nvSpPr>
        <p:spPr>
          <a:xfrm>
            <a:off x="7172322" y="4896028"/>
            <a:ext cx="3305178" cy="1661206"/>
          </a:xfrm>
          <a:prstGeom prst="rect">
            <a:avLst/>
          </a:prstGeom>
          <a:solidFill>
            <a:schemeClr val="accent1">
              <a:alpha val="16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Node 1</a:t>
            </a:r>
            <a:endParaRPr lang="zh-CN" altLang="en-US" dirty="0">
              <a:latin typeface="幼圆" panose="02010509060101010101" pitchFamily="49" charset="-122"/>
              <a:ea typeface="幼圆" panose="02010509060101010101" pitchFamily="49" charset="-122"/>
            </a:endParaRPr>
          </a:p>
        </p:txBody>
      </p:sp>
      <p:sp>
        <p:nvSpPr>
          <p:cNvPr id="49" name="矩形 48"/>
          <p:cNvSpPr/>
          <p:nvPr/>
        </p:nvSpPr>
        <p:spPr>
          <a:xfrm>
            <a:off x="7474856" y="5234920"/>
            <a:ext cx="2685144" cy="1322314"/>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solidFill>
                  <a:srgbClr val="FFC000"/>
                </a:solidFill>
                <a:latin typeface="幼圆" panose="02010509060101010101" pitchFamily="49" charset="-122"/>
                <a:ea typeface="幼圆" panose="02010509060101010101" pitchFamily="49" charset="-122"/>
              </a:rPr>
              <a:t>Yarn container</a:t>
            </a:r>
            <a:endParaRPr lang="zh-CN" altLang="en-US" dirty="0">
              <a:solidFill>
                <a:srgbClr val="FFC000"/>
              </a:solidFill>
              <a:latin typeface="幼圆" panose="02010509060101010101" pitchFamily="49" charset="-122"/>
              <a:ea typeface="幼圆" panose="02010509060101010101" pitchFamily="49" charset="-122"/>
            </a:endParaRPr>
          </a:p>
        </p:txBody>
      </p:sp>
      <p:sp>
        <p:nvSpPr>
          <p:cNvPr id="50" name="矩形 49"/>
          <p:cNvSpPr/>
          <p:nvPr/>
        </p:nvSpPr>
        <p:spPr>
          <a:xfrm>
            <a:off x="7779655" y="5642076"/>
            <a:ext cx="2012041" cy="915157"/>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executor</a:t>
            </a:r>
            <a:endParaRPr lang="zh-CN" altLang="en-US" dirty="0">
              <a:latin typeface="幼圆" panose="02010509060101010101" pitchFamily="49" charset="-122"/>
              <a:ea typeface="幼圆" panose="02010509060101010101" pitchFamily="49" charset="-122"/>
            </a:endParaRPr>
          </a:p>
        </p:txBody>
      </p:sp>
      <p:sp>
        <p:nvSpPr>
          <p:cNvPr id="51" name="矩形 50"/>
          <p:cNvSpPr/>
          <p:nvPr/>
        </p:nvSpPr>
        <p:spPr>
          <a:xfrm>
            <a:off x="7779656" y="6029426"/>
            <a:ext cx="788774" cy="527807"/>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scala</a:t>
            </a:r>
            <a:endParaRPr lang="zh-CN" altLang="en-US" sz="1400" dirty="0">
              <a:latin typeface="幼圆" panose="02010509060101010101" pitchFamily="49" charset="-122"/>
              <a:ea typeface="幼圆" panose="02010509060101010101" pitchFamily="49" charset="-122"/>
            </a:endParaRPr>
          </a:p>
        </p:txBody>
      </p:sp>
      <p:sp>
        <p:nvSpPr>
          <p:cNvPr id="52" name="矩形 51"/>
          <p:cNvSpPr/>
          <p:nvPr/>
        </p:nvSpPr>
        <p:spPr>
          <a:xfrm>
            <a:off x="9002922" y="6029424"/>
            <a:ext cx="788774" cy="527807"/>
          </a:xfrm>
          <a:prstGeom prst="rect">
            <a:avLst/>
          </a:prstGeom>
          <a:solidFill>
            <a:srgbClr val="FF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1400" dirty="0" smtClean="0">
                <a:latin typeface="幼圆" panose="02010509060101010101" pitchFamily="49" charset="-122"/>
                <a:ea typeface="幼圆" panose="02010509060101010101" pitchFamily="49" charset="-122"/>
              </a:rPr>
              <a:t>python</a:t>
            </a:r>
            <a:endParaRPr lang="zh-CN" altLang="en-US" sz="1400" dirty="0">
              <a:latin typeface="幼圆" panose="02010509060101010101" pitchFamily="49" charset="-122"/>
              <a:ea typeface="幼圆" panose="02010509060101010101" pitchFamily="49" charset="-122"/>
            </a:endParaRPr>
          </a:p>
        </p:txBody>
      </p:sp>
      <p:cxnSp>
        <p:nvCxnSpPr>
          <p:cNvPr id="53" name="肘形连接符 52"/>
          <p:cNvCxnSpPr>
            <a:stCxn id="51" idx="3"/>
            <a:endCxn id="52" idx="1"/>
          </p:cNvCxnSpPr>
          <p:nvPr/>
        </p:nvCxnSpPr>
        <p:spPr>
          <a:xfrm flipV="1">
            <a:off x="8568430" y="6293328"/>
            <a:ext cx="434492" cy="2"/>
          </a:xfrm>
          <a:prstGeom prst="bentConnector3">
            <a:avLst/>
          </a:prstGeom>
          <a:ln w="25400">
            <a:solidFill>
              <a:srgbClr val="FFFF00"/>
            </a:solidFill>
            <a:prstDash val="solid"/>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2890092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6"/>
                                        </p:tgtEl>
                                        <p:attrNameLst>
                                          <p:attrName>style.visibility</p:attrName>
                                        </p:attrNameLst>
                                      </p:cBhvr>
                                      <p:to>
                                        <p:strVal val="visible"/>
                                      </p:to>
                                    </p:set>
                                    <p:animEffect transition="in" filter="barn(inVertical)">
                                      <p:cBhvr>
                                        <p:cTn id="7" dur="500"/>
                                        <p:tgtEl>
                                          <p:spTgt spid="16"/>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3"/>
                                        </p:tgtEl>
                                        <p:attrNameLst>
                                          <p:attrName>style.visibility</p:attrName>
                                        </p:attrNameLst>
                                      </p:cBhvr>
                                      <p:to>
                                        <p:strVal val="visible"/>
                                      </p:to>
                                    </p:set>
                                    <p:animEffect transition="in" filter="barn(inVertical)">
                                      <p:cBhvr>
                                        <p:cTn id="13" dur="500"/>
                                        <p:tgtEl>
                                          <p:spTgt spid="13"/>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Effect transition="in" filter="barn(inVertical)">
                                      <p:cBhvr>
                                        <p:cTn id="16" dur="500"/>
                                        <p:tgtEl>
                                          <p:spTgt spid="14"/>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barn(inVertical)">
                                      <p:cBhvr>
                                        <p:cTn id="19" dur="500"/>
                                        <p:tgtEl>
                                          <p:spTgt spid="19"/>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1"/>
                                        </p:tgtEl>
                                        <p:attrNameLst>
                                          <p:attrName>style.visibility</p:attrName>
                                        </p:attrNameLst>
                                      </p:cBhvr>
                                      <p:to>
                                        <p:strVal val="visible"/>
                                      </p:to>
                                    </p:set>
                                    <p:animEffect transition="in" filter="barn(inVertical)">
                                      <p:cBhvr>
                                        <p:cTn id="22" dur="500"/>
                                        <p:tgtEl>
                                          <p:spTgt spid="21"/>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18"/>
                                        </p:tgtEl>
                                        <p:attrNameLst>
                                          <p:attrName>style.visibility</p:attrName>
                                        </p:attrNameLst>
                                      </p:cBhvr>
                                      <p:to>
                                        <p:strVal val="visible"/>
                                      </p:to>
                                    </p:set>
                                    <p:animEffect transition="in" filter="barn(inVertical)">
                                      <p:cBhvr>
                                        <p:cTn id="25" dur="500"/>
                                        <p:tgtEl>
                                          <p:spTgt spid="18"/>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2"/>
                                        </p:tgtEl>
                                        <p:attrNameLst>
                                          <p:attrName>style.visibility</p:attrName>
                                        </p:attrNameLst>
                                      </p:cBhvr>
                                      <p:to>
                                        <p:strVal val="visible"/>
                                      </p:to>
                                    </p:set>
                                    <p:animEffect transition="in" filter="barn(inVertical)">
                                      <p:cBhvr>
                                        <p:cTn id="28" dur="500"/>
                                        <p:tgtEl>
                                          <p:spTgt spid="22"/>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barn(inVertical)">
                                      <p:cBhvr>
                                        <p:cTn id="31" dur="500"/>
                                        <p:tgtEl>
                                          <p:spTgt spid="23"/>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24"/>
                                        </p:tgtEl>
                                        <p:attrNameLst>
                                          <p:attrName>style.visibility</p:attrName>
                                        </p:attrNameLst>
                                      </p:cBhvr>
                                      <p:to>
                                        <p:strVal val="visible"/>
                                      </p:to>
                                    </p:set>
                                    <p:animEffect transition="in" filter="barn(inVertical)">
                                      <p:cBhvr>
                                        <p:cTn id="34" dur="500"/>
                                        <p:tgtEl>
                                          <p:spTgt spid="24"/>
                                        </p:tgtEl>
                                      </p:cBhvr>
                                    </p:animEffect>
                                  </p:childTnLst>
                                </p:cTn>
                              </p:par>
                              <p:par>
                                <p:cTn id="35" presetID="16" presetClass="entr" presetSubtype="21" fill="hold" nodeType="withEffect">
                                  <p:stCondLst>
                                    <p:cond delay="0"/>
                                  </p:stCondLst>
                                  <p:childTnLst>
                                    <p:set>
                                      <p:cBhvr>
                                        <p:cTn id="36" dur="1" fill="hold">
                                          <p:stCondLst>
                                            <p:cond delay="0"/>
                                          </p:stCondLst>
                                        </p:cTn>
                                        <p:tgtEl>
                                          <p:spTgt spid="5"/>
                                        </p:tgtEl>
                                        <p:attrNameLst>
                                          <p:attrName>style.visibility</p:attrName>
                                        </p:attrNameLst>
                                      </p:cBhvr>
                                      <p:to>
                                        <p:strVal val="visible"/>
                                      </p:to>
                                    </p:set>
                                    <p:animEffect transition="in" filter="barn(inVertical)">
                                      <p:cBhvr>
                                        <p:cTn id="37" dur="500"/>
                                        <p:tgtEl>
                                          <p:spTgt spid="5"/>
                                        </p:tgtEl>
                                      </p:cBhvr>
                                    </p:animEffect>
                                  </p:childTnLst>
                                </p:cTn>
                              </p:par>
                              <p:par>
                                <p:cTn id="38" presetID="16" presetClass="entr" presetSubtype="21" fill="hold" nodeType="withEffect">
                                  <p:stCondLst>
                                    <p:cond delay="0"/>
                                  </p:stCondLst>
                                  <p:childTnLst>
                                    <p:set>
                                      <p:cBhvr>
                                        <p:cTn id="39" dur="1" fill="hold">
                                          <p:stCondLst>
                                            <p:cond delay="0"/>
                                          </p:stCondLst>
                                        </p:cTn>
                                        <p:tgtEl>
                                          <p:spTgt spid="8"/>
                                        </p:tgtEl>
                                        <p:attrNameLst>
                                          <p:attrName>style.visibility</p:attrName>
                                        </p:attrNameLst>
                                      </p:cBhvr>
                                      <p:to>
                                        <p:strVal val="visible"/>
                                      </p:to>
                                    </p:set>
                                    <p:animEffect transition="in" filter="barn(inVertical)">
                                      <p:cBhvr>
                                        <p:cTn id="40" dur="500"/>
                                        <p:tgtEl>
                                          <p:spTgt spid="8"/>
                                        </p:tgtEl>
                                      </p:cBhvr>
                                    </p:animEffect>
                                  </p:childTnLst>
                                </p:cTn>
                              </p:par>
                              <p:par>
                                <p:cTn id="41" presetID="16" presetClass="entr" presetSubtype="21" fill="hold" nodeType="withEffect">
                                  <p:stCondLst>
                                    <p:cond delay="0"/>
                                  </p:stCondLst>
                                  <p:childTnLst>
                                    <p:set>
                                      <p:cBhvr>
                                        <p:cTn id="42" dur="1" fill="hold">
                                          <p:stCondLst>
                                            <p:cond delay="0"/>
                                          </p:stCondLst>
                                        </p:cTn>
                                        <p:tgtEl>
                                          <p:spTgt spid="37"/>
                                        </p:tgtEl>
                                        <p:attrNameLst>
                                          <p:attrName>style.visibility</p:attrName>
                                        </p:attrNameLst>
                                      </p:cBhvr>
                                      <p:to>
                                        <p:strVal val="visible"/>
                                      </p:to>
                                    </p:set>
                                    <p:animEffect transition="in" filter="barn(inVertical)">
                                      <p:cBhvr>
                                        <p:cTn id="43" dur="500"/>
                                        <p:tgtEl>
                                          <p:spTgt spid="37"/>
                                        </p:tgtEl>
                                      </p:cBhvr>
                                    </p:animEffect>
                                  </p:childTnLst>
                                </p:cTn>
                              </p:par>
                              <p:par>
                                <p:cTn id="44" presetID="16" presetClass="entr" presetSubtype="21" fill="hold" nodeType="withEffect">
                                  <p:stCondLst>
                                    <p:cond delay="0"/>
                                  </p:stCondLst>
                                  <p:childTnLst>
                                    <p:set>
                                      <p:cBhvr>
                                        <p:cTn id="45" dur="1" fill="hold">
                                          <p:stCondLst>
                                            <p:cond delay="0"/>
                                          </p:stCondLst>
                                        </p:cTn>
                                        <p:tgtEl>
                                          <p:spTgt spid="39"/>
                                        </p:tgtEl>
                                        <p:attrNameLst>
                                          <p:attrName>style.visibility</p:attrName>
                                        </p:attrNameLst>
                                      </p:cBhvr>
                                      <p:to>
                                        <p:strVal val="visible"/>
                                      </p:to>
                                    </p:set>
                                    <p:animEffect transition="in" filter="barn(inVertical)">
                                      <p:cBhvr>
                                        <p:cTn id="46" dur="500"/>
                                        <p:tgtEl>
                                          <p:spTgt spid="39"/>
                                        </p:tgtEl>
                                      </p:cBhvr>
                                    </p:animEffect>
                                  </p:childTnLst>
                                </p:cTn>
                              </p:par>
                              <p:par>
                                <p:cTn id="47" presetID="16" presetClass="entr" presetSubtype="21" fill="hold" nodeType="withEffect">
                                  <p:stCondLst>
                                    <p:cond delay="0"/>
                                  </p:stCondLst>
                                  <p:childTnLst>
                                    <p:set>
                                      <p:cBhvr>
                                        <p:cTn id="48" dur="1" fill="hold">
                                          <p:stCondLst>
                                            <p:cond delay="0"/>
                                          </p:stCondLst>
                                        </p:cTn>
                                        <p:tgtEl>
                                          <p:spTgt spid="44"/>
                                        </p:tgtEl>
                                        <p:attrNameLst>
                                          <p:attrName>style.visibility</p:attrName>
                                        </p:attrNameLst>
                                      </p:cBhvr>
                                      <p:to>
                                        <p:strVal val="visible"/>
                                      </p:to>
                                    </p:set>
                                    <p:animEffect transition="in" filter="barn(inVertical)">
                                      <p:cBhvr>
                                        <p:cTn id="49" dur="500"/>
                                        <p:tgtEl>
                                          <p:spTgt spid="44"/>
                                        </p:tgtEl>
                                      </p:cBhvr>
                                    </p:animEffect>
                                  </p:childTnLst>
                                </p:cTn>
                              </p:par>
                              <p:par>
                                <p:cTn id="50" presetID="16" presetClass="entr" presetSubtype="21" fill="hold" nodeType="withEffect">
                                  <p:stCondLst>
                                    <p:cond delay="0"/>
                                  </p:stCondLst>
                                  <p:childTnLst>
                                    <p:set>
                                      <p:cBhvr>
                                        <p:cTn id="51" dur="1" fill="hold">
                                          <p:stCondLst>
                                            <p:cond delay="0"/>
                                          </p:stCondLst>
                                        </p:cTn>
                                        <p:tgtEl>
                                          <p:spTgt spid="20"/>
                                        </p:tgtEl>
                                        <p:attrNameLst>
                                          <p:attrName>style.visibility</p:attrName>
                                        </p:attrNameLst>
                                      </p:cBhvr>
                                      <p:to>
                                        <p:strVal val="visible"/>
                                      </p:to>
                                    </p:set>
                                    <p:animEffect transition="in" filter="barn(inVertical)">
                                      <p:cBhvr>
                                        <p:cTn id="52" dur="500"/>
                                        <p:tgtEl>
                                          <p:spTgt spid="20"/>
                                        </p:tgtEl>
                                      </p:cBhvr>
                                    </p:animEffect>
                                  </p:childTnLst>
                                </p:cTn>
                              </p:par>
                              <p:par>
                                <p:cTn id="53" presetID="16" presetClass="entr" presetSubtype="21" fill="hold" grpId="0" nodeType="withEffect">
                                  <p:stCondLst>
                                    <p:cond delay="0"/>
                                  </p:stCondLst>
                                  <p:childTnLst>
                                    <p:set>
                                      <p:cBhvr>
                                        <p:cTn id="54" dur="1" fill="hold">
                                          <p:stCondLst>
                                            <p:cond delay="0"/>
                                          </p:stCondLst>
                                        </p:cTn>
                                        <p:tgtEl>
                                          <p:spTgt spid="48"/>
                                        </p:tgtEl>
                                        <p:attrNameLst>
                                          <p:attrName>style.visibility</p:attrName>
                                        </p:attrNameLst>
                                      </p:cBhvr>
                                      <p:to>
                                        <p:strVal val="visible"/>
                                      </p:to>
                                    </p:set>
                                    <p:animEffect transition="in" filter="barn(inVertical)">
                                      <p:cBhvr>
                                        <p:cTn id="55" dur="500"/>
                                        <p:tgtEl>
                                          <p:spTgt spid="48"/>
                                        </p:tgtEl>
                                      </p:cBhvr>
                                    </p:animEffect>
                                  </p:childTnLst>
                                </p:cTn>
                              </p:par>
                              <p:par>
                                <p:cTn id="56" presetID="16" presetClass="entr" presetSubtype="21" fill="hold" grpId="0" nodeType="withEffect">
                                  <p:stCondLst>
                                    <p:cond delay="0"/>
                                  </p:stCondLst>
                                  <p:childTnLst>
                                    <p:set>
                                      <p:cBhvr>
                                        <p:cTn id="57" dur="1" fill="hold">
                                          <p:stCondLst>
                                            <p:cond delay="0"/>
                                          </p:stCondLst>
                                        </p:cTn>
                                        <p:tgtEl>
                                          <p:spTgt spid="49"/>
                                        </p:tgtEl>
                                        <p:attrNameLst>
                                          <p:attrName>style.visibility</p:attrName>
                                        </p:attrNameLst>
                                      </p:cBhvr>
                                      <p:to>
                                        <p:strVal val="visible"/>
                                      </p:to>
                                    </p:set>
                                    <p:animEffect transition="in" filter="barn(inVertical)">
                                      <p:cBhvr>
                                        <p:cTn id="58" dur="500"/>
                                        <p:tgtEl>
                                          <p:spTgt spid="49"/>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50"/>
                                        </p:tgtEl>
                                        <p:attrNameLst>
                                          <p:attrName>style.visibility</p:attrName>
                                        </p:attrNameLst>
                                      </p:cBhvr>
                                      <p:to>
                                        <p:strVal val="visible"/>
                                      </p:to>
                                    </p:set>
                                    <p:animEffect transition="in" filter="barn(inVertical)">
                                      <p:cBhvr>
                                        <p:cTn id="61" dur="500"/>
                                        <p:tgtEl>
                                          <p:spTgt spid="50"/>
                                        </p:tgtEl>
                                      </p:cBhvr>
                                    </p:animEffect>
                                  </p:childTnLst>
                                </p:cTn>
                              </p:par>
                            </p:childTnLst>
                          </p:cTn>
                        </p:par>
                      </p:childTnLst>
                    </p:cTn>
                  </p:par>
                  <p:par>
                    <p:cTn id="62" fill="hold">
                      <p:stCondLst>
                        <p:cond delay="indefinite"/>
                      </p:stCondLst>
                      <p:childTnLst>
                        <p:par>
                          <p:cTn id="63" fill="hold">
                            <p:stCondLst>
                              <p:cond delay="0"/>
                            </p:stCondLst>
                            <p:childTnLst>
                              <p:par>
                                <p:cTn id="64" presetID="16" presetClass="entr" presetSubtype="21" fill="hold" grpId="0" nodeType="clickEffect">
                                  <p:stCondLst>
                                    <p:cond delay="0"/>
                                  </p:stCondLst>
                                  <p:childTnLst>
                                    <p:set>
                                      <p:cBhvr>
                                        <p:cTn id="65" dur="1" fill="hold">
                                          <p:stCondLst>
                                            <p:cond delay="0"/>
                                          </p:stCondLst>
                                        </p:cTn>
                                        <p:tgtEl>
                                          <p:spTgt spid="32"/>
                                        </p:tgtEl>
                                        <p:attrNameLst>
                                          <p:attrName>style.visibility</p:attrName>
                                        </p:attrNameLst>
                                      </p:cBhvr>
                                      <p:to>
                                        <p:strVal val="visible"/>
                                      </p:to>
                                    </p:set>
                                    <p:animEffect transition="in" filter="barn(inVertical)">
                                      <p:cBhvr>
                                        <p:cTn id="66" dur="500"/>
                                        <p:tgtEl>
                                          <p:spTgt spid="32"/>
                                        </p:tgtEl>
                                      </p:cBhvr>
                                    </p:animEffect>
                                  </p:childTnLst>
                                </p:cTn>
                              </p:par>
                              <p:par>
                                <p:cTn id="67" presetID="16" presetClass="entr" presetSubtype="21" fill="hold" nodeType="withEffect">
                                  <p:stCondLst>
                                    <p:cond delay="0"/>
                                  </p:stCondLst>
                                  <p:childTnLst>
                                    <p:set>
                                      <p:cBhvr>
                                        <p:cTn id="68" dur="1" fill="hold">
                                          <p:stCondLst>
                                            <p:cond delay="0"/>
                                          </p:stCondLst>
                                        </p:cTn>
                                        <p:tgtEl>
                                          <p:spTgt spid="36"/>
                                        </p:tgtEl>
                                        <p:attrNameLst>
                                          <p:attrName>style.visibility</p:attrName>
                                        </p:attrNameLst>
                                      </p:cBhvr>
                                      <p:to>
                                        <p:strVal val="visible"/>
                                      </p:to>
                                    </p:set>
                                    <p:animEffect transition="in" filter="barn(inVertical)">
                                      <p:cBhvr>
                                        <p:cTn id="69" dur="500"/>
                                        <p:tgtEl>
                                          <p:spTgt spid="36"/>
                                        </p:tgtEl>
                                      </p:cBhvr>
                                    </p:animEffect>
                                  </p:childTnLst>
                                </p:cTn>
                              </p:par>
                              <p:par>
                                <p:cTn id="70" presetID="16" presetClass="entr" presetSubtype="21" fill="hold" grpId="0" nodeType="withEffect">
                                  <p:stCondLst>
                                    <p:cond delay="0"/>
                                  </p:stCondLst>
                                  <p:childTnLst>
                                    <p:set>
                                      <p:cBhvr>
                                        <p:cTn id="71" dur="1" fill="hold">
                                          <p:stCondLst>
                                            <p:cond delay="0"/>
                                          </p:stCondLst>
                                        </p:cTn>
                                        <p:tgtEl>
                                          <p:spTgt spid="38"/>
                                        </p:tgtEl>
                                        <p:attrNameLst>
                                          <p:attrName>style.visibility</p:attrName>
                                        </p:attrNameLst>
                                      </p:cBhvr>
                                      <p:to>
                                        <p:strVal val="visible"/>
                                      </p:to>
                                    </p:set>
                                    <p:animEffect transition="in" filter="barn(inVertical)">
                                      <p:cBhvr>
                                        <p:cTn id="72" dur="500"/>
                                        <p:tgtEl>
                                          <p:spTgt spid="38"/>
                                        </p:tgtEl>
                                      </p:cBhvr>
                                    </p:animEffect>
                                  </p:childTnLst>
                                </p:cTn>
                              </p:par>
                              <p:par>
                                <p:cTn id="73" presetID="16" presetClass="entr" presetSubtype="21" fill="hold" grpId="0" nodeType="withEffect">
                                  <p:stCondLst>
                                    <p:cond delay="0"/>
                                  </p:stCondLst>
                                  <p:childTnLst>
                                    <p:set>
                                      <p:cBhvr>
                                        <p:cTn id="74" dur="1" fill="hold">
                                          <p:stCondLst>
                                            <p:cond delay="0"/>
                                          </p:stCondLst>
                                        </p:cTn>
                                        <p:tgtEl>
                                          <p:spTgt spid="31"/>
                                        </p:tgtEl>
                                        <p:attrNameLst>
                                          <p:attrName>style.visibility</p:attrName>
                                        </p:attrNameLst>
                                      </p:cBhvr>
                                      <p:to>
                                        <p:strVal val="visible"/>
                                      </p:to>
                                    </p:set>
                                    <p:animEffect transition="in" filter="barn(inVertical)">
                                      <p:cBhvr>
                                        <p:cTn id="75" dur="500"/>
                                        <p:tgtEl>
                                          <p:spTgt spid="31"/>
                                        </p:tgtEl>
                                      </p:cBhvr>
                                    </p:animEffect>
                                  </p:childTnLst>
                                </p:cTn>
                              </p:par>
                              <p:par>
                                <p:cTn id="76" presetID="16" presetClass="entr" presetSubtype="21" fill="hold" nodeType="withEffect">
                                  <p:stCondLst>
                                    <p:cond delay="0"/>
                                  </p:stCondLst>
                                  <p:childTnLst>
                                    <p:set>
                                      <p:cBhvr>
                                        <p:cTn id="77" dur="1" fill="hold">
                                          <p:stCondLst>
                                            <p:cond delay="0"/>
                                          </p:stCondLst>
                                        </p:cTn>
                                        <p:tgtEl>
                                          <p:spTgt spid="45"/>
                                        </p:tgtEl>
                                        <p:attrNameLst>
                                          <p:attrName>style.visibility</p:attrName>
                                        </p:attrNameLst>
                                      </p:cBhvr>
                                      <p:to>
                                        <p:strVal val="visible"/>
                                      </p:to>
                                    </p:set>
                                    <p:animEffect transition="in" filter="barn(inVertical)">
                                      <p:cBhvr>
                                        <p:cTn id="78" dur="500"/>
                                        <p:tgtEl>
                                          <p:spTgt spid="45"/>
                                        </p:tgtEl>
                                      </p:cBhvr>
                                    </p:animEffect>
                                  </p:childTnLst>
                                </p:cTn>
                              </p:par>
                              <p:par>
                                <p:cTn id="79" presetID="16" presetClass="entr" presetSubtype="21" fill="hold" grpId="0" nodeType="withEffect">
                                  <p:stCondLst>
                                    <p:cond delay="0"/>
                                  </p:stCondLst>
                                  <p:childTnLst>
                                    <p:set>
                                      <p:cBhvr>
                                        <p:cTn id="80" dur="1" fill="hold">
                                          <p:stCondLst>
                                            <p:cond delay="0"/>
                                          </p:stCondLst>
                                        </p:cTn>
                                        <p:tgtEl>
                                          <p:spTgt spid="40"/>
                                        </p:tgtEl>
                                        <p:attrNameLst>
                                          <p:attrName>style.visibility</p:attrName>
                                        </p:attrNameLst>
                                      </p:cBhvr>
                                      <p:to>
                                        <p:strVal val="visible"/>
                                      </p:to>
                                    </p:set>
                                    <p:animEffect transition="in" filter="barn(inVertical)">
                                      <p:cBhvr>
                                        <p:cTn id="81" dur="500"/>
                                        <p:tgtEl>
                                          <p:spTgt spid="40"/>
                                        </p:tgtEl>
                                      </p:cBhvr>
                                    </p:animEffect>
                                  </p:childTnLst>
                                </p:cTn>
                              </p:par>
                              <p:par>
                                <p:cTn id="82" presetID="16" presetClass="entr" presetSubtype="21" fill="hold" grpId="0" nodeType="withEffect">
                                  <p:stCondLst>
                                    <p:cond delay="0"/>
                                  </p:stCondLst>
                                  <p:childTnLst>
                                    <p:set>
                                      <p:cBhvr>
                                        <p:cTn id="83" dur="1" fill="hold">
                                          <p:stCondLst>
                                            <p:cond delay="0"/>
                                          </p:stCondLst>
                                        </p:cTn>
                                        <p:tgtEl>
                                          <p:spTgt spid="51"/>
                                        </p:tgtEl>
                                        <p:attrNameLst>
                                          <p:attrName>style.visibility</p:attrName>
                                        </p:attrNameLst>
                                      </p:cBhvr>
                                      <p:to>
                                        <p:strVal val="visible"/>
                                      </p:to>
                                    </p:set>
                                    <p:animEffect transition="in" filter="barn(inVertical)">
                                      <p:cBhvr>
                                        <p:cTn id="84" dur="500"/>
                                        <p:tgtEl>
                                          <p:spTgt spid="51"/>
                                        </p:tgtEl>
                                      </p:cBhvr>
                                    </p:animEffect>
                                  </p:childTnLst>
                                </p:cTn>
                              </p:par>
                              <p:par>
                                <p:cTn id="85" presetID="16" presetClass="entr" presetSubtype="21" fill="hold" nodeType="withEffect">
                                  <p:stCondLst>
                                    <p:cond delay="0"/>
                                  </p:stCondLst>
                                  <p:childTnLst>
                                    <p:set>
                                      <p:cBhvr>
                                        <p:cTn id="86" dur="1" fill="hold">
                                          <p:stCondLst>
                                            <p:cond delay="0"/>
                                          </p:stCondLst>
                                        </p:cTn>
                                        <p:tgtEl>
                                          <p:spTgt spid="53"/>
                                        </p:tgtEl>
                                        <p:attrNameLst>
                                          <p:attrName>style.visibility</p:attrName>
                                        </p:attrNameLst>
                                      </p:cBhvr>
                                      <p:to>
                                        <p:strVal val="visible"/>
                                      </p:to>
                                    </p:set>
                                    <p:animEffect transition="in" filter="barn(inVertical)">
                                      <p:cBhvr>
                                        <p:cTn id="87" dur="500"/>
                                        <p:tgtEl>
                                          <p:spTgt spid="53"/>
                                        </p:tgtEl>
                                      </p:cBhvr>
                                    </p:animEffect>
                                  </p:childTnLst>
                                </p:cTn>
                              </p:par>
                              <p:par>
                                <p:cTn id="88" presetID="16" presetClass="entr" presetSubtype="21" fill="hold" grpId="0" nodeType="withEffect">
                                  <p:stCondLst>
                                    <p:cond delay="0"/>
                                  </p:stCondLst>
                                  <p:childTnLst>
                                    <p:set>
                                      <p:cBhvr>
                                        <p:cTn id="89" dur="1" fill="hold">
                                          <p:stCondLst>
                                            <p:cond delay="0"/>
                                          </p:stCondLst>
                                        </p:cTn>
                                        <p:tgtEl>
                                          <p:spTgt spid="52"/>
                                        </p:tgtEl>
                                        <p:attrNameLst>
                                          <p:attrName>style.visibility</p:attrName>
                                        </p:attrNameLst>
                                      </p:cBhvr>
                                      <p:to>
                                        <p:strVal val="visible"/>
                                      </p:to>
                                    </p:set>
                                    <p:animEffect transition="in" filter="barn(inVertical)">
                                      <p:cBhvr>
                                        <p:cTn id="90" dur="500"/>
                                        <p:tgtEl>
                                          <p:spTgt spid="5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2" grpId="0" animBg="1"/>
      <p:bldP spid="13" grpId="0" animBg="1"/>
      <p:bldP spid="14" grpId="0" animBg="1"/>
      <p:bldP spid="19" grpId="0" animBg="1"/>
      <p:bldP spid="21" grpId="0" animBg="1"/>
      <p:bldP spid="18" grpId="0" animBg="1"/>
      <p:bldP spid="22" grpId="0" animBg="1"/>
      <p:bldP spid="23" grpId="0" animBg="1"/>
      <p:bldP spid="24" grpId="0" animBg="1"/>
      <p:bldP spid="32" grpId="0" animBg="1"/>
      <p:bldP spid="38" grpId="0" animBg="1"/>
      <p:bldP spid="31" grpId="0" animBg="1"/>
      <p:bldP spid="40" grpId="0" animBg="1"/>
      <p:bldP spid="48" grpId="0" animBg="1"/>
      <p:bldP spid="49" grpId="0" animBg="1"/>
      <p:bldP spid="50" grpId="0" animBg="1"/>
      <p:bldP spid="51" grpId="0" animBg="1"/>
      <p:bldP spid="52"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5" name="云形标注 4"/>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92900" y="880308"/>
            <a:ext cx="1012825" cy="98303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18950" y="880306"/>
            <a:ext cx="1042614" cy="98303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6" name="矩形 5"/>
          <p:cNvSpPr/>
          <p:nvPr/>
        </p:nvSpPr>
        <p:spPr>
          <a:xfrm>
            <a:off x="6573837" y="768576"/>
            <a:ext cx="1250950" cy="1206500"/>
          </a:xfrm>
          <a:prstGeom prst="rect">
            <a:avLst/>
          </a:prstGeom>
          <a:solidFill>
            <a:schemeClr val="tx1">
              <a:lumMod val="50000"/>
              <a:alpha val="28000"/>
            </a:schemeClr>
          </a:solidFill>
          <a:ln w="38100">
            <a:noFill/>
            <a:prstDash val="dash"/>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9" name="矩形 8"/>
          <p:cNvSpPr/>
          <p:nvPr/>
        </p:nvSpPr>
        <p:spPr>
          <a:xfrm>
            <a:off x="8814782" y="768575"/>
            <a:ext cx="1250950" cy="1206500"/>
          </a:xfrm>
          <a:prstGeom prst="rect">
            <a:avLst/>
          </a:prstGeom>
          <a:solidFill>
            <a:schemeClr val="tx1">
              <a:lumMod val="50000"/>
              <a:alpha val="28000"/>
            </a:schemeClr>
          </a:solidFill>
          <a:ln w="38100">
            <a:noFill/>
            <a:prstDash val="dash"/>
          </a:ln>
          <a:effectLst>
            <a:reflection blurRad="6350" stA="50000" endA="300" endPos="38500" dist="508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7" name="TextBox 6"/>
          <p:cNvSpPr txBox="1"/>
          <p:nvPr/>
        </p:nvSpPr>
        <p:spPr>
          <a:xfrm>
            <a:off x="1993900" y="2374900"/>
            <a:ext cx="7967664" cy="400110"/>
          </a:xfrm>
          <a:prstGeom prst="rect">
            <a:avLst/>
          </a:prstGeom>
          <a:noFill/>
        </p:spPr>
        <p:txBody>
          <a:bodyPr wrap="square" rtlCol="0">
            <a:spAutoFit/>
          </a:bodyPr>
          <a:lstStyle/>
          <a:p>
            <a:r>
              <a:rPr lang="zh-CN" altLang="en-US" sz="2000" dirty="0" smtClean="0">
                <a:latin typeface="幼圆" panose="02010509060101010101" pitchFamily="49" charset="-122"/>
                <a:ea typeface="幼圆" panose="02010509060101010101" pitchFamily="49" charset="-122"/>
              </a:rPr>
              <a:t>之所以</a:t>
            </a:r>
            <a:r>
              <a:rPr lang="en-US" altLang="zh-CN" sz="2000" dirty="0" smtClean="0">
                <a:latin typeface="幼圆" panose="02010509060101010101" pitchFamily="49" charset="-122"/>
                <a:ea typeface="幼圆" panose="02010509060101010101" pitchFamily="49" charset="-122"/>
              </a:rPr>
              <a:t>Pyspark </a:t>
            </a:r>
            <a:r>
              <a:rPr lang="zh-CN" altLang="en-US" sz="2000" dirty="0" smtClean="0">
                <a:latin typeface="幼圆" panose="02010509060101010101" pitchFamily="49" charset="-122"/>
                <a:ea typeface="幼圆" panose="02010509060101010101" pitchFamily="49" charset="-122"/>
              </a:rPr>
              <a:t>性能会比</a:t>
            </a:r>
            <a:r>
              <a:rPr lang="en-US" altLang="zh-CN" sz="2000" dirty="0" smtClean="0">
                <a:latin typeface="幼圆" panose="02010509060101010101" pitchFamily="49" charset="-122"/>
                <a:ea typeface="幼圆" panose="02010509060101010101" pitchFamily="49" charset="-122"/>
              </a:rPr>
              <a:t>scala spark </a:t>
            </a:r>
            <a:r>
              <a:rPr lang="zh-CN" altLang="en-US" sz="2000" dirty="0" smtClean="0">
                <a:latin typeface="幼圆" panose="02010509060101010101" pitchFamily="49" charset="-122"/>
                <a:ea typeface="幼圆" panose="02010509060101010101" pitchFamily="49" charset="-122"/>
              </a:rPr>
              <a:t>慢一些的几点可能的原因</a:t>
            </a:r>
            <a:endParaRPr lang="zh-CN" altLang="en-US" sz="2000" dirty="0">
              <a:latin typeface="幼圆" panose="02010509060101010101" pitchFamily="49" charset="-122"/>
              <a:ea typeface="幼圆" panose="02010509060101010101" pitchFamily="49" charset="-122"/>
            </a:endParaRPr>
          </a:p>
        </p:txBody>
      </p:sp>
      <p:sp>
        <p:nvSpPr>
          <p:cNvPr id="8" name="矩形 7"/>
          <p:cNvSpPr/>
          <p:nvPr/>
        </p:nvSpPr>
        <p:spPr>
          <a:xfrm>
            <a:off x="1993900" y="3009900"/>
            <a:ext cx="8610600" cy="2031325"/>
          </a:xfrm>
          <a:prstGeom prst="rect">
            <a:avLst/>
          </a:prstGeom>
          <a:solidFill>
            <a:schemeClr val="accent1">
              <a:alpha val="11000"/>
            </a:schemeClr>
          </a:solidFill>
          <a:ln w="25400">
            <a:solidFill>
              <a:schemeClr val="tx1">
                <a:alpha val="53000"/>
              </a:schemeClr>
            </a:solidFill>
            <a:prstDash val="solid"/>
          </a:ln>
        </p:spPr>
        <p:txBody>
          <a:bodyPr wrap="square">
            <a:spAutoFit/>
          </a:bodyPr>
          <a:lstStyle/>
          <a:p>
            <a:r>
              <a:rPr lang="en-US" altLang="zh-CN" dirty="0" smtClean="0">
                <a:solidFill>
                  <a:schemeClr val="tx1"/>
                </a:solidFill>
                <a:latin typeface="幼圆" panose="02010509060101010101" pitchFamily="49" charset="-122"/>
                <a:ea typeface="幼圆" panose="02010509060101010101" pitchFamily="49" charset="-122"/>
              </a:rPr>
              <a:t>Python</a:t>
            </a:r>
            <a:r>
              <a:rPr lang="zh-CN" altLang="en-US" dirty="0" smtClean="0">
                <a:solidFill>
                  <a:schemeClr val="tx1"/>
                </a:solidFill>
                <a:latin typeface="幼圆" panose="02010509060101010101" pitchFamily="49" charset="-122"/>
                <a:ea typeface="幼圆" panose="02010509060101010101" pitchFamily="49" charset="-122"/>
              </a:rPr>
              <a:t>进程和</a:t>
            </a:r>
            <a:r>
              <a:rPr lang="en-US" altLang="zh-CN" dirty="0" smtClean="0">
                <a:solidFill>
                  <a:schemeClr val="tx1"/>
                </a:solidFill>
                <a:latin typeface="幼圆" panose="02010509060101010101" pitchFamily="49" charset="-122"/>
                <a:ea typeface="幼圆" panose="02010509060101010101" pitchFamily="49" charset="-122"/>
              </a:rPr>
              <a:t>scala</a:t>
            </a:r>
            <a:r>
              <a:rPr lang="zh-CN" altLang="en-US" dirty="0" smtClean="0">
                <a:solidFill>
                  <a:schemeClr val="tx1"/>
                </a:solidFill>
                <a:latin typeface="幼圆" panose="02010509060101010101" pitchFamily="49" charset="-122"/>
                <a:ea typeface="幼圆" panose="02010509060101010101" pitchFamily="49" charset="-122"/>
              </a:rPr>
              <a:t>进程之间存在通信（据说还会存在与本地磁盘的交互）</a:t>
            </a:r>
            <a:endParaRPr lang="en-US" altLang="zh-CN" dirty="0" smtClean="0">
              <a:solidFill>
                <a:schemeClr val="tx1"/>
              </a:solidFill>
              <a:latin typeface="幼圆" panose="02010509060101010101" pitchFamily="49" charset="-122"/>
              <a:ea typeface="幼圆" panose="02010509060101010101" pitchFamily="49" charset="-122"/>
            </a:endParaRPr>
          </a:p>
          <a:p>
            <a:endParaRPr lang="en-US" altLang="zh-CN" dirty="0" smtClean="0">
              <a:solidFill>
                <a:schemeClr val="tx1"/>
              </a:solidFill>
              <a:latin typeface="幼圆" panose="02010509060101010101" pitchFamily="49" charset="-122"/>
              <a:ea typeface="幼圆" panose="02010509060101010101" pitchFamily="49" charset="-122"/>
            </a:endParaRPr>
          </a:p>
          <a:p>
            <a:r>
              <a:rPr lang="en-US" altLang="zh-CN" dirty="0" smtClean="0">
                <a:latin typeface="幼圆" panose="02010509060101010101" pitchFamily="49" charset="-122"/>
                <a:ea typeface="幼圆" panose="02010509060101010101" pitchFamily="49" charset="-122"/>
              </a:rPr>
              <a:t>python</a:t>
            </a:r>
            <a:r>
              <a:rPr lang="zh-CN" altLang="en-US" dirty="0" smtClean="0">
                <a:latin typeface="幼圆" panose="02010509060101010101" pitchFamily="49" charset="-122"/>
                <a:ea typeface="幼圆" panose="02010509060101010101" pitchFamily="49" charset="-122"/>
              </a:rPr>
              <a:t>进程与</a:t>
            </a:r>
            <a:r>
              <a:rPr lang="en-US" altLang="zh-CN" dirty="0" smtClean="0">
                <a:latin typeface="幼圆" panose="02010509060101010101" pitchFamily="49" charset="-122"/>
                <a:ea typeface="幼圆" panose="02010509060101010101" pitchFamily="49" charset="-122"/>
              </a:rPr>
              <a:t>scala</a:t>
            </a:r>
            <a:r>
              <a:rPr lang="zh-CN" altLang="en-US" dirty="0" smtClean="0">
                <a:latin typeface="幼圆" panose="02010509060101010101" pitchFamily="49" charset="-122"/>
                <a:ea typeface="幼圆" panose="02010509060101010101" pitchFamily="49" charset="-122"/>
              </a:rPr>
              <a:t>通信过程中产生</a:t>
            </a:r>
            <a:r>
              <a:rPr lang="zh-CN" altLang="en-US" dirty="0" smtClean="0">
                <a:solidFill>
                  <a:schemeClr val="tx1"/>
                </a:solidFill>
                <a:latin typeface="幼圆" panose="02010509060101010101" pitchFamily="49" charset="-122"/>
                <a:ea typeface="幼圆" panose="02010509060101010101" pitchFamily="49" charset="-122"/>
              </a:rPr>
              <a:t>更多的对象序列化和反序列化操作</a:t>
            </a:r>
            <a:endParaRPr lang="en-US" altLang="zh-CN" dirty="0" smtClean="0">
              <a:solidFill>
                <a:schemeClr val="tx1"/>
              </a:solidFill>
              <a:latin typeface="幼圆" panose="02010509060101010101" pitchFamily="49" charset="-122"/>
              <a:ea typeface="幼圆" panose="02010509060101010101" pitchFamily="49" charset="-122"/>
            </a:endParaRPr>
          </a:p>
          <a:p>
            <a:endParaRPr lang="en-US" altLang="zh-CN" dirty="0" smtClean="0">
              <a:solidFill>
                <a:schemeClr val="tx1"/>
              </a:solidFill>
              <a:latin typeface="幼圆" panose="02010509060101010101" pitchFamily="49" charset="-122"/>
              <a:ea typeface="幼圆" panose="02010509060101010101" pitchFamily="49" charset="-122"/>
            </a:endParaRPr>
          </a:p>
          <a:p>
            <a:r>
              <a:rPr lang="zh-CN" altLang="en-US" dirty="0" smtClean="0">
                <a:solidFill>
                  <a:schemeClr val="tx1"/>
                </a:solidFill>
                <a:latin typeface="幼圆" panose="02010509060101010101" pitchFamily="49" charset="-122"/>
                <a:ea typeface="幼圆" panose="02010509060101010101" pitchFamily="49" charset="-122"/>
              </a:rPr>
              <a:t>启动</a:t>
            </a:r>
            <a:r>
              <a:rPr lang="en-US" altLang="zh-CN" dirty="0" smtClean="0">
                <a:solidFill>
                  <a:schemeClr val="tx1"/>
                </a:solidFill>
                <a:latin typeface="幼圆" panose="02010509060101010101" pitchFamily="49" charset="-122"/>
                <a:ea typeface="幼圆" panose="02010509060101010101" pitchFamily="49" charset="-122"/>
              </a:rPr>
              <a:t>python</a:t>
            </a:r>
            <a:r>
              <a:rPr lang="zh-CN" altLang="en-US" dirty="0" smtClean="0">
                <a:solidFill>
                  <a:schemeClr val="tx1"/>
                </a:solidFill>
                <a:latin typeface="幼圆" panose="02010509060101010101" pitchFamily="49" charset="-122"/>
                <a:ea typeface="幼圆" panose="02010509060101010101" pitchFamily="49" charset="-122"/>
              </a:rPr>
              <a:t>进程需要额外的时间</a:t>
            </a:r>
            <a:endParaRPr lang="en-US" altLang="zh-CN" dirty="0" smtClean="0">
              <a:solidFill>
                <a:schemeClr val="tx1"/>
              </a:solidFill>
              <a:latin typeface="幼圆" panose="02010509060101010101" pitchFamily="49" charset="-122"/>
              <a:ea typeface="幼圆" panose="02010509060101010101" pitchFamily="49" charset="-122"/>
            </a:endParaRPr>
          </a:p>
          <a:p>
            <a:endParaRPr lang="en-US" altLang="zh-CN" dirty="0" smtClean="0">
              <a:solidFill>
                <a:schemeClr val="tx1"/>
              </a:solidFill>
              <a:latin typeface="幼圆" panose="02010509060101010101" pitchFamily="49" charset="-122"/>
              <a:ea typeface="幼圆" panose="02010509060101010101" pitchFamily="49" charset="-122"/>
            </a:endParaRPr>
          </a:p>
          <a:p>
            <a:r>
              <a:rPr lang="en-US" altLang="zh-CN" dirty="0" smtClean="0">
                <a:solidFill>
                  <a:schemeClr val="tx1"/>
                </a:solidFill>
                <a:latin typeface="幼圆" panose="02010509060101010101" pitchFamily="49" charset="-122"/>
                <a:ea typeface="幼圆" panose="02010509060101010101" pitchFamily="49" charset="-122"/>
              </a:rPr>
              <a:t>Python</a:t>
            </a:r>
            <a:r>
              <a:rPr lang="zh-CN" altLang="en-US" dirty="0" smtClean="0">
                <a:solidFill>
                  <a:schemeClr val="tx1"/>
                </a:solidFill>
                <a:latin typeface="幼圆" panose="02010509060101010101" pitchFamily="49" charset="-122"/>
                <a:ea typeface="幼圆" panose="02010509060101010101" pitchFamily="49" charset="-122"/>
              </a:rPr>
              <a:t>内存不受</a:t>
            </a:r>
            <a:r>
              <a:rPr lang="en-US" altLang="zh-CN" dirty="0" smtClean="0">
                <a:solidFill>
                  <a:schemeClr val="tx1"/>
                </a:solidFill>
                <a:latin typeface="幼圆" panose="02010509060101010101" pitchFamily="49" charset="-122"/>
                <a:ea typeface="幼圆" panose="02010509060101010101" pitchFamily="49" charset="-122"/>
              </a:rPr>
              <a:t>spark</a:t>
            </a:r>
            <a:r>
              <a:rPr lang="zh-CN" altLang="en-US" dirty="0" smtClean="0">
                <a:solidFill>
                  <a:schemeClr val="tx1"/>
                </a:solidFill>
                <a:latin typeface="幼圆" panose="02010509060101010101" pitchFamily="49" charset="-122"/>
                <a:ea typeface="幼圆" panose="02010509060101010101" pitchFamily="49" charset="-122"/>
              </a:rPr>
              <a:t>控制，有可能占用</a:t>
            </a:r>
            <a:r>
              <a:rPr lang="en-US" altLang="zh-CN" dirty="0" smtClean="0">
                <a:solidFill>
                  <a:schemeClr val="tx1"/>
                </a:solidFill>
                <a:latin typeface="幼圆" panose="02010509060101010101" pitchFamily="49" charset="-122"/>
                <a:ea typeface="幼圆" panose="02010509060101010101" pitchFamily="49" charset="-122"/>
              </a:rPr>
              <a:t>executor</a:t>
            </a:r>
            <a:r>
              <a:rPr lang="zh-CN" altLang="en-US" dirty="0" smtClean="0">
                <a:solidFill>
                  <a:schemeClr val="tx1"/>
                </a:solidFill>
                <a:latin typeface="幼圆" panose="02010509060101010101" pitchFamily="49" charset="-122"/>
                <a:ea typeface="幼圆" panose="02010509060101010101" pitchFamily="49" charset="-122"/>
              </a:rPr>
              <a:t>过多的内存从而导致任务内存溢出</a:t>
            </a:r>
            <a:endParaRPr lang="en-US" altLang="zh-CN" dirty="0" smtClean="0">
              <a:solidFill>
                <a:schemeClr val="tx1"/>
              </a:solidFill>
              <a:latin typeface="幼圆" panose="02010509060101010101" pitchFamily="49" charset="-122"/>
              <a:ea typeface="幼圆" panose="02010509060101010101" pitchFamily="49" charset="-122"/>
            </a:endParaRPr>
          </a:p>
        </p:txBody>
      </p:sp>
      <p:sp>
        <p:nvSpPr>
          <p:cNvPr id="10" name="TextBox 9"/>
          <p:cNvSpPr txBox="1"/>
          <p:nvPr/>
        </p:nvSpPr>
        <p:spPr>
          <a:xfrm>
            <a:off x="8128000" y="1187160"/>
            <a:ext cx="520700" cy="461665"/>
          </a:xfrm>
          <a:prstGeom prst="rect">
            <a:avLst/>
          </a:prstGeom>
          <a:noFill/>
        </p:spPr>
        <p:txBody>
          <a:bodyPr wrap="square" rtlCol="0">
            <a:spAutoFit/>
          </a:bodyPr>
          <a:lstStyle/>
          <a:p>
            <a:r>
              <a:rPr lang="en-US" altLang="zh-CN" sz="2400" b="1" dirty="0" smtClean="0">
                <a:solidFill>
                  <a:srgbClr val="FFFF00"/>
                </a:solidFill>
                <a:latin typeface="幼圆" panose="02010509060101010101" pitchFamily="49" charset="-122"/>
                <a:ea typeface="幼圆" panose="02010509060101010101" pitchFamily="49" charset="-122"/>
              </a:rPr>
              <a:t>VS</a:t>
            </a:r>
            <a:endParaRPr lang="zh-CN" altLang="en-US" sz="2400" b="1" dirty="0">
              <a:solidFill>
                <a:srgbClr val="FFFF00"/>
              </a:solidFill>
              <a:latin typeface="幼圆" panose="02010509060101010101" pitchFamily="49" charset="-122"/>
              <a:ea typeface="幼圆" panose="02010509060101010101" pitchFamily="49" charset="-122"/>
            </a:endParaRPr>
          </a:p>
        </p:txBody>
      </p:sp>
      <p:sp>
        <p:nvSpPr>
          <p:cNvPr id="13" name="矩形 12"/>
          <p:cNvSpPr/>
          <p:nvPr/>
        </p:nvSpPr>
        <p:spPr>
          <a:xfrm>
            <a:off x="1993900" y="5257800"/>
            <a:ext cx="8610600" cy="646331"/>
          </a:xfrm>
          <a:prstGeom prst="rect">
            <a:avLst/>
          </a:prstGeom>
          <a:solidFill>
            <a:srgbClr val="0033CC">
              <a:alpha val="12000"/>
            </a:srgbClr>
          </a:solidFill>
          <a:ln w="25400">
            <a:solidFill>
              <a:schemeClr val="tx1">
                <a:alpha val="53000"/>
              </a:schemeClr>
            </a:solidFill>
            <a:prstDash val="solid"/>
          </a:ln>
        </p:spPr>
        <p:txBody>
          <a:bodyPr wrap="square">
            <a:spAutoFit/>
          </a:bodyPr>
          <a:lstStyle/>
          <a:p>
            <a:r>
              <a:rPr lang="zh-CN" altLang="en-US" dirty="0" smtClean="0">
                <a:latin typeface="幼圆" panose="02010509060101010101" pitchFamily="49" charset="-122"/>
                <a:ea typeface="幼圆" panose="02010509060101010101" pitchFamily="49" charset="-122"/>
              </a:rPr>
              <a:t>但是</a:t>
            </a:r>
            <a:r>
              <a:rPr lang="en-US" altLang="zh-CN" dirty="0" smtClean="0">
                <a:latin typeface="幼圆" panose="02010509060101010101" pitchFamily="49" charset="-122"/>
                <a:ea typeface="幼圆" panose="02010509060101010101" pitchFamily="49" charset="-122"/>
              </a:rPr>
              <a:t>python</a:t>
            </a:r>
            <a:r>
              <a:rPr lang="zh-CN" altLang="en-US" dirty="0">
                <a:latin typeface="幼圆" panose="02010509060101010101" pitchFamily="49" charset="-122"/>
                <a:ea typeface="幼圆" panose="02010509060101010101" pitchFamily="49" charset="-122"/>
              </a:rPr>
              <a:t>在</a:t>
            </a:r>
            <a:r>
              <a:rPr lang="zh-CN" altLang="en-US" dirty="0" smtClean="0">
                <a:latin typeface="幼圆" panose="02010509060101010101" pitchFamily="49" charset="-122"/>
                <a:ea typeface="幼圆" panose="02010509060101010101" pitchFamily="49" charset="-122"/>
              </a:rPr>
              <a:t>数据分析方面的强大以及编写程序的简便性使得在一些情况下还是会被选择</a:t>
            </a:r>
            <a:endParaRPr lang="en-US" altLang="zh-CN" dirty="0" smtClean="0">
              <a:solidFill>
                <a:schemeClr val="tx1"/>
              </a:solidFill>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973787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8"/>
                                        </p:tgtEl>
                                        <p:attrNameLst>
                                          <p:attrName>style.visibility</p:attrName>
                                        </p:attrNameLst>
                                      </p:cBhvr>
                                      <p:to>
                                        <p:strVal val="visible"/>
                                      </p:to>
                                    </p:set>
                                    <p:animEffect transition="in" filter="fade">
                                      <p:cBhvr>
                                        <p:cTn id="7" dur="1000"/>
                                        <p:tgtEl>
                                          <p:spTgt spid="8"/>
                                        </p:tgtEl>
                                      </p:cBhvr>
                                    </p:animEffect>
                                    <p:anim calcmode="lin" valueType="num">
                                      <p:cBhvr>
                                        <p:cTn id="8" dur="1000" fill="hold"/>
                                        <p:tgtEl>
                                          <p:spTgt spid="8"/>
                                        </p:tgtEl>
                                        <p:attrNameLst>
                                          <p:attrName>ppt_x</p:attrName>
                                        </p:attrNameLst>
                                      </p:cBhvr>
                                      <p:tavLst>
                                        <p:tav tm="0">
                                          <p:val>
                                            <p:strVal val="#ppt_x"/>
                                          </p:val>
                                        </p:tav>
                                        <p:tav tm="100000">
                                          <p:val>
                                            <p:strVal val="#ppt_x"/>
                                          </p:val>
                                        </p:tav>
                                      </p:tavLst>
                                    </p:anim>
                                    <p:anim calcmode="lin" valueType="num">
                                      <p:cBhvr>
                                        <p:cTn id="9"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animBg="1"/>
      <p:bldP spid="13"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2" name="矩形 1"/>
          <p:cNvSpPr/>
          <p:nvPr/>
        </p:nvSpPr>
        <p:spPr>
          <a:xfrm>
            <a:off x="1714500" y="3200400"/>
            <a:ext cx="1511300" cy="106680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Clent</a:t>
            </a:r>
            <a:endParaRPr lang="zh-CN" altLang="en-US" dirty="0"/>
          </a:p>
        </p:txBody>
      </p:sp>
      <p:sp>
        <p:nvSpPr>
          <p:cNvPr id="14" name="矩形 13"/>
          <p:cNvSpPr/>
          <p:nvPr/>
        </p:nvSpPr>
        <p:spPr>
          <a:xfrm>
            <a:off x="4198715" y="3206750"/>
            <a:ext cx="1511300" cy="106680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Resource</a:t>
            </a:r>
          </a:p>
          <a:p>
            <a:pPr algn="ctr"/>
            <a:r>
              <a:rPr lang="en-US" altLang="zh-CN" dirty="0"/>
              <a:t>manager</a:t>
            </a:r>
            <a:endParaRPr lang="zh-CN" altLang="en-US" dirty="0"/>
          </a:p>
        </p:txBody>
      </p:sp>
      <p:sp>
        <p:nvSpPr>
          <p:cNvPr id="19" name="矩形 18"/>
          <p:cNvSpPr/>
          <p:nvPr/>
        </p:nvSpPr>
        <p:spPr>
          <a:xfrm>
            <a:off x="6518720" y="1154196"/>
            <a:ext cx="3708397" cy="134645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t>Node 1</a:t>
            </a:r>
            <a:endParaRPr lang="zh-CN" altLang="en-US" dirty="0"/>
          </a:p>
        </p:txBody>
      </p:sp>
      <p:sp>
        <p:nvSpPr>
          <p:cNvPr id="21" name="矩形 20"/>
          <p:cNvSpPr/>
          <p:nvPr/>
        </p:nvSpPr>
        <p:spPr>
          <a:xfrm>
            <a:off x="6823520" y="1573297"/>
            <a:ext cx="3136897" cy="927350"/>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solidFill>
                  <a:srgbClr val="FFC000"/>
                </a:solidFill>
              </a:rPr>
              <a:t>Docker container</a:t>
            </a:r>
            <a:endParaRPr lang="zh-CN" altLang="en-US" dirty="0">
              <a:solidFill>
                <a:srgbClr val="FFC000"/>
              </a:solidFill>
            </a:endParaRPr>
          </a:p>
        </p:txBody>
      </p:sp>
      <p:sp>
        <p:nvSpPr>
          <p:cNvPr id="18" name="矩形 17"/>
          <p:cNvSpPr/>
          <p:nvPr/>
        </p:nvSpPr>
        <p:spPr>
          <a:xfrm>
            <a:off x="7115620" y="1960646"/>
            <a:ext cx="2552700" cy="540000"/>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executor</a:t>
            </a:r>
            <a:endParaRPr lang="zh-CN" altLang="en-US" dirty="0"/>
          </a:p>
        </p:txBody>
      </p:sp>
      <p:sp>
        <p:nvSpPr>
          <p:cNvPr id="22" name="矩形 21"/>
          <p:cNvSpPr/>
          <p:nvPr/>
        </p:nvSpPr>
        <p:spPr>
          <a:xfrm>
            <a:off x="6518720" y="3064326"/>
            <a:ext cx="3708397" cy="133985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t>Node 3</a:t>
            </a:r>
            <a:endParaRPr lang="zh-CN" altLang="en-US" dirty="0"/>
          </a:p>
        </p:txBody>
      </p:sp>
      <p:sp>
        <p:nvSpPr>
          <p:cNvPr id="23" name="矩形 22"/>
          <p:cNvSpPr/>
          <p:nvPr/>
        </p:nvSpPr>
        <p:spPr>
          <a:xfrm>
            <a:off x="6823520" y="3483426"/>
            <a:ext cx="3136897" cy="920750"/>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solidFill>
                  <a:srgbClr val="FFC000"/>
                </a:solidFill>
              </a:rPr>
              <a:t>Docker container</a:t>
            </a:r>
            <a:endParaRPr lang="zh-CN" altLang="en-US" dirty="0">
              <a:solidFill>
                <a:srgbClr val="FFC000"/>
              </a:solidFill>
            </a:endParaRPr>
          </a:p>
        </p:txBody>
      </p:sp>
      <p:sp>
        <p:nvSpPr>
          <p:cNvPr id="28" name="矩形 27"/>
          <p:cNvSpPr/>
          <p:nvPr/>
        </p:nvSpPr>
        <p:spPr>
          <a:xfrm>
            <a:off x="6518720" y="4942820"/>
            <a:ext cx="3708397" cy="1346450"/>
          </a:xfrm>
          <a:prstGeom prst="rect">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t>Node 2</a:t>
            </a:r>
            <a:endParaRPr lang="zh-CN" altLang="en-US" dirty="0"/>
          </a:p>
        </p:txBody>
      </p:sp>
      <p:sp>
        <p:nvSpPr>
          <p:cNvPr id="29" name="矩形 28"/>
          <p:cNvSpPr/>
          <p:nvPr/>
        </p:nvSpPr>
        <p:spPr>
          <a:xfrm>
            <a:off x="6823520" y="5361920"/>
            <a:ext cx="3136898" cy="927350"/>
          </a:xfrm>
          <a:prstGeom prst="rect">
            <a:avLst/>
          </a:prstGeom>
          <a:solidFill>
            <a:srgbClr val="0636E4">
              <a:alpha val="25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solidFill>
                  <a:srgbClr val="FFC000"/>
                </a:solidFill>
              </a:rPr>
              <a:t>Docker container</a:t>
            </a:r>
            <a:endParaRPr lang="zh-CN" altLang="en-US" dirty="0">
              <a:solidFill>
                <a:srgbClr val="FFC000"/>
              </a:solidFill>
            </a:endParaRPr>
          </a:p>
        </p:txBody>
      </p:sp>
      <p:sp>
        <p:nvSpPr>
          <p:cNvPr id="30" name="矩形 29"/>
          <p:cNvSpPr/>
          <p:nvPr/>
        </p:nvSpPr>
        <p:spPr>
          <a:xfrm>
            <a:off x="7115620" y="5749270"/>
            <a:ext cx="2552700" cy="540000"/>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executor</a:t>
            </a:r>
            <a:endParaRPr lang="zh-CN" altLang="en-US" dirty="0"/>
          </a:p>
        </p:txBody>
      </p:sp>
      <p:cxnSp>
        <p:nvCxnSpPr>
          <p:cNvPr id="5" name="肘形连接符 4"/>
          <p:cNvCxnSpPr>
            <a:stCxn id="2" idx="3"/>
            <a:endCxn id="14" idx="1"/>
          </p:cNvCxnSpPr>
          <p:nvPr/>
        </p:nvCxnSpPr>
        <p:spPr>
          <a:xfrm>
            <a:off x="3225800" y="3733800"/>
            <a:ext cx="972915" cy="6350"/>
          </a:xfrm>
          <a:prstGeom prst="bentConnector3">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8" name="肘形连接符 7"/>
          <p:cNvCxnSpPr>
            <a:stCxn id="14" idx="3"/>
            <a:endCxn id="22" idx="1"/>
          </p:cNvCxnSpPr>
          <p:nvPr/>
        </p:nvCxnSpPr>
        <p:spPr>
          <a:xfrm flipV="1">
            <a:off x="5710015" y="3734251"/>
            <a:ext cx="808705" cy="5899"/>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7" name="肘形连接符 36"/>
          <p:cNvCxnSpPr>
            <a:stCxn id="31" idx="2"/>
            <a:endCxn id="28" idx="0"/>
          </p:cNvCxnSpPr>
          <p:nvPr/>
        </p:nvCxnSpPr>
        <p:spPr>
          <a:xfrm>
            <a:off x="7528816" y="4404176"/>
            <a:ext cx="844103" cy="538644"/>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9" name="肘形连接符 38"/>
          <p:cNvCxnSpPr>
            <a:stCxn id="31" idx="0"/>
            <a:endCxn id="19" idx="0"/>
          </p:cNvCxnSpPr>
          <p:nvPr/>
        </p:nvCxnSpPr>
        <p:spPr>
          <a:xfrm flipV="1">
            <a:off x="7528816" y="1154196"/>
            <a:ext cx="844103" cy="2720209"/>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25" name="TextBox 24"/>
          <p:cNvSpPr txBox="1"/>
          <p:nvPr/>
        </p:nvSpPr>
        <p:spPr>
          <a:xfrm>
            <a:off x="1714500" y="1598543"/>
            <a:ext cx="3390900" cy="707886"/>
          </a:xfrm>
          <a:prstGeom prst="rect">
            <a:avLst/>
          </a:prstGeom>
          <a:noFill/>
          <a:ln w="50800">
            <a:noFill/>
          </a:ln>
        </p:spPr>
        <p:txBody>
          <a:bodyPr wrap="square" rtlCol="0">
            <a:spAutoFit/>
          </a:bodyPr>
          <a:lstStyle/>
          <a:p>
            <a:r>
              <a:rPr lang="en-US" altLang="zh-CN" sz="2000" dirty="0" smtClean="0">
                <a:latin typeface="幼圆" panose="02010509060101010101" pitchFamily="49" charset="-122"/>
                <a:ea typeface="幼圆" panose="02010509060101010101" pitchFamily="49" charset="-122"/>
              </a:rPr>
              <a:t> </a:t>
            </a:r>
            <a:r>
              <a:rPr lang="zh-CN" altLang="en-US" sz="2000" dirty="0" smtClean="0">
                <a:latin typeface="幼圆" panose="02010509060101010101" pitchFamily="49" charset="-122"/>
                <a:ea typeface="幼圆" panose="02010509060101010101" pitchFamily="49" charset="-122"/>
              </a:rPr>
              <a:t>基于 </a:t>
            </a:r>
            <a:r>
              <a:rPr lang="en-US" altLang="zh-CN" sz="2000" dirty="0" smtClean="0">
                <a:latin typeface="幼圆" panose="02010509060101010101" pitchFamily="49" charset="-122"/>
                <a:ea typeface="幼圆" panose="02010509060101010101" pitchFamily="49" charset="-122"/>
              </a:rPr>
              <a:t>docker container</a:t>
            </a:r>
          </a:p>
          <a:p>
            <a:r>
              <a:rPr lang="en-US" altLang="zh-CN" sz="2000" dirty="0">
                <a:latin typeface="幼圆" panose="02010509060101010101" pitchFamily="49" charset="-122"/>
                <a:ea typeface="幼圆" panose="02010509060101010101" pitchFamily="49" charset="-122"/>
              </a:rPr>
              <a:t> </a:t>
            </a:r>
            <a:r>
              <a:rPr lang="zh-CN" altLang="en-US" sz="2000" dirty="0" smtClean="0">
                <a:latin typeface="幼圆" panose="02010509060101010101" pitchFamily="49" charset="-122"/>
                <a:ea typeface="幼圆" panose="02010509060101010101" pitchFamily="49" charset="-122"/>
              </a:rPr>
              <a:t>采用 </a:t>
            </a:r>
            <a:r>
              <a:rPr lang="en-US" altLang="zh-CN" sz="2000" dirty="0" smtClean="0">
                <a:latin typeface="幼圆" panose="02010509060101010101" pitchFamily="49" charset="-122"/>
                <a:ea typeface="幼圆" panose="02010509060101010101" pitchFamily="49" charset="-122"/>
              </a:rPr>
              <a:t>Yarn-cluster </a:t>
            </a:r>
            <a:r>
              <a:rPr lang="zh-CN" altLang="en-US" sz="2000" dirty="0" smtClean="0">
                <a:latin typeface="幼圆" panose="02010509060101010101" pitchFamily="49" charset="-122"/>
                <a:ea typeface="幼圆" panose="02010509060101010101" pitchFamily="49" charset="-122"/>
              </a:rPr>
              <a:t>模式</a:t>
            </a:r>
            <a:endParaRPr lang="zh-CN" altLang="en-US" sz="2000" dirty="0">
              <a:latin typeface="幼圆" panose="02010509060101010101" pitchFamily="49" charset="-122"/>
              <a:ea typeface="幼圆" panose="02010509060101010101" pitchFamily="49" charset="-122"/>
            </a:endParaRPr>
          </a:p>
        </p:txBody>
      </p:sp>
      <p:sp>
        <p:nvSpPr>
          <p:cNvPr id="31" name="矩形 30"/>
          <p:cNvSpPr/>
          <p:nvPr/>
        </p:nvSpPr>
        <p:spPr>
          <a:xfrm>
            <a:off x="7116066" y="3874405"/>
            <a:ext cx="825500" cy="529771"/>
          </a:xfrm>
          <a:prstGeom prst="rect">
            <a:avLst/>
          </a:prstGeom>
          <a:solidFill>
            <a:srgbClr val="C00000">
              <a:alpha val="30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AM</a:t>
            </a:r>
            <a:endParaRPr lang="zh-CN" altLang="en-US" dirty="0"/>
          </a:p>
        </p:txBody>
      </p:sp>
      <p:sp>
        <p:nvSpPr>
          <p:cNvPr id="45" name="矩形 44"/>
          <p:cNvSpPr/>
          <p:nvPr/>
        </p:nvSpPr>
        <p:spPr>
          <a:xfrm>
            <a:off x="7936353" y="3870776"/>
            <a:ext cx="1717453" cy="533400"/>
          </a:xfrm>
          <a:prstGeom prst="rect">
            <a:avLst/>
          </a:prstGeom>
          <a:solidFill>
            <a:srgbClr val="993300">
              <a:alpha val="38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b="1" dirty="0">
                <a:solidFill>
                  <a:srgbClr val="FFC000"/>
                </a:solidFill>
              </a:rPr>
              <a:t>Driver</a:t>
            </a:r>
            <a:endParaRPr lang="zh-CN" altLang="en-US" b="1" dirty="0">
              <a:solidFill>
                <a:srgbClr val="FFC000"/>
              </a:solidFill>
            </a:endParaRPr>
          </a:p>
        </p:txBody>
      </p:sp>
      <p:cxnSp>
        <p:nvCxnSpPr>
          <p:cNvPr id="49" name="肘形连接符 48"/>
          <p:cNvCxnSpPr>
            <a:stCxn id="45" idx="2"/>
            <a:endCxn id="30" idx="0"/>
          </p:cNvCxnSpPr>
          <p:nvPr/>
        </p:nvCxnSpPr>
        <p:spPr>
          <a:xfrm flipH="1">
            <a:off x="8391970" y="4404176"/>
            <a:ext cx="403110" cy="1345094"/>
          </a:xfrm>
          <a:prstGeom prst="straightConnector1">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cxnSp>
        <p:nvCxnSpPr>
          <p:cNvPr id="54" name="肘形连接符 53"/>
          <p:cNvCxnSpPr>
            <a:stCxn id="45" idx="0"/>
            <a:endCxn id="18" idx="2"/>
          </p:cNvCxnSpPr>
          <p:nvPr/>
        </p:nvCxnSpPr>
        <p:spPr>
          <a:xfrm flipH="1" flipV="1">
            <a:off x="8391970" y="2500646"/>
            <a:ext cx="403110" cy="1370130"/>
          </a:xfrm>
          <a:prstGeom prst="straightConnector1">
            <a:avLst/>
          </a:prstGeom>
          <a:ln w="25400">
            <a:solidFill>
              <a:srgbClr val="FFFF00"/>
            </a:solidFill>
            <a:prstDash val="dash"/>
            <a:headEnd type="arrow"/>
            <a:tailEnd type="arrow"/>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860185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4"/>
                                        </p:tgtEl>
                                        <p:attrNameLst>
                                          <p:attrName>style.visibility</p:attrName>
                                        </p:attrNameLst>
                                      </p:cBhvr>
                                      <p:to>
                                        <p:strVal val="visible"/>
                                      </p:to>
                                    </p:set>
                                    <p:animEffect transition="in" filter="fade">
                                      <p:cBhvr>
                                        <p:cTn id="12" dur="1000"/>
                                        <p:tgtEl>
                                          <p:spTgt spid="14"/>
                                        </p:tgtEl>
                                      </p:cBhvr>
                                    </p:animEffect>
                                    <p:anim calcmode="lin" valueType="num">
                                      <p:cBhvr>
                                        <p:cTn id="13" dur="1000" fill="hold"/>
                                        <p:tgtEl>
                                          <p:spTgt spid="14"/>
                                        </p:tgtEl>
                                        <p:attrNameLst>
                                          <p:attrName>ppt_x</p:attrName>
                                        </p:attrNameLst>
                                      </p:cBhvr>
                                      <p:tavLst>
                                        <p:tav tm="0">
                                          <p:val>
                                            <p:strVal val="#ppt_x"/>
                                          </p:val>
                                        </p:tav>
                                        <p:tav tm="100000">
                                          <p:val>
                                            <p:strVal val="#ppt_x"/>
                                          </p:val>
                                        </p:tav>
                                      </p:tavLst>
                                    </p:anim>
                                    <p:anim calcmode="lin" valueType="num">
                                      <p:cBhvr>
                                        <p:cTn id="14" dur="1000" fill="hold"/>
                                        <p:tgtEl>
                                          <p:spTgt spid="14"/>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9"/>
                                        </p:tgtEl>
                                        <p:attrNameLst>
                                          <p:attrName>style.visibility</p:attrName>
                                        </p:attrNameLst>
                                      </p:cBhvr>
                                      <p:to>
                                        <p:strVal val="visible"/>
                                      </p:to>
                                    </p:set>
                                    <p:animEffect transition="in" filter="fade">
                                      <p:cBhvr>
                                        <p:cTn id="17" dur="1000"/>
                                        <p:tgtEl>
                                          <p:spTgt spid="19"/>
                                        </p:tgtEl>
                                      </p:cBhvr>
                                    </p:animEffect>
                                    <p:anim calcmode="lin" valueType="num">
                                      <p:cBhvr>
                                        <p:cTn id="18" dur="1000" fill="hold"/>
                                        <p:tgtEl>
                                          <p:spTgt spid="19"/>
                                        </p:tgtEl>
                                        <p:attrNameLst>
                                          <p:attrName>ppt_x</p:attrName>
                                        </p:attrNameLst>
                                      </p:cBhvr>
                                      <p:tavLst>
                                        <p:tav tm="0">
                                          <p:val>
                                            <p:strVal val="#ppt_x"/>
                                          </p:val>
                                        </p:tav>
                                        <p:tav tm="100000">
                                          <p:val>
                                            <p:strVal val="#ppt_x"/>
                                          </p:val>
                                        </p:tav>
                                      </p:tavLst>
                                    </p:anim>
                                    <p:anim calcmode="lin" valueType="num">
                                      <p:cBhvr>
                                        <p:cTn id="19" dur="1000" fill="hold"/>
                                        <p:tgtEl>
                                          <p:spTgt spid="19"/>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fade">
                                      <p:cBhvr>
                                        <p:cTn id="22" dur="1000"/>
                                        <p:tgtEl>
                                          <p:spTgt spid="22"/>
                                        </p:tgtEl>
                                      </p:cBhvr>
                                    </p:animEffect>
                                    <p:anim calcmode="lin" valueType="num">
                                      <p:cBhvr>
                                        <p:cTn id="23" dur="1000" fill="hold"/>
                                        <p:tgtEl>
                                          <p:spTgt spid="22"/>
                                        </p:tgtEl>
                                        <p:attrNameLst>
                                          <p:attrName>ppt_x</p:attrName>
                                        </p:attrNameLst>
                                      </p:cBhvr>
                                      <p:tavLst>
                                        <p:tav tm="0">
                                          <p:val>
                                            <p:strVal val="#ppt_x"/>
                                          </p:val>
                                        </p:tav>
                                        <p:tav tm="100000">
                                          <p:val>
                                            <p:strVal val="#ppt_x"/>
                                          </p:val>
                                        </p:tav>
                                      </p:tavLst>
                                    </p:anim>
                                    <p:anim calcmode="lin" valueType="num">
                                      <p:cBhvr>
                                        <p:cTn id="24" dur="1000" fill="hold"/>
                                        <p:tgtEl>
                                          <p:spTgt spid="22"/>
                                        </p:tgtEl>
                                        <p:attrNameLst>
                                          <p:attrName>ppt_y</p:attrName>
                                        </p:attrNameLst>
                                      </p:cBhvr>
                                      <p:tavLst>
                                        <p:tav tm="0">
                                          <p:val>
                                            <p:strVal val="#ppt_y+.1"/>
                                          </p:val>
                                        </p:tav>
                                        <p:tav tm="100000">
                                          <p:val>
                                            <p:strVal val="#ppt_y"/>
                                          </p:val>
                                        </p:tav>
                                      </p:tavLst>
                                    </p:anim>
                                  </p:childTnLst>
                                </p:cTn>
                              </p:par>
                              <p:par>
                                <p:cTn id="25" presetID="42" presetClass="entr" presetSubtype="0" fill="hold" grpId="0" nodeType="withEffect">
                                  <p:stCondLst>
                                    <p:cond delay="0"/>
                                  </p:stCondLst>
                                  <p:childTnLst>
                                    <p:set>
                                      <p:cBhvr>
                                        <p:cTn id="26" dur="1" fill="hold">
                                          <p:stCondLst>
                                            <p:cond delay="0"/>
                                          </p:stCondLst>
                                        </p:cTn>
                                        <p:tgtEl>
                                          <p:spTgt spid="28"/>
                                        </p:tgtEl>
                                        <p:attrNameLst>
                                          <p:attrName>style.visibility</p:attrName>
                                        </p:attrNameLst>
                                      </p:cBhvr>
                                      <p:to>
                                        <p:strVal val="visible"/>
                                      </p:to>
                                    </p:set>
                                    <p:animEffect transition="in" filter="fade">
                                      <p:cBhvr>
                                        <p:cTn id="27" dur="1000"/>
                                        <p:tgtEl>
                                          <p:spTgt spid="28"/>
                                        </p:tgtEl>
                                      </p:cBhvr>
                                    </p:animEffect>
                                    <p:anim calcmode="lin" valueType="num">
                                      <p:cBhvr>
                                        <p:cTn id="28" dur="1000" fill="hold"/>
                                        <p:tgtEl>
                                          <p:spTgt spid="28"/>
                                        </p:tgtEl>
                                        <p:attrNameLst>
                                          <p:attrName>ppt_x</p:attrName>
                                        </p:attrNameLst>
                                      </p:cBhvr>
                                      <p:tavLst>
                                        <p:tav tm="0">
                                          <p:val>
                                            <p:strVal val="#ppt_x"/>
                                          </p:val>
                                        </p:tav>
                                        <p:tav tm="100000">
                                          <p:val>
                                            <p:strVal val="#ppt_x"/>
                                          </p:val>
                                        </p:tav>
                                      </p:tavLst>
                                    </p:anim>
                                    <p:anim calcmode="lin" valueType="num">
                                      <p:cBhvr>
                                        <p:cTn id="29" dur="1000" fill="hold"/>
                                        <p:tgtEl>
                                          <p:spTgt spid="28"/>
                                        </p:tgtEl>
                                        <p:attrNameLst>
                                          <p:attrName>ppt_y</p:attrName>
                                        </p:attrNameLst>
                                      </p:cBhvr>
                                      <p:tavLst>
                                        <p:tav tm="0">
                                          <p:val>
                                            <p:strVal val="#ppt_y+.1"/>
                                          </p:val>
                                        </p:tav>
                                        <p:tav tm="100000">
                                          <p:val>
                                            <p:strVal val="#ppt_y"/>
                                          </p:val>
                                        </p:tav>
                                      </p:tavLst>
                                    </p:anim>
                                  </p:childTnLst>
                                </p:cTn>
                              </p:par>
                            </p:childTnLst>
                          </p:cTn>
                        </p:par>
                      </p:childTnLst>
                    </p:cTn>
                  </p:par>
                  <p:par>
                    <p:cTn id="30" fill="hold">
                      <p:stCondLst>
                        <p:cond delay="indefinite"/>
                      </p:stCondLst>
                      <p:childTnLst>
                        <p:par>
                          <p:cTn id="31" fill="hold">
                            <p:stCondLst>
                              <p:cond delay="0"/>
                            </p:stCondLst>
                            <p:childTnLst>
                              <p:par>
                                <p:cTn id="32" presetID="42" presetClass="entr" presetSubtype="0" fill="hold" nodeType="clickEffect">
                                  <p:stCondLst>
                                    <p:cond delay="0"/>
                                  </p:stCondLst>
                                  <p:childTnLst>
                                    <p:set>
                                      <p:cBhvr>
                                        <p:cTn id="33" dur="1" fill="hold">
                                          <p:stCondLst>
                                            <p:cond delay="0"/>
                                          </p:stCondLst>
                                        </p:cTn>
                                        <p:tgtEl>
                                          <p:spTgt spid="5"/>
                                        </p:tgtEl>
                                        <p:attrNameLst>
                                          <p:attrName>style.visibility</p:attrName>
                                        </p:attrNameLst>
                                      </p:cBhvr>
                                      <p:to>
                                        <p:strVal val="visible"/>
                                      </p:to>
                                    </p:set>
                                    <p:animEffect transition="in" filter="fade">
                                      <p:cBhvr>
                                        <p:cTn id="34" dur="1000"/>
                                        <p:tgtEl>
                                          <p:spTgt spid="5"/>
                                        </p:tgtEl>
                                      </p:cBhvr>
                                    </p:animEffect>
                                    <p:anim calcmode="lin" valueType="num">
                                      <p:cBhvr>
                                        <p:cTn id="35" dur="1000" fill="hold"/>
                                        <p:tgtEl>
                                          <p:spTgt spid="5"/>
                                        </p:tgtEl>
                                        <p:attrNameLst>
                                          <p:attrName>ppt_x</p:attrName>
                                        </p:attrNameLst>
                                      </p:cBhvr>
                                      <p:tavLst>
                                        <p:tav tm="0">
                                          <p:val>
                                            <p:strVal val="#ppt_x"/>
                                          </p:val>
                                        </p:tav>
                                        <p:tav tm="100000">
                                          <p:val>
                                            <p:strVal val="#ppt_x"/>
                                          </p:val>
                                        </p:tav>
                                      </p:tavLst>
                                    </p:anim>
                                    <p:anim calcmode="lin" valueType="num">
                                      <p:cBhvr>
                                        <p:cTn id="36" dur="1000" fill="hold"/>
                                        <p:tgtEl>
                                          <p:spTgt spid="5"/>
                                        </p:tgtEl>
                                        <p:attrNameLst>
                                          <p:attrName>ppt_y</p:attrName>
                                        </p:attrNameLst>
                                      </p:cBhvr>
                                      <p:tavLst>
                                        <p:tav tm="0">
                                          <p:val>
                                            <p:strVal val="#ppt_y+.1"/>
                                          </p:val>
                                        </p:tav>
                                        <p:tav tm="100000">
                                          <p:val>
                                            <p:strVal val="#ppt_y"/>
                                          </p:val>
                                        </p:tav>
                                      </p:tavLst>
                                    </p:anim>
                                  </p:childTnLst>
                                </p:cTn>
                              </p:par>
                              <p:par>
                                <p:cTn id="37" presetID="42" presetClass="entr" presetSubtype="0" fill="hold" nodeType="withEffect">
                                  <p:stCondLst>
                                    <p:cond delay="0"/>
                                  </p:stCondLst>
                                  <p:childTnLst>
                                    <p:set>
                                      <p:cBhvr>
                                        <p:cTn id="38" dur="1" fill="hold">
                                          <p:stCondLst>
                                            <p:cond delay="0"/>
                                          </p:stCondLst>
                                        </p:cTn>
                                        <p:tgtEl>
                                          <p:spTgt spid="8"/>
                                        </p:tgtEl>
                                        <p:attrNameLst>
                                          <p:attrName>style.visibility</p:attrName>
                                        </p:attrNameLst>
                                      </p:cBhvr>
                                      <p:to>
                                        <p:strVal val="visible"/>
                                      </p:to>
                                    </p:set>
                                    <p:animEffect transition="in" filter="fade">
                                      <p:cBhvr>
                                        <p:cTn id="39" dur="1000"/>
                                        <p:tgtEl>
                                          <p:spTgt spid="8"/>
                                        </p:tgtEl>
                                      </p:cBhvr>
                                    </p:animEffect>
                                    <p:anim calcmode="lin" valueType="num">
                                      <p:cBhvr>
                                        <p:cTn id="40" dur="1000" fill="hold"/>
                                        <p:tgtEl>
                                          <p:spTgt spid="8"/>
                                        </p:tgtEl>
                                        <p:attrNameLst>
                                          <p:attrName>ppt_x</p:attrName>
                                        </p:attrNameLst>
                                      </p:cBhvr>
                                      <p:tavLst>
                                        <p:tav tm="0">
                                          <p:val>
                                            <p:strVal val="#ppt_x"/>
                                          </p:val>
                                        </p:tav>
                                        <p:tav tm="100000">
                                          <p:val>
                                            <p:strVal val="#ppt_x"/>
                                          </p:val>
                                        </p:tav>
                                      </p:tavLst>
                                    </p:anim>
                                    <p:anim calcmode="lin" valueType="num">
                                      <p:cBhvr>
                                        <p:cTn id="41" dur="1000" fill="hold"/>
                                        <p:tgtEl>
                                          <p:spTgt spid="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23"/>
                                        </p:tgtEl>
                                        <p:attrNameLst>
                                          <p:attrName>style.visibility</p:attrName>
                                        </p:attrNameLst>
                                      </p:cBhvr>
                                      <p:to>
                                        <p:strVal val="visible"/>
                                      </p:to>
                                    </p:set>
                                    <p:animEffect transition="in" filter="fade">
                                      <p:cBhvr>
                                        <p:cTn id="44" dur="1000"/>
                                        <p:tgtEl>
                                          <p:spTgt spid="23"/>
                                        </p:tgtEl>
                                      </p:cBhvr>
                                    </p:animEffect>
                                    <p:anim calcmode="lin" valueType="num">
                                      <p:cBhvr>
                                        <p:cTn id="45" dur="1000" fill="hold"/>
                                        <p:tgtEl>
                                          <p:spTgt spid="23"/>
                                        </p:tgtEl>
                                        <p:attrNameLst>
                                          <p:attrName>ppt_x</p:attrName>
                                        </p:attrNameLst>
                                      </p:cBhvr>
                                      <p:tavLst>
                                        <p:tav tm="0">
                                          <p:val>
                                            <p:strVal val="#ppt_x"/>
                                          </p:val>
                                        </p:tav>
                                        <p:tav tm="100000">
                                          <p:val>
                                            <p:strVal val="#ppt_x"/>
                                          </p:val>
                                        </p:tav>
                                      </p:tavLst>
                                    </p:anim>
                                    <p:anim calcmode="lin" valueType="num">
                                      <p:cBhvr>
                                        <p:cTn id="46" dur="1000" fill="hold"/>
                                        <p:tgtEl>
                                          <p:spTgt spid="2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31"/>
                                        </p:tgtEl>
                                        <p:attrNameLst>
                                          <p:attrName>style.visibility</p:attrName>
                                        </p:attrNameLst>
                                      </p:cBhvr>
                                      <p:to>
                                        <p:strVal val="visible"/>
                                      </p:to>
                                    </p:set>
                                    <p:animEffect transition="in" filter="fade">
                                      <p:cBhvr>
                                        <p:cTn id="49" dur="1000"/>
                                        <p:tgtEl>
                                          <p:spTgt spid="31"/>
                                        </p:tgtEl>
                                      </p:cBhvr>
                                    </p:animEffect>
                                    <p:anim calcmode="lin" valueType="num">
                                      <p:cBhvr>
                                        <p:cTn id="50" dur="1000" fill="hold"/>
                                        <p:tgtEl>
                                          <p:spTgt spid="31"/>
                                        </p:tgtEl>
                                        <p:attrNameLst>
                                          <p:attrName>ppt_x</p:attrName>
                                        </p:attrNameLst>
                                      </p:cBhvr>
                                      <p:tavLst>
                                        <p:tav tm="0">
                                          <p:val>
                                            <p:strVal val="#ppt_x"/>
                                          </p:val>
                                        </p:tav>
                                        <p:tav tm="100000">
                                          <p:val>
                                            <p:strVal val="#ppt_x"/>
                                          </p:val>
                                        </p:tav>
                                      </p:tavLst>
                                    </p:anim>
                                    <p:anim calcmode="lin" valueType="num">
                                      <p:cBhvr>
                                        <p:cTn id="51" dur="1000" fill="hold"/>
                                        <p:tgtEl>
                                          <p:spTgt spid="31"/>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fade">
                                      <p:cBhvr>
                                        <p:cTn id="54" dur="1000"/>
                                        <p:tgtEl>
                                          <p:spTgt spid="45"/>
                                        </p:tgtEl>
                                      </p:cBhvr>
                                    </p:animEffect>
                                    <p:anim calcmode="lin" valueType="num">
                                      <p:cBhvr>
                                        <p:cTn id="55" dur="1000" fill="hold"/>
                                        <p:tgtEl>
                                          <p:spTgt spid="45"/>
                                        </p:tgtEl>
                                        <p:attrNameLst>
                                          <p:attrName>ppt_x</p:attrName>
                                        </p:attrNameLst>
                                      </p:cBhvr>
                                      <p:tavLst>
                                        <p:tav tm="0">
                                          <p:val>
                                            <p:strVal val="#ppt_x"/>
                                          </p:val>
                                        </p:tav>
                                        <p:tav tm="100000">
                                          <p:val>
                                            <p:strVal val="#ppt_x"/>
                                          </p:val>
                                        </p:tav>
                                      </p:tavLst>
                                    </p:anim>
                                    <p:anim calcmode="lin" valueType="num">
                                      <p:cBhvr>
                                        <p:cTn id="56" dur="1000" fill="hold"/>
                                        <p:tgtEl>
                                          <p:spTgt spid="45"/>
                                        </p:tgtEl>
                                        <p:attrNameLst>
                                          <p:attrName>ppt_y</p:attrName>
                                        </p:attrNameLst>
                                      </p:cBhvr>
                                      <p:tavLst>
                                        <p:tav tm="0">
                                          <p:val>
                                            <p:strVal val="#ppt_y+.1"/>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6" presetClass="entr" presetSubtype="16" fill="hold" nodeType="clickEffect">
                                  <p:stCondLst>
                                    <p:cond delay="0"/>
                                  </p:stCondLst>
                                  <p:childTnLst>
                                    <p:set>
                                      <p:cBhvr>
                                        <p:cTn id="60" dur="1" fill="hold">
                                          <p:stCondLst>
                                            <p:cond delay="0"/>
                                          </p:stCondLst>
                                        </p:cTn>
                                        <p:tgtEl>
                                          <p:spTgt spid="39"/>
                                        </p:tgtEl>
                                        <p:attrNameLst>
                                          <p:attrName>style.visibility</p:attrName>
                                        </p:attrNameLst>
                                      </p:cBhvr>
                                      <p:to>
                                        <p:strVal val="visible"/>
                                      </p:to>
                                    </p:set>
                                    <p:animEffect transition="in" filter="circle(in)">
                                      <p:cBhvr>
                                        <p:cTn id="61" dur="2000"/>
                                        <p:tgtEl>
                                          <p:spTgt spid="39"/>
                                        </p:tgtEl>
                                      </p:cBhvr>
                                    </p:animEffect>
                                  </p:childTnLst>
                                </p:cTn>
                              </p:par>
                              <p:par>
                                <p:cTn id="62" presetID="6" presetClass="entr" presetSubtype="16" fill="hold" grpId="0" nodeType="withEffect">
                                  <p:stCondLst>
                                    <p:cond delay="0"/>
                                  </p:stCondLst>
                                  <p:childTnLst>
                                    <p:set>
                                      <p:cBhvr>
                                        <p:cTn id="63" dur="1" fill="hold">
                                          <p:stCondLst>
                                            <p:cond delay="0"/>
                                          </p:stCondLst>
                                        </p:cTn>
                                        <p:tgtEl>
                                          <p:spTgt spid="18"/>
                                        </p:tgtEl>
                                        <p:attrNameLst>
                                          <p:attrName>style.visibility</p:attrName>
                                        </p:attrNameLst>
                                      </p:cBhvr>
                                      <p:to>
                                        <p:strVal val="visible"/>
                                      </p:to>
                                    </p:set>
                                    <p:animEffect transition="in" filter="circle(in)">
                                      <p:cBhvr>
                                        <p:cTn id="64" dur="2000"/>
                                        <p:tgtEl>
                                          <p:spTgt spid="18"/>
                                        </p:tgtEl>
                                      </p:cBhvr>
                                    </p:animEffect>
                                  </p:childTnLst>
                                </p:cTn>
                              </p:par>
                              <p:par>
                                <p:cTn id="65" presetID="6" presetClass="entr" presetSubtype="16" fill="hold" grpId="0" nodeType="withEffect">
                                  <p:stCondLst>
                                    <p:cond delay="0"/>
                                  </p:stCondLst>
                                  <p:childTnLst>
                                    <p:set>
                                      <p:cBhvr>
                                        <p:cTn id="66" dur="1" fill="hold">
                                          <p:stCondLst>
                                            <p:cond delay="0"/>
                                          </p:stCondLst>
                                        </p:cTn>
                                        <p:tgtEl>
                                          <p:spTgt spid="21"/>
                                        </p:tgtEl>
                                        <p:attrNameLst>
                                          <p:attrName>style.visibility</p:attrName>
                                        </p:attrNameLst>
                                      </p:cBhvr>
                                      <p:to>
                                        <p:strVal val="visible"/>
                                      </p:to>
                                    </p:set>
                                    <p:animEffect transition="in" filter="circle(in)">
                                      <p:cBhvr>
                                        <p:cTn id="67" dur="2000"/>
                                        <p:tgtEl>
                                          <p:spTgt spid="21"/>
                                        </p:tgtEl>
                                      </p:cBhvr>
                                    </p:animEffect>
                                  </p:childTnLst>
                                </p:cTn>
                              </p:par>
                              <p:par>
                                <p:cTn id="68" presetID="6" presetClass="entr" presetSubtype="16" fill="hold" nodeType="withEffect">
                                  <p:stCondLst>
                                    <p:cond delay="0"/>
                                  </p:stCondLst>
                                  <p:childTnLst>
                                    <p:set>
                                      <p:cBhvr>
                                        <p:cTn id="69" dur="1" fill="hold">
                                          <p:stCondLst>
                                            <p:cond delay="0"/>
                                          </p:stCondLst>
                                        </p:cTn>
                                        <p:tgtEl>
                                          <p:spTgt spid="37"/>
                                        </p:tgtEl>
                                        <p:attrNameLst>
                                          <p:attrName>style.visibility</p:attrName>
                                        </p:attrNameLst>
                                      </p:cBhvr>
                                      <p:to>
                                        <p:strVal val="visible"/>
                                      </p:to>
                                    </p:set>
                                    <p:animEffect transition="in" filter="circle(in)">
                                      <p:cBhvr>
                                        <p:cTn id="70" dur="2000"/>
                                        <p:tgtEl>
                                          <p:spTgt spid="37"/>
                                        </p:tgtEl>
                                      </p:cBhvr>
                                    </p:animEffect>
                                  </p:childTnLst>
                                </p:cTn>
                              </p:par>
                              <p:par>
                                <p:cTn id="71" presetID="6" presetClass="entr" presetSubtype="16" fill="hold" grpId="0" nodeType="withEffect">
                                  <p:stCondLst>
                                    <p:cond delay="0"/>
                                  </p:stCondLst>
                                  <p:childTnLst>
                                    <p:set>
                                      <p:cBhvr>
                                        <p:cTn id="72" dur="1" fill="hold">
                                          <p:stCondLst>
                                            <p:cond delay="0"/>
                                          </p:stCondLst>
                                        </p:cTn>
                                        <p:tgtEl>
                                          <p:spTgt spid="29"/>
                                        </p:tgtEl>
                                        <p:attrNameLst>
                                          <p:attrName>style.visibility</p:attrName>
                                        </p:attrNameLst>
                                      </p:cBhvr>
                                      <p:to>
                                        <p:strVal val="visible"/>
                                      </p:to>
                                    </p:set>
                                    <p:animEffect transition="in" filter="circle(in)">
                                      <p:cBhvr>
                                        <p:cTn id="73" dur="2000"/>
                                        <p:tgtEl>
                                          <p:spTgt spid="29"/>
                                        </p:tgtEl>
                                      </p:cBhvr>
                                    </p:animEffect>
                                  </p:childTnLst>
                                </p:cTn>
                              </p:par>
                              <p:par>
                                <p:cTn id="74" presetID="6" presetClass="entr" presetSubtype="16" fill="hold" grpId="0" nodeType="withEffect">
                                  <p:stCondLst>
                                    <p:cond delay="0"/>
                                  </p:stCondLst>
                                  <p:childTnLst>
                                    <p:set>
                                      <p:cBhvr>
                                        <p:cTn id="75" dur="1" fill="hold">
                                          <p:stCondLst>
                                            <p:cond delay="0"/>
                                          </p:stCondLst>
                                        </p:cTn>
                                        <p:tgtEl>
                                          <p:spTgt spid="30"/>
                                        </p:tgtEl>
                                        <p:attrNameLst>
                                          <p:attrName>style.visibility</p:attrName>
                                        </p:attrNameLst>
                                      </p:cBhvr>
                                      <p:to>
                                        <p:strVal val="visible"/>
                                      </p:to>
                                    </p:set>
                                    <p:animEffect transition="in" filter="circle(in)">
                                      <p:cBhvr>
                                        <p:cTn id="76" dur="2000"/>
                                        <p:tgtEl>
                                          <p:spTgt spid="30"/>
                                        </p:tgtEl>
                                      </p:cBhvr>
                                    </p:animEffect>
                                  </p:childTnLst>
                                </p:cTn>
                              </p:par>
                            </p:childTnLst>
                          </p:cTn>
                        </p:par>
                      </p:childTnLst>
                    </p:cTn>
                  </p:par>
                  <p:par>
                    <p:cTn id="77" fill="hold">
                      <p:stCondLst>
                        <p:cond delay="indefinite"/>
                      </p:stCondLst>
                      <p:childTnLst>
                        <p:par>
                          <p:cTn id="78" fill="hold">
                            <p:stCondLst>
                              <p:cond delay="0"/>
                            </p:stCondLst>
                            <p:childTnLst>
                              <p:par>
                                <p:cTn id="79" presetID="22" presetClass="entr" presetSubtype="4" fill="hold" nodeType="clickEffect">
                                  <p:stCondLst>
                                    <p:cond delay="0"/>
                                  </p:stCondLst>
                                  <p:childTnLst>
                                    <p:set>
                                      <p:cBhvr>
                                        <p:cTn id="80" dur="1" fill="hold">
                                          <p:stCondLst>
                                            <p:cond delay="0"/>
                                          </p:stCondLst>
                                        </p:cTn>
                                        <p:tgtEl>
                                          <p:spTgt spid="49"/>
                                        </p:tgtEl>
                                        <p:attrNameLst>
                                          <p:attrName>style.visibility</p:attrName>
                                        </p:attrNameLst>
                                      </p:cBhvr>
                                      <p:to>
                                        <p:strVal val="visible"/>
                                      </p:to>
                                    </p:set>
                                    <p:animEffect transition="in" filter="wipe(down)">
                                      <p:cBhvr>
                                        <p:cTn id="81" dur="500"/>
                                        <p:tgtEl>
                                          <p:spTgt spid="49"/>
                                        </p:tgtEl>
                                      </p:cBhvr>
                                    </p:animEffect>
                                  </p:childTnLst>
                                </p:cTn>
                              </p:par>
                              <p:par>
                                <p:cTn id="82" presetID="22" presetClass="entr" presetSubtype="4" fill="hold" nodeType="withEffect">
                                  <p:stCondLst>
                                    <p:cond delay="0"/>
                                  </p:stCondLst>
                                  <p:childTnLst>
                                    <p:set>
                                      <p:cBhvr>
                                        <p:cTn id="83" dur="1" fill="hold">
                                          <p:stCondLst>
                                            <p:cond delay="0"/>
                                          </p:stCondLst>
                                        </p:cTn>
                                        <p:tgtEl>
                                          <p:spTgt spid="54"/>
                                        </p:tgtEl>
                                        <p:attrNameLst>
                                          <p:attrName>style.visibility</p:attrName>
                                        </p:attrNameLst>
                                      </p:cBhvr>
                                      <p:to>
                                        <p:strVal val="visible"/>
                                      </p:to>
                                    </p:set>
                                    <p:animEffect transition="in" filter="wipe(down)">
                                      <p:cBhvr>
                                        <p:cTn id="84" dur="500"/>
                                        <p:tgtEl>
                                          <p:spTgt spid="5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4" grpId="0" animBg="1"/>
      <p:bldP spid="19" grpId="0" animBg="1"/>
      <p:bldP spid="21" grpId="0" animBg="1"/>
      <p:bldP spid="18" grpId="0" animBg="1"/>
      <p:bldP spid="22" grpId="0" animBg="1"/>
      <p:bldP spid="23" grpId="0" animBg="1"/>
      <p:bldP spid="28" grpId="0" animBg="1"/>
      <p:bldP spid="29" grpId="0" animBg="1"/>
      <p:bldP spid="30" grpId="0" animBg="1"/>
      <p:bldP spid="31" grpId="0" animBg="1"/>
      <p:bldP spid="45"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0" name="TextBox 9"/>
          <p:cNvSpPr txBox="1"/>
          <p:nvPr/>
        </p:nvSpPr>
        <p:spPr>
          <a:xfrm>
            <a:off x="6057899" y="315902"/>
            <a:ext cx="3724730" cy="584775"/>
          </a:xfrm>
          <a:prstGeom prst="rect">
            <a:avLst/>
          </a:prstGeom>
          <a:noFill/>
        </p:spPr>
        <p:txBody>
          <a:bodyPr wrap="square" rtlCol="0">
            <a:spAutoFit/>
          </a:bodyPr>
          <a:lstStyle/>
          <a:p>
            <a:r>
              <a:rPr lang="zh-CN" altLang="en-US" sz="3200" dirty="0" smtClean="0">
                <a:latin typeface="幼圆" panose="02010509060101010101" pitchFamily="49" charset="-122"/>
                <a:ea typeface="幼圆" panose="02010509060101010101" pitchFamily="49" charset="-122"/>
              </a:rPr>
              <a:t>提交</a:t>
            </a:r>
            <a:r>
              <a:rPr lang="en-US" altLang="zh-CN" sz="3200" dirty="0" smtClean="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任务</a:t>
            </a:r>
            <a:endParaRPr lang="zh-CN" altLang="en-US" sz="3200" dirty="0">
              <a:latin typeface="幼圆" panose="02010509060101010101" pitchFamily="49" charset="-122"/>
              <a:ea typeface="幼圆" panose="02010509060101010101" pitchFamily="49" charset="-122"/>
            </a:endParaRPr>
          </a:p>
        </p:txBody>
      </p:sp>
      <p:sp>
        <p:nvSpPr>
          <p:cNvPr id="4" name="矩形 3"/>
          <p:cNvSpPr/>
          <p:nvPr/>
        </p:nvSpPr>
        <p:spPr>
          <a:xfrm>
            <a:off x="615950" y="1937082"/>
            <a:ext cx="11298012" cy="3416320"/>
          </a:xfrm>
          <a:prstGeom prst="rect">
            <a:avLst/>
          </a:prstGeom>
        </p:spPr>
        <p:txBody>
          <a:bodyPr wrap="square">
            <a:spAutoFit/>
          </a:bodyPr>
          <a:lstStyle/>
          <a:p>
            <a:r>
              <a:rPr lang="en-US" altLang="zh-CN" dirty="0">
                <a:latin typeface="幼圆" panose="02010509060101010101" pitchFamily="49" charset="-122"/>
                <a:ea typeface="幼圆" panose="02010509060101010101" pitchFamily="49" charset="-122"/>
              </a:rPr>
              <a:t>spark-submit --master yarn </a:t>
            </a:r>
            <a:r>
              <a:rPr lang="en-US" altLang="zh-CN" dirty="0">
                <a:solidFill>
                  <a:srgbClr val="FFFF00"/>
                </a:solidFill>
                <a:latin typeface="幼圆" panose="02010509060101010101" pitchFamily="49" charset="-122"/>
                <a:ea typeface="幼圆" panose="02010509060101010101" pitchFamily="49" charset="-122"/>
              </a:rPr>
              <a:t>--deploy-mode cluster</a:t>
            </a:r>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num-executors 20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申请</a:t>
            </a:r>
            <a:r>
              <a:rPr lang="en-US" altLang="zh-CN" dirty="0" smtClean="0">
                <a:latin typeface="幼圆" panose="02010509060101010101" pitchFamily="49" charset="-122"/>
                <a:ea typeface="幼圆" panose="02010509060101010101" pitchFamily="49" charset="-122"/>
              </a:rPr>
              <a:t>20</a:t>
            </a:r>
            <a:r>
              <a:rPr lang="zh-CN" altLang="en-US" dirty="0" smtClean="0">
                <a:latin typeface="幼圆" panose="02010509060101010101" pitchFamily="49" charset="-122"/>
                <a:ea typeface="幼圆" panose="02010509060101010101" pitchFamily="49" charset="-122"/>
              </a:rPr>
              <a:t>个</a:t>
            </a:r>
            <a:r>
              <a:rPr lang="en-US" altLang="zh-CN" dirty="0" smtClean="0">
                <a:latin typeface="幼圆" panose="02010509060101010101" pitchFamily="49" charset="-122"/>
                <a:ea typeface="幼圆" panose="02010509060101010101" pitchFamily="49" charset="-122"/>
              </a:rPr>
              <a:t>executor</a:t>
            </a:r>
            <a:endParaRPr lang="en-US" altLang="zh-CN" dirty="0">
              <a:latin typeface="幼圆" panose="02010509060101010101" pitchFamily="49" charset="-122"/>
              <a:ea typeface="幼圆" panose="02010509060101010101" pitchFamily="49" charset="-122"/>
            </a:endParaRPr>
          </a:p>
          <a:p>
            <a:r>
              <a:rPr lang="en-US" altLang="zh-CN" dirty="0" smtClean="0">
                <a:latin typeface="幼圆" panose="02010509060101010101" pitchFamily="49" charset="-122"/>
                <a:ea typeface="幼圆" panose="02010509060101010101" pitchFamily="49" charset="-122"/>
              </a:rPr>
              <a:t> --executor-memory 10g \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10g</a:t>
            </a:r>
            <a:r>
              <a:rPr lang="zh-CN" altLang="en-US" dirty="0" smtClean="0">
                <a:latin typeface="幼圆" panose="02010509060101010101" pitchFamily="49" charset="-122"/>
                <a:ea typeface="幼圆" panose="02010509060101010101" pitchFamily="49" charset="-122"/>
              </a:rPr>
              <a:t>内存</a:t>
            </a:r>
            <a:endParaRPr lang="en-US" altLang="zh-CN" dirty="0" smtClean="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executor-cores 4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4</a:t>
            </a:r>
            <a:r>
              <a:rPr lang="zh-CN" altLang="en-US" dirty="0" smtClean="0">
                <a:latin typeface="幼圆" panose="02010509060101010101" pitchFamily="49" charset="-122"/>
                <a:ea typeface="幼圆" panose="02010509060101010101" pitchFamily="49" charset="-122"/>
              </a:rPr>
              <a:t>核</a:t>
            </a:r>
            <a:r>
              <a:rPr lang="en-US" altLang="zh-CN" dirty="0" smtClean="0">
                <a:latin typeface="幼圆" panose="02010509060101010101" pitchFamily="49" charset="-122"/>
                <a:ea typeface="幼圆" panose="02010509060101010101" pitchFamily="49" charset="-122"/>
              </a:rPr>
              <a:t>cpu</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driver-memory 5g </a:t>
            </a:r>
            <a:r>
              <a:rPr lang="en-US" altLang="zh-CN" dirty="0" smtClean="0">
                <a:latin typeface="幼圆" panose="02010509060101010101" pitchFamily="49" charset="-122"/>
                <a:ea typeface="幼圆" panose="02010509060101010101" pitchFamily="49" charset="-122"/>
              </a:rPr>
              <a:t>\		#driver</a:t>
            </a:r>
            <a:r>
              <a:rPr lang="zh-CN" altLang="en-US" dirty="0" smtClean="0">
                <a:latin typeface="幼圆" panose="02010509060101010101" pitchFamily="49" charset="-122"/>
                <a:ea typeface="幼圆" panose="02010509060101010101" pitchFamily="49" charset="-122"/>
              </a:rPr>
              <a:t>端分配</a:t>
            </a:r>
            <a:r>
              <a:rPr lang="en-US" altLang="zh-CN" dirty="0" smtClean="0">
                <a:latin typeface="幼圆" panose="02010509060101010101" pitchFamily="49" charset="-122"/>
                <a:ea typeface="幼圆" panose="02010509060101010101" pitchFamily="49" charset="-122"/>
              </a:rPr>
              <a:t>5g</a:t>
            </a:r>
            <a:r>
              <a:rPr lang="zh-CN" altLang="en-US" dirty="0" smtClean="0">
                <a:latin typeface="幼圆" panose="02010509060101010101" pitchFamily="49" charset="-122"/>
                <a:ea typeface="幼圆" panose="02010509060101010101" pitchFamily="49" charset="-122"/>
              </a:rPr>
              <a:t>内存</a:t>
            </a:r>
            <a:endParaRPr lang="en-US" altLang="zh-CN" dirty="0" smtClean="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a:t>
            </a:r>
            <a:r>
              <a:rPr lang="en-US" altLang="zh-CN" dirty="0" err="1">
                <a:solidFill>
                  <a:srgbClr val="FFFF00"/>
                </a:solidFill>
                <a:latin typeface="幼圆" panose="02010509060101010101" pitchFamily="49" charset="-122"/>
                <a:ea typeface="幼圆" panose="02010509060101010101" pitchFamily="49" charset="-122"/>
              </a:rPr>
              <a:t>conf</a:t>
            </a:r>
            <a:r>
              <a:rPr lang="en-US" altLang="zh-CN" dirty="0">
                <a:solidFill>
                  <a:srgbClr val="FFFF00"/>
                </a:solidFill>
                <a:latin typeface="幼圆" panose="02010509060101010101" pitchFamily="49" charset="-122"/>
                <a:ea typeface="幼圆" panose="02010509060101010101" pitchFamily="49" charset="-122"/>
              </a:rPr>
              <a:t> spark.yarn.appMasterEnv.yarn.nodemanager.container-executor.class=DockerLinuxContainer \</a:t>
            </a:r>
          </a:p>
          <a:p>
            <a:r>
              <a:rPr lang="en-US" altLang="zh-CN" dirty="0">
                <a:solidFill>
                  <a:srgbClr val="FFFF00"/>
                </a:solidFill>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a:t>
            </a:r>
            <a:r>
              <a:rPr lang="en-US" altLang="zh-CN" dirty="0" err="1">
                <a:solidFill>
                  <a:srgbClr val="FFFF00"/>
                </a:solidFill>
                <a:latin typeface="幼圆" panose="02010509060101010101" pitchFamily="49" charset="-122"/>
                <a:ea typeface="幼圆" panose="02010509060101010101" pitchFamily="49" charset="-122"/>
              </a:rPr>
              <a:t>conf</a:t>
            </a:r>
            <a:r>
              <a:rPr lang="en-US" altLang="zh-CN" dirty="0">
                <a:solidFill>
                  <a:srgbClr val="FFFF00"/>
                </a:solidFill>
                <a:latin typeface="幼圆" panose="02010509060101010101" pitchFamily="49" charset="-122"/>
                <a:ea typeface="幼圆" panose="02010509060101010101" pitchFamily="49" charset="-122"/>
              </a:rPr>
              <a:t> spark.executorEnv.yarn.nodemanager.container-executor.class=DockerLinuxContainer </a:t>
            </a:r>
            <a:r>
              <a:rPr lang="en-US" altLang="zh-CN" dirty="0" smtClean="0">
                <a:solidFill>
                  <a:srgbClr val="FFFF00"/>
                </a:solidFill>
                <a:latin typeface="幼圆" panose="02010509060101010101" pitchFamily="49" charset="-122"/>
                <a:ea typeface="幼圆" panose="02010509060101010101" pitchFamily="49" charset="-122"/>
              </a:rPr>
              <a:t>\</a:t>
            </a:r>
          </a:p>
          <a:p>
            <a:r>
              <a:rPr lang="en-US" altLang="zh-CN" dirty="0" smtClean="0">
                <a:solidFill>
                  <a:srgbClr val="FFFF00"/>
                </a:solidFill>
                <a:latin typeface="幼圆" panose="02010509060101010101" pitchFamily="49" charset="-122"/>
                <a:ea typeface="幼圆" panose="02010509060101010101" pitchFamily="49" charset="-122"/>
              </a:rPr>
              <a:t> --</a:t>
            </a:r>
            <a:r>
              <a:rPr lang="en-US" altLang="zh-CN" dirty="0" err="1">
                <a:solidFill>
                  <a:srgbClr val="FFFF00"/>
                </a:solidFill>
                <a:latin typeface="幼圆" panose="02010509060101010101" pitchFamily="49" charset="-122"/>
                <a:ea typeface="幼圆" panose="02010509060101010101" pitchFamily="49" charset="-122"/>
              </a:rPr>
              <a:t>conf</a:t>
            </a:r>
            <a:r>
              <a:rPr lang="en-US" altLang="zh-CN" dirty="0">
                <a:solidFill>
                  <a:srgbClr val="FFFF00"/>
                </a:solidFill>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spark.yarn.appMasterEnv.yarn.nodemanager.docker-container-executor.image-name=</a:t>
            </a:r>
            <a:r>
              <a:rPr lang="zh-CN" altLang="en-US" dirty="0" smtClean="0">
                <a:solidFill>
                  <a:srgbClr val="FFFF00"/>
                </a:solidFill>
                <a:latin typeface="幼圆" panose="02010509060101010101" pitchFamily="49" charset="-122"/>
                <a:ea typeface="幼圆" panose="02010509060101010101" pitchFamily="49" charset="-122"/>
              </a:rPr>
              <a:t>镜像名称</a:t>
            </a:r>
            <a:r>
              <a:rPr lang="en-US" altLang="zh-CN" dirty="0" smtClean="0">
                <a:solidFill>
                  <a:srgbClr val="FFFF00"/>
                </a:solidFill>
                <a:latin typeface="幼圆" panose="02010509060101010101" pitchFamily="49" charset="-122"/>
                <a:ea typeface="幼圆" panose="02010509060101010101" pitchFamily="49" charset="-122"/>
              </a:rPr>
              <a:t> </a:t>
            </a:r>
            <a:r>
              <a:rPr lang="en-US" altLang="zh-CN" dirty="0">
                <a:solidFill>
                  <a:srgbClr val="FFFF00"/>
                </a:solidFill>
                <a:latin typeface="幼圆" panose="02010509060101010101" pitchFamily="49" charset="-122"/>
                <a:ea typeface="幼圆" panose="02010509060101010101" pitchFamily="49" charset="-122"/>
              </a:rPr>
              <a:t>\</a:t>
            </a:r>
          </a:p>
          <a:p>
            <a:r>
              <a:rPr lang="en-US" altLang="zh-CN" dirty="0">
                <a:solidFill>
                  <a:srgbClr val="FFFF00"/>
                </a:solidFill>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a:t>
            </a:r>
            <a:r>
              <a:rPr lang="en-US" altLang="zh-CN" dirty="0" err="1">
                <a:solidFill>
                  <a:srgbClr val="FFFF00"/>
                </a:solidFill>
                <a:latin typeface="幼圆" panose="02010509060101010101" pitchFamily="49" charset="-122"/>
                <a:ea typeface="幼圆" panose="02010509060101010101" pitchFamily="49" charset="-122"/>
              </a:rPr>
              <a:t>conf</a:t>
            </a:r>
            <a:r>
              <a:rPr lang="en-US" altLang="zh-CN" dirty="0">
                <a:solidFill>
                  <a:srgbClr val="FFFF00"/>
                </a:solidFill>
                <a:latin typeface="幼圆" panose="02010509060101010101" pitchFamily="49" charset="-122"/>
                <a:ea typeface="幼圆" panose="02010509060101010101" pitchFamily="49" charset="-122"/>
              </a:rPr>
              <a:t> spark.executorEnv.yarn.nodemanager.docker-container-executor.image-name</a:t>
            </a:r>
            <a:r>
              <a:rPr lang="en-US" altLang="zh-CN" dirty="0" smtClean="0">
                <a:solidFill>
                  <a:srgbClr val="FFFF00"/>
                </a:solidFill>
                <a:latin typeface="幼圆" panose="02010509060101010101" pitchFamily="49" charset="-122"/>
                <a:ea typeface="幼圆" panose="02010509060101010101" pitchFamily="49" charset="-122"/>
              </a:rPr>
              <a:t>=</a:t>
            </a:r>
            <a:r>
              <a:rPr lang="zh-CN" altLang="en-US" dirty="0">
                <a:solidFill>
                  <a:srgbClr val="FFFF00"/>
                </a:solidFill>
                <a:latin typeface="幼圆" panose="02010509060101010101" pitchFamily="49" charset="-122"/>
                <a:ea typeface="幼圆" panose="02010509060101010101" pitchFamily="49" charset="-122"/>
              </a:rPr>
              <a:t>镜像名称</a:t>
            </a:r>
            <a:r>
              <a:rPr lang="en-US" altLang="zh-CN" dirty="0" smtClean="0">
                <a:solidFill>
                  <a:srgbClr val="FFFF00"/>
                </a:solidFill>
                <a:latin typeface="幼圆" panose="02010509060101010101" pitchFamily="49" charset="-122"/>
                <a:ea typeface="幼圆" panose="02010509060101010101" pitchFamily="49" charset="-122"/>
              </a:rPr>
              <a:t> \</a:t>
            </a:r>
          </a:p>
          <a:p>
            <a:r>
              <a:rPr lang="en-US" altLang="zh-CN" dirty="0" smtClean="0">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a:t>
            </a:r>
            <a:r>
              <a:rPr lang="en-US" altLang="zh-CN" dirty="0">
                <a:solidFill>
                  <a:srgbClr val="FFFF00"/>
                </a:solidFill>
                <a:latin typeface="幼圆" panose="02010509060101010101" pitchFamily="49" charset="-122"/>
                <a:ea typeface="幼圆" panose="02010509060101010101" pitchFamily="49" charset="-122"/>
              </a:rPr>
              <a:t>files $HIVE_CONF_DIR/hive-site.xml </a:t>
            </a:r>
            <a:r>
              <a:rPr lang="en-US" altLang="zh-CN" dirty="0" smtClean="0">
                <a:solidFill>
                  <a:srgbClr val="FFFF00"/>
                </a:solidFill>
                <a:latin typeface="幼圆" panose="02010509060101010101" pitchFamily="49" charset="-122"/>
                <a:ea typeface="幼圆" panose="02010509060101010101" pitchFamily="49" charset="-122"/>
              </a:rPr>
              <a:t>\</a:t>
            </a:r>
          </a:p>
          <a:p>
            <a:r>
              <a:rPr lang="en-US" altLang="zh-CN" dirty="0" smtClean="0">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a:t>
            </a:r>
            <a:r>
              <a:rPr lang="en-US" altLang="zh-CN" dirty="0" err="1">
                <a:solidFill>
                  <a:srgbClr val="FFFF00"/>
                </a:solidFill>
                <a:latin typeface="幼圆" panose="02010509060101010101" pitchFamily="49" charset="-122"/>
                <a:ea typeface="幼圆" panose="02010509060101010101" pitchFamily="49" charset="-122"/>
              </a:rPr>
              <a:t>py</a:t>
            </a:r>
            <a:r>
              <a:rPr lang="en-US" altLang="zh-CN" dirty="0">
                <a:solidFill>
                  <a:srgbClr val="FFFF00"/>
                </a:solidFill>
                <a:latin typeface="幼圆" panose="02010509060101010101" pitchFamily="49" charset="-122"/>
                <a:ea typeface="幼圆" panose="02010509060101010101" pitchFamily="49" charset="-122"/>
              </a:rPr>
              <a:t>-files </a:t>
            </a:r>
            <a:r>
              <a:rPr lang="en-US" altLang="zh-CN" dirty="0" smtClean="0">
                <a:solidFill>
                  <a:srgbClr val="FFFF00"/>
                </a:solidFill>
                <a:latin typeface="幼圆" panose="02010509060101010101" pitchFamily="49" charset="-122"/>
                <a:ea typeface="幼圆" panose="02010509060101010101" pitchFamily="49" charset="-122"/>
              </a:rPr>
              <a:t>core.py </a:t>
            </a:r>
            <a:r>
              <a:rPr lang="en-US" altLang="zh-CN" dirty="0">
                <a:solidFill>
                  <a:srgbClr val="FFFF00"/>
                </a:solidFill>
                <a:latin typeface="幼圆" panose="02010509060101010101" pitchFamily="49" charset="-122"/>
                <a:ea typeface="幼圆" panose="02010509060101010101" pitchFamily="49" charset="-122"/>
              </a:rPr>
              <a:t>\</a:t>
            </a: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examples.py</a:t>
            </a:r>
            <a:endParaRPr lang="en-US" altLang="zh-CN" dirty="0">
              <a:latin typeface="幼圆" panose="02010509060101010101" pitchFamily="49" charset="-122"/>
              <a:ea typeface="幼圆" panose="02010509060101010101" pitchFamily="49" charset="-122"/>
            </a:endParaRPr>
          </a:p>
        </p:txBody>
      </p:sp>
      <p:sp>
        <p:nvSpPr>
          <p:cNvPr id="6" name="TextBox 5"/>
          <p:cNvSpPr txBox="1"/>
          <p:nvPr/>
        </p:nvSpPr>
        <p:spPr>
          <a:xfrm>
            <a:off x="2144030" y="1196945"/>
            <a:ext cx="6276070" cy="400110"/>
          </a:xfrm>
          <a:prstGeom prst="rect">
            <a:avLst/>
          </a:prstGeom>
          <a:noFill/>
        </p:spPr>
        <p:txBody>
          <a:bodyPr wrap="square" rtlCol="0">
            <a:spAutoFit/>
          </a:bodyPr>
          <a:lstStyle/>
          <a:p>
            <a:r>
              <a:rPr lang="zh-CN" altLang="en-US" sz="2000" dirty="0">
                <a:latin typeface="幼圆" panose="02010509060101010101" pitchFamily="49" charset="-122"/>
                <a:ea typeface="幼圆" panose="02010509060101010101" pitchFamily="49" charset="-122"/>
              </a:rPr>
              <a:t>基于 </a:t>
            </a:r>
            <a:r>
              <a:rPr lang="en-US" altLang="zh-CN" sz="2000" dirty="0" smtClean="0">
                <a:latin typeface="幼圆" panose="02010509060101010101" pitchFamily="49" charset="-122"/>
                <a:ea typeface="幼圆" panose="02010509060101010101" pitchFamily="49" charset="-122"/>
              </a:rPr>
              <a:t>Docker container</a:t>
            </a:r>
            <a:r>
              <a:rPr lang="zh-CN" altLang="en-US" sz="2000" dirty="0" smtClean="0">
                <a:latin typeface="幼圆" panose="02010509060101010101" pitchFamily="49" charset="-122"/>
                <a:ea typeface="幼圆" panose="02010509060101010101" pitchFamily="49" charset="-122"/>
              </a:rPr>
              <a:t>，采用 </a:t>
            </a:r>
            <a:r>
              <a:rPr lang="en-US" altLang="zh-CN" sz="2000" dirty="0" smtClean="0">
                <a:latin typeface="幼圆" panose="02010509060101010101" pitchFamily="49" charset="-122"/>
                <a:ea typeface="幼圆" panose="02010509060101010101" pitchFamily="49" charset="-122"/>
              </a:rPr>
              <a:t>Yarn-cluster </a:t>
            </a:r>
            <a:r>
              <a:rPr lang="zh-CN" altLang="en-US" sz="2000" dirty="0" smtClean="0">
                <a:latin typeface="幼圆" panose="02010509060101010101" pitchFamily="49" charset="-122"/>
                <a:ea typeface="幼圆" panose="02010509060101010101" pitchFamily="49" charset="-122"/>
              </a:rPr>
              <a:t>模式</a:t>
            </a:r>
            <a:endParaRPr lang="zh-CN" altLang="en-US" sz="2000" dirty="0">
              <a:latin typeface="幼圆" panose="02010509060101010101" pitchFamily="49" charset="-122"/>
              <a:ea typeface="幼圆" panose="02010509060101010101" pitchFamily="49" charset="-122"/>
            </a:endParaRPr>
          </a:p>
        </p:txBody>
      </p:sp>
      <p:cxnSp>
        <p:nvCxnSpPr>
          <p:cNvPr id="3" name="直接连接符 2"/>
          <p:cNvCxnSpPr/>
          <p:nvPr/>
        </p:nvCxnSpPr>
        <p:spPr>
          <a:xfrm>
            <a:off x="615950" y="1742195"/>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11" name="直接连接符 10"/>
          <p:cNvCxnSpPr/>
          <p:nvPr/>
        </p:nvCxnSpPr>
        <p:spPr>
          <a:xfrm>
            <a:off x="615950" y="5748140"/>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43339413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1000"/>
                                        <p:tgtEl>
                                          <p:spTgt spid="3"/>
                                        </p:tgtEl>
                                      </p:cBhvr>
                                    </p:animEffect>
                                    <p:anim calcmode="lin" valueType="num">
                                      <p:cBhvr>
                                        <p:cTn id="8" dur="1000" fill="hold"/>
                                        <p:tgtEl>
                                          <p:spTgt spid="3"/>
                                        </p:tgtEl>
                                        <p:attrNameLst>
                                          <p:attrName>ppt_x</p:attrName>
                                        </p:attrNameLst>
                                      </p:cBhvr>
                                      <p:tavLst>
                                        <p:tav tm="0">
                                          <p:val>
                                            <p:strVal val="#ppt_x"/>
                                          </p:val>
                                        </p:tav>
                                        <p:tav tm="100000">
                                          <p:val>
                                            <p:strVal val="#ppt_x"/>
                                          </p:val>
                                        </p:tav>
                                      </p:tavLst>
                                    </p:anim>
                                    <p:anim calcmode="lin" valueType="num">
                                      <p:cBhvr>
                                        <p:cTn id="9" dur="1000" fill="hold"/>
                                        <p:tgtEl>
                                          <p:spTgt spid="3"/>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11"/>
                                        </p:tgtEl>
                                        <p:attrNameLst>
                                          <p:attrName>style.visibility</p:attrName>
                                        </p:attrNameLst>
                                      </p:cBhvr>
                                      <p:to>
                                        <p:strVal val="visible"/>
                                      </p:to>
                                    </p:set>
                                    <p:animEffect transition="in" filter="fade">
                                      <p:cBhvr>
                                        <p:cTn id="12" dur="1000"/>
                                        <p:tgtEl>
                                          <p:spTgt spid="11"/>
                                        </p:tgtEl>
                                      </p:cBhvr>
                                    </p:animEffect>
                                    <p:anim calcmode="lin" valueType="num">
                                      <p:cBhvr>
                                        <p:cTn id="13" dur="1000" fill="hold"/>
                                        <p:tgtEl>
                                          <p:spTgt spid="11"/>
                                        </p:tgtEl>
                                        <p:attrNameLst>
                                          <p:attrName>ppt_x</p:attrName>
                                        </p:attrNameLst>
                                      </p:cBhvr>
                                      <p:tavLst>
                                        <p:tav tm="0">
                                          <p:val>
                                            <p:strVal val="#ppt_x"/>
                                          </p:val>
                                        </p:tav>
                                        <p:tav tm="100000">
                                          <p:val>
                                            <p:strVal val="#ppt_x"/>
                                          </p:val>
                                        </p:tav>
                                      </p:tavLst>
                                    </p:anim>
                                    <p:anim calcmode="lin" valueType="num">
                                      <p:cBhvr>
                                        <p:cTn id="14" dur="1000" fill="hold"/>
                                        <p:tgtEl>
                                          <p:spTgt spid="11"/>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Effect transition="in" filter="fade">
                                      <p:cBhvr>
                                        <p:cTn id="17" dur="1000"/>
                                        <p:tgtEl>
                                          <p:spTgt spid="4"/>
                                        </p:tgtEl>
                                      </p:cBhvr>
                                    </p:animEffect>
                                    <p:anim calcmode="lin" valueType="num">
                                      <p:cBhvr>
                                        <p:cTn id="18" dur="1000" fill="hold"/>
                                        <p:tgtEl>
                                          <p:spTgt spid="4"/>
                                        </p:tgtEl>
                                        <p:attrNameLst>
                                          <p:attrName>ppt_x</p:attrName>
                                        </p:attrNameLst>
                                      </p:cBhvr>
                                      <p:tavLst>
                                        <p:tav tm="0">
                                          <p:val>
                                            <p:strVal val="#ppt_x"/>
                                          </p:val>
                                        </p:tav>
                                        <p:tav tm="100000">
                                          <p:val>
                                            <p:strVal val="#ppt_x"/>
                                          </p:val>
                                        </p:tav>
                                      </p:tavLst>
                                    </p:anim>
                                    <p:anim calcmode="lin" valueType="num">
                                      <p:cBhvr>
                                        <p:cTn id="19" dur="1000" fill="hold"/>
                                        <p:tgtEl>
                                          <p:spTgt spid="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矩形 2"/>
          <p:cNvSpPr/>
          <p:nvPr/>
        </p:nvSpPr>
        <p:spPr>
          <a:xfrm>
            <a:off x="615950" y="1720334"/>
            <a:ext cx="11041288" cy="1060966"/>
          </a:xfrm>
          <a:prstGeom prst="rect">
            <a:avLst/>
          </a:prstGeom>
          <a:solidFill>
            <a:schemeClr val="accent1">
              <a:alpha val="0"/>
            </a:schemeClr>
          </a:solidFill>
          <a:ln>
            <a:solidFill>
              <a:schemeClr val="tx1">
                <a:alpha val="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幼圆" panose="02010509060101010101" pitchFamily="49" charset="-122"/>
                <a:ea typeface="幼圆" panose="02010509060101010101" pitchFamily="49" charset="-122"/>
              </a:rPr>
              <a:t>--deploy-mode </a:t>
            </a:r>
            <a:r>
              <a:rPr lang="en-US" altLang="zh-CN" dirty="0" smtClean="0">
                <a:solidFill>
                  <a:srgbClr val="FFFF00"/>
                </a:solidFill>
                <a:latin typeface="幼圆" panose="02010509060101010101" pitchFamily="49" charset="-122"/>
                <a:ea typeface="幼圆" panose="02010509060101010101" pitchFamily="49" charset="-122"/>
              </a:rPr>
              <a:t>cluster  </a:t>
            </a:r>
            <a:r>
              <a:rPr lang="zh-CN" altLang="en-US" dirty="0" smtClean="0">
                <a:latin typeface="幼圆" panose="02010509060101010101" pitchFamily="49" charset="-122"/>
                <a:ea typeface="幼圆" panose="02010509060101010101" pitchFamily="49" charset="-122"/>
              </a:rPr>
              <a:t>如果</a:t>
            </a:r>
            <a:r>
              <a:rPr lang="en-US" altLang="zh-CN" dirty="0">
                <a:latin typeface="幼圆" panose="02010509060101010101" pitchFamily="49" charset="-122"/>
                <a:ea typeface="幼圆" panose="02010509060101010101" pitchFamily="49" charset="-122"/>
              </a:rPr>
              <a:t>driver</a:t>
            </a:r>
            <a:r>
              <a:rPr lang="zh-CN" altLang="en-US" dirty="0">
                <a:latin typeface="幼圆" panose="02010509060101010101" pitchFamily="49" charset="-122"/>
                <a:ea typeface="幼圆" panose="02010509060101010101" pitchFamily="49" charset="-122"/>
              </a:rPr>
              <a:t>端需要跑在</a:t>
            </a:r>
            <a:r>
              <a:rPr lang="en-US" altLang="zh-CN" dirty="0">
                <a:latin typeface="幼圆" panose="02010509060101010101" pitchFamily="49" charset="-122"/>
                <a:ea typeface="幼圆" panose="02010509060101010101" pitchFamily="49" charset="-122"/>
              </a:rPr>
              <a:t>docker</a:t>
            </a:r>
            <a:r>
              <a:rPr lang="zh-CN" altLang="en-US" dirty="0">
                <a:latin typeface="幼圆" panose="02010509060101010101" pitchFamily="49" charset="-122"/>
                <a:ea typeface="幼圆" panose="02010509060101010101" pitchFamily="49" charset="-122"/>
              </a:rPr>
              <a:t>上，则需要</a:t>
            </a:r>
            <a:r>
              <a:rPr lang="en-US" altLang="zh-CN" dirty="0">
                <a:latin typeface="幼圆" panose="02010509060101010101" pitchFamily="49" charset="-122"/>
                <a:ea typeface="幼圆" panose="02010509060101010101" pitchFamily="49" charset="-122"/>
              </a:rPr>
              <a:t>cluster</a:t>
            </a:r>
            <a:r>
              <a:rPr lang="zh-CN" altLang="en-US" dirty="0">
                <a:latin typeface="幼圆" panose="02010509060101010101" pitchFamily="49" charset="-122"/>
                <a:ea typeface="幼圆" panose="02010509060101010101" pitchFamily="49" charset="-122"/>
              </a:rPr>
              <a:t>模式</a:t>
            </a:r>
            <a:r>
              <a:rPr lang="zh-CN" altLang="en-US" dirty="0" smtClean="0">
                <a:latin typeface="幼圆" panose="02010509060101010101" pitchFamily="49" charset="-122"/>
                <a:ea typeface="幼圆" panose="02010509060101010101" pitchFamily="49" charset="-122"/>
              </a:rPr>
              <a:t>，因为堡垒机没有安装</a:t>
            </a:r>
            <a:r>
              <a:rPr lang="en-US" altLang="zh-CN" dirty="0" err="1" smtClean="0">
                <a:latin typeface="幼圆" panose="02010509060101010101" pitchFamily="49" charset="-122"/>
                <a:ea typeface="幼圆" panose="02010509060101010101" pitchFamily="49" charset="-122"/>
              </a:rPr>
              <a:t>docker</a:t>
            </a:r>
            <a:r>
              <a:rPr lang="en-US" altLang="zh-CN" dirty="0" smtClean="0">
                <a:latin typeface="幼圆" panose="02010509060101010101" pitchFamily="49" charset="-122"/>
                <a:ea typeface="幼圆" panose="02010509060101010101" pitchFamily="49" charset="-122"/>
              </a:rPr>
              <a:t>,</a:t>
            </a:r>
            <a:r>
              <a:rPr lang="zh-CN" altLang="en-US" dirty="0" smtClean="0">
                <a:latin typeface="幼圆" panose="02010509060101010101" pitchFamily="49" charset="-122"/>
                <a:ea typeface="幼圆" panose="02010509060101010101" pitchFamily="49" charset="-122"/>
              </a:rPr>
              <a:t>而</a:t>
            </a:r>
            <a:r>
              <a:rPr lang="en-US" altLang="zh-CN" dirty="0" err="1" smtClean="0">
                <a:latin typeface="幼圆" panose="02010509060101010101" pitchFamily="49" charset="-122"/>
                <a:ea typeface="幼圆" panose="02010509060101010101" pitchFamily="49" charset="-122"/>
              </a:rPr>
              <a:t>ipc</a:t>
            </a:r>
            <a:r>
              <a:rPr lang="zh-CN" altLang="en-US" dirty="0" smtClean="0">
                <a:latin typeface="幼圆" panose="02010509060101010101" pitchFamily="49" charset="-122"/>
                <a:ea typeface="幼圆" panose="02010509060101010101" pitchFamily="49" charset="-122"/>
              </a:rPr>
              <a:t>集群上客户端节点和运行节点是不一样的，客户端节点上也没有安装</a:t>
            </a:r>
            <a:r>
              <a:rPr lang="en-US" altLang="zh-CN" dirty="0" err="1" smtClean="0">
                <a:latin typeface="幼圆" panose="02010509060101010101" pitchFamily="49" charset="-122"/>
                <a:ea typeface="幼圆" panose="02010509060101010101" pitchFamily="49" charset="-122"/>
              </a:rPr>
              <a:t>docker</a:t>
            </a:r>
            <a:r>
              <a:rPr lang="en-US" altLang="zh-CN" dirty="0" smtClean="0">
                <a:latin typeface="幼圆" panose="02010509060101010101" pitchFamily="49" charset="-122"/>
                <a:ea typeface="幼圆" panose="02010509060101010101" pitchFamily="49" charset="-122"/>
              </a:rPr>
              <a:t>,</a:t>
            </a:r>
            <a:r>
              <a:rPr lang="zh-CN" altLang="en-US" dirty="0" smtClean="0">
                <a:latin typeface="幼圆" panose="02010509060101010101" pitchFamily="49" charset="-122"/>
                <a:ea typeface="幼圆" panose="02010509060101010101" pitchFamily="49" charset="-122"/>
              </a:rPr>
              <a:t> 如果</a:t>
            </a:r>
            <a:r>
              <a:rPr lang="zh-CN" altLang="en-US" dirty="0">
                <a:latin typeface="幼圆" panose="02010509060101010101" pitchFamily="49" charset="-122"/>
                <a:ea typeface="幼圆" panose="02010509060101010101" pitchFamily="49" charset="-122"/>
              </a:rPr>
              <a:t>只是</a:t>
            </a:r>
            <a:r>
              <a:rPr lang="en-US" altLang="zh-CN" dirty="0">
                <a:latin typeface="幼圆" panose="02010509060101010101" pitchFamily="49" charset="-122"/>
                <a:ea typeface="幼圆" panose="02010509060101010101" pitchFamily="49" charset="-122"/>
              </a:rPr>
              <a:t>Executor</a:t>
            </a:r>
            <a:r>
              <a:rPr lang="zh-CN" altLang="en-US" dirty="0">
                <a:latin typeface="幼圆" panose="02010509060101010101" pitchFamily="49" charset="-122"/>
                <a:ea typeface="幼圆" panose="02010509060101010101" pitchFamily="49" charset="-122"/>
              </a:rPr>
              <a:t>需要跑在</a:t>
            </a:r>
            <a:r>
              <a:rPr lang="en-US" altLang="zh-CN" dirty="0">
                <a:latin typeface="幼圆" panose="02010509060101010101" pitchFamily="49" charset="-122"/>
                <a:ea typeface="幼圆" panose="02010509060101010101" pitchFamily="49" charset="-122"/>
              </a:rPr>
              <a:t>docker</a:t>
            </a:r>
            <a:r>
              <a:rPr lang="zh-CN" altLang="en-US" dirty="0">
                <a:latin typeface="幼圆" panose="02010509060101010101" pitchFamily="49" charset="-122"/>
                <a:ea typeface="幼圆" panose="02010509060101010101" pitchFamily="49" charset="-122"/>
              </a:rPr>
              <a:t>上，则可以使用</a:t>
            </a:r>
            <a:r>
              <a:rPr lang="en-US" altLang="zh-CN" dirty="0">
                <a:latin typeface="幼圆" panose="02010509060101010101" pitchFamily="49" charset="-122"/>
                <a:ea typeface="幼圆" panose="02010509060101010101" pitchFamily="49" charset="-122"/>
              </a:rPr>
              <a:t>client</a:t>
            </a:r>
            <a:r>
              <a:rPr lang="zh-CN" altLang="en-US" dirty="0">
                <a:latin typeface="幼圆" panose="02010509060101010101" pitchFamily="49" charset="-122"/>
                <a:ea typeface="幼圆" panose="02010509060101010101" pitchFamily="49" charset="-122"/>
              </a:rPr>
              <a:t>模式</a:t>
            </a:r>
          </a:p>
        </p:txBody>
      </p:sp>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在集市的架构</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0" name="TextBox 9"/>
          <p:cNvSpPr txBox="1"/>
          <p:nvPr/>
        </p:nvSpPr>
        <p:spPr>
          <a:xfrm>
            <a:off x="6057899" y="315902"/>
            <a:ext cx="3724730" cy="584775"/>
          </a:xfrm>
          <a:prstGeom prst="rect">
            <a:avLst/>
          </a:prstGeom>
          <a:noFill/>
        </p:spPr>
        <p:txBody>
          <a:bodyPr wrap="square" rtlCol="0">
            <a:spAutoFit/>
          </a:bodyPr>
          <a:lstStyle/>
          <a:p>
            <a:r>
              <a:rPr lang="zh-CN" altLang="en-US" sz="3200" dirty="0" smtClean="0">
                <a:latin typeface="幼圆" panose="02010509060101010101" pitchFamily="49" charset="-122"/>
                <a:ea typeface="幼圆" panose="02010509060101010101" pitchFamily="49" charset="-122"/>
              </a:rPr>
              <a:t>提交</a:t>
            </a:r>
            <a:r>
              <a:rPr lang="en-US" altLang="zh-CN" sz="3200" dirty="0" smtClean="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任务</a:t>
            </a:r>
            <a:endParaRPr lang="zh-CN" altLang="en-US" sz="3200" dirty="0">
              <a:latin typeface="幼圆" panose="02010509060101010101" pitchFamily="49" charset="-122"/>
              <a:ea typeface="幼圆" panose="02010509060101010101" pitchFamily="49" charset="-122"/>
            </a:endParaRPr>
          </a:p>
        </p:txBody>
      </p:sp>
      <p:sp>
        <p:nvSpPr>
          <p:cNvPr id="2" name="TextBox 1"/>
          <p:cNvSpPr txBox="1"/>
          <p:nvPr/>
        </p:nvSpPr>
        <p:spPr>
          <a:xfrm>
            <a:off x="2051049" y="1174234"/>
            <a:ext cx="7731579" cy="400110"/>
          </a:xfrm>
          <a:prstGeom prst="rect">
            <a:avLst/>
          </a:prstGeom>
          <a:noFill/>
        </p:spPr>
        <p:txBody>
          <a:bodyPr wrap="square" rtlCol="0">
            <a:spAutoFit/>
          </a:bodyPr>
          <a:lstStyle/>
          <a:p>
            <a:r>
              <a:rPr lang="en-US" altLang="zh-CN" sz="2000" dirty="0" smtClean="0">
                <a:latin typeface="幼圆" panose="02010509060101010101" pitchFamily="49" charset="-122"/>
                <a:ea typeface="幼圆" panose="02010509060101010101" pitchFamily="49" charset="-122"/>
              </a:rPr>
              <a:t>Docker container </a:t>
            </a:r>
            <a:r>
              <a:rPr lang="zh-CN" altLang="en-US" sz="2000" dirty="0" smtClean="0">
                <a:latin typeface="幼圆" panose="02010509060101010101" pitchFamily="49" charset="-122"/>
                <a:ea typeface="幼圆" panose="02010509060101010101" pitchFamily="49" charset="-122"/>
              </a:rPr>
              <a:t>在提交语句上针对</a:t>
            </a:r>
            <a:r>
              <a:rPr lang="en-US" altLang="zh-CN" sz="2000" dirty="0" smtClean="0">
                <a:latin typeface="幼圆" panose="02010509060101010101" pitchFamily="49" charset="-122"/>
                <a:ea typeface="幼圆" panose="02010509060101010101" pitchFamily="49" charset="-122"/>
              </a:rPr>
              <a:t>yarn container </a:t>
            </a:r>
            <a:r>
              <a:rPr lang="zh-CN" altLang="en-US" sz="2000" dirty="0" smtClean="0">
                <a:latin typeface="幼圆" panose="02010509060101010101" pitchFamily="49" charset="-122"/>
                <a:ea typeface="幼圆" panose="02010509060101010101" pitchFamily="49" charset="-122"/>
              </a:rPr>
              <a:t>的改变</a:t>
            </a:r>
            <a:endParaRPr lang="zh-CN" altLang="en-US" sz="2000" dirty="0">
              <a:latin typeface="幼圆" panose="02010509060101010101" pitchFamily="49" charset="-122"/>
              <a:ea typeface="幼圆" panose="02010509060101010101" pitchFamily="49" charset="-122"/>
            </a:endParaRPr>
          </a:p>
        </p:txBody>
      </p:sp>
      <p:sp>
        <p:nvSpPr>
          <p:cNvPr id="12" name="矩形 11"/>
          <p:cNvSpPr/>
          <p:nvPr/>
        </p:nvSpPr>
        <p:spPr>
          <a:xfrm>
            <a:off x="615950" y="2888734"/>
            <a:ext cx="11041288" cy="1022866"/>
          </a:xfrm>
          <a:prstGeom prst="rect">
            <a:avLst/>
          </a:prstGeom>
          <a:solidFill>
            <a:schemeClr val="accent1">
              <a:alpha val="0"/>
            </a:schemeClr>
          </a:solidFill>
          <a:ln>
            <a:solidFill>
              <a:schemeClr val="tx1">
                <a:alpha val="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幼圆" panose="02010509060101010101" pitchFamily="49" charset="-122"/>
                <a:ea typeface="幼圆" panose="02010509060101010101" pitchFamily="49" charset="-122"/>
              </a:rPr>
              <a:t>--</a:t>
            </a:r>
            <a:r>
              <a:rPr lang="en-US" altLang="zh-CN" dirty="0" err="1">
                <a:latin typeface="幼圆" panose="02010509060101010101" pitchFamily="49" charset="-122"/>
                <a:ea typeface="幼圆" panose="02010509060101010101" pitchFamily="49" charset="-122"/>
              </a:rPr>
              <a:t>conf</a:t>
            </a:r>
            <a:r>
              <a:rPr lang="en-US" altLang="zh-CN" dirty="0">
                <a:latin typeface="幼圆" panose="02010509060101010101" pitchFamily="49" charset="-122"/>
                <a:ea typeface="幼圆" panose="02010509060101010101" pitchFamily="49" charset="-122"/>
              </a:rPr>
              <a:t> spark.yarn.appMasterEnv.yarn.nodemanager.container-executor.class=DockerLinuxContainer </a:t>
            </a:r>
          </a:p>
          <a:p>
            <a:r>
              <a:rPr lang="en-US" altLang="zh-CN" dirty="0">
                <a:latin typeface="幼圆" panose="02010509060101010101" pitchFamily="49" charset="-122"/>
                <a:ea typeface="幼圆" panose="02010509060101010101" pitchFamily="49" charset="-122"/>
              </a:rPr>
              <a:t>--</a:t>
            </a:r>
            <a:r>
              <a:rPr lang="en-US" altLang="zh-CN" dirty="0" err="1">
                <a:latin typeface="幼圆" panose="02010509060101010101" pitchFamily="49" charset="-122"/>
                <a:ea typeface="幼圆" panose="02010509060101010101" pitchFamily="49" charset="-122"/>
              </a:rPr>
              <a:t>conf</a:t>
            </a:r>
            <a:r>
              <a:rPr lang="en-US" altLang="zh-CN" dirty="0">
                <a:latin typeface="幼圆" panose="02010509060101010101" pitchFamily="49" charset="-122"/>
                <a:ea typeface="幼圆" panose="02010509060101010101" pitchFamily="49" charset="-122"/>
              </a:rPr>
              <a:t> spark.executorEnv.yarn.nodemanager.container-executor.class=DockerLinuxContainer </a:t>
            </a:r>
          </a:p>
          <a:p>
            <a:r>
              <a:rPr lang="en-US" altLang="zh-CN" dirty="0">
                <a:latin typeface="幼圆" panose="02010509060101010101" pitchFamily="49" charset="-122"/>
                <a:ea typeface="幼圆" panose="02010509060101010101" pitchFamily="49" charset="-122"/>
              </a:rPr>
              <a:t>DockerLinuxContainer </a:t>
            </a:r>
            <a:r>
              <a:rPr lang="zh-CN" altLang="en-US" dirty="0">
                <a:latin typeface="幼圆" panose="02010509060101010101" pitchFamily="49" charset="-122"/>
                <a:ea typeface="幼圆" panose="02010509060101010101" pitchFamily="49" charset="-122"/>
              </a:rPr>
              <a:t>为写死的参数</a:t>
            </a:r>
            <a:endParaRPr lang="en-US" altLang="zh-CN" dirty="0">
              <a:latin typeface="幼圆" panose="02010509060101010101" pitchFamily="49" charset="-122"/>
              <a:ea typeface="幼圆" panose="02010509060101010101" pitchFamily="49" charset="-122"/>
            </a:endParaRPr>
          </a:p>
        </p:txBody>
      </p:sp>
      <p:sp>
        <p:nvSpPr>
          <p:cNvPr id="13" name="矩形 12"/>
          <p:cNvSpPr/>
          <p:nvPr/>
        </p:nvSpPr>
        <p:spPr>
          <a:xfrm>
            <a:off x="615950" y="5177977"/>
            <a:ext cx="11041288" cy="565329"/>
          </a:xfrm>
          <a:prstGeom prst="rect">
            <a:avLst/>
          </a:prstGeom>
          <a:solidFill>
            <a:schemeClr val="accent1">
              <a:alpha val="0"/>
            </a:schemeClr>
          </a:solidFill>
          <a:ln>
            <a:solidFill>
              <a:schemeClr val="tx1">
                <a:alpha val="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幼圆" panose="02010509060101010101" pitchFamily="49" charset="-122"/>
                <a:ea typeface="幼圆" panose="02010509060101010101" pitchFamily="49" charset="-122"/>
              </a:rPr>
              <a:t>--files $HIVE_CONF_DIR/hive-site.xml  </a:t>
            </a:r>
            <a:r>
              <a:rPr lang="zh-CN" altLang="en-US" dirty="0">
                <a:latin typeface="幼圆" panose="02010509060101010101" pitchFamily="49" charset="-122"/>
                <a:ea typeface="幼圆" panose="02010509060101010101" pitchFamily="49" charset="-122"/>
              </a:rPr>
              <a:t>目前还不清楚为什么加这一句</a:t>
            </a:r>
            <a:endParaRPr lang="en-US" altLang="zh-CN" dirty="0">
              <a:latin typeface="幼圆" panose="02010509060101010101" pitchFamily="49" charset="-122"/>
              <a:ea typeface="幼圆" panose="02010509060101010101" pitchFamily="49" charset="-122"/>
            </a:endParaRPr>
          </a:p>
        </p:txBody>
      </p:sp>
      <p:sp>
        <p:nvSpPr>
          <p:cNvPr id="14" name="矩形 13"/>
          <p:cNvSpPr/>
          <p:nvPr/>
        </p:nvSpPr>
        <p:spPr>
          <a:xfrm>
            <a:off x="615950" y="4031734"/>
            <a:ext cx="11041288" cy="1010166"/>
          </a:xfrm>
          <a:prstGeom prst="rect">
            <a:avLst/>
          </a:prstGeom>
          <a:solidFill>
            <a:schemeClr val="accent1">
              <a:alpha val="0"/>
            </a:schemeClr>
          </a:solidFill>
          <a:ln>
            <a:solidFill>
              <a:schemeClr val="tx1">
                <a:alpha val="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幼圆" panose="02010509060101010101" pitchFamily="49" charset="-122"/>
                <a:ea typeface="幼圆" panose="02010509060101010101" pitchFamily="49" charset="-122"/>
              </a:rPr>
              <a:t>--</a:t>
            </a:r>
            <a:r>
              <a:rPr lang="en-US" altLang="zh-CN" dirty="0" err="1">
                <a:latin typeface="幼圆" panose="02010509060101010101" pitchFamily="49" charset="-122"/>
                <a:ea typeface="幼圆" panose="02010509060101010101" pitchFamily="49" charset="-122"/>
              </a:rPr>
              <a:t>conf</a:t>
            </a:r>
            <a:r>
              <a:rPr lang="en-US" altLang="zh-CN" dirty="0">
                <a:latin typeface="幼圆" panose="02010509060101010101" pitchFamily="49" charset="-122"/>
                <a:ea typeface="幼圆" panose="02010509060101010101" pitchFamily="49" charset="-122"/>
              </a:rPr>
              <a:t> spark.yarn.appMasterEnv.yarn.nodemanager.docker-container-executor.image-name= </a:t>
            </a:r>
          </a:p>
          <a:p>
            <a:r>
              <a:rPr lang="en-US" altLang="zh-CN" dirty="0">
                <a:latin typeface="幼圆" panose="02010509060101010101" pitchFamily="49" charset="-122"/>
                <a:ea typeface="幼圆" panose="02010509060101010101" pitchFamily="49" charset="-122"/>
              </a:rPr>
              <a:t>--</a:t>
            </a:r>
            <a:r>
              <a:rPr lang="en-US" altLang="zh-CN" dirty="0" err="1">
                <a:latin typeface="幼圆" panose="02010509060101010101" pitchFamily="49" charset="-122"/>
                <a:ea typeface="幼圆" panose="02010509060101010101" pitchFamily="49" charset="-122"/>
              </a:rPr>
              <a:t>conf</a:t>
            </a:r>
            <a:r>
              <a:rPr lang="en-US" altLang="zh-CN" dirty="0">
                <a:latin typeface="幼圆" panose="02010509060101010101" pitchFamily="49" charset="-122"/>
                <a:ea typeface="幼圆" panose="02010509060101010101" pitchFamily="49" charset="-122"/>
              </a:rPr>
              <a:t> spark.executorEnv.yarn.nodemanager.docker-container-executor.image-name=</a:t>
            </a:r>
          </a:p>
          <a:p>
            <a:r>
              <a:rPr lang="zh-CN" altLang="en-US" dirty="0">
                <a:latin typeface="幼圆" panose="02010509060101010101" pitchFamily="49" charset="-122"/>
                <a:ea typeface="幼圆" panose="02010509060101010101" pitchFamily="49" charset="-122"/>
              </a:rPr>
              <a:t>设置</a:t>
            </a:r>
            <a:r>
              <a:rPr lang="en-US" altLang="zh-CN" dirty="0">
                <a:latin typeface="幼圆" panose="02010509060101010101" pitchFamily="49" charset="-122"/>
                <a:ea typeface="幼圆" panose="02010509060101010101" pitchFamily="49" charset="-122"/>
              </a:rPr>
              <a:t>AM </a:t>
            </a:r>
            <a:r>
              <a:rPr lang="zh-CN" altLang="en-US" dirty="0">
                <a:latin typeface="幼圆" panose="02010509060101010101" pitchFamily="49" charset="-122"/>
                <a:ea typeface="幼圆" panose="02010509060101010101" pitchFamily="49" charset="-122"/>
              </a:rPr>
              <a:t>和 </a:t>
            </a:r>
            <a:r>
              <a:rPr lang="en-US" altLang="zh-CN" dirty="0">
                <a:latin typeface="幼圆" panose="02010509060101010101" pitchFamily="49" charset="-122"/>
                <a:ea typeface="幼圆" panose="02010509060101010101" pitchFamily="49" charset="-122"/>
              </a:rPr>
              <a:t>executor </a:t>
            </a:r>
            <a:r>
              <a:rPr lang="zh-CN" altLang="en-US" dirty="0">
                <a:latin typeface="幼圆" panose="02010509060101010101" pitchFamily="49" charset="-122"/>
                <a:ea typeface="幼圆" panose="02010509060101010101" pitchFamily="49" charset="-122"/>
              </a:rPr>
              <a:t>的镜像名称</a:t>
            </a:r>
            <a:endParaRPr lang="en-US" altLang="zh-CN" dirty="0">
              <a:latin typeface="幼圆" panose="02010509060101010101" pitchFamily="49" charset="-122"/>
              <a:ea typeface="幼圆" panose="02010509060101010101" pitchFamily="49" charset="-122"/>
            </a:endParaRPr>
          </a:p>
        </p:txBody>
      </p:sp>
      <p:sp>
        <p:nvSpPr>
          <p:cNvPr id="18" name="矩形 17"/>
          <p:cNvSpPr/>
          <p:nvPr/>
        </p:nvSpPr>
        <p:spPr>
          <a:xfrm>
            <a:off x="615950" y="5867400"/>
            <a:ext cx="11041288" cy="593456"/>
          </a:xfrm>
          <a:prstGeom prst="rect">
            <a:avLst/>
          </a:prstGeom>
          <a:solidFill>
            <a:schemeClr val="accent1">
              <a:alpha val="0"/>
            </a:schemeClr>
          </a:solidFill>
          <a:ln>
            <a:solidFill>
              <a:schemeClr val="tx1">
                <a:alpha val="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en-US" altLang="zh-CN" dirty="0">
                <a:latin typeface="幼圆" panose="02010509060101010101" pitchFamily="49" charset="-122"/>
                <a:ea typeface="幼圆" panose="02010509060101010101" pitchFamily="49" charset="-122"/>
              </a:rPr>
              <a:t>--</a:t>
            </a:r>
            <a:r>
              <a:rPr lang="en-US" altLang="zh-CN" dirty="0" err="1">
                <a:latin typeface="幼圆" panose="02010509060101010101" pitchFamily="49" charset="-122"/>
                <a:ea typeface="幼圆" panose="02010509060101010101" pitchFamily="49" charset="-122"/>
              </a:rPr>
              <a:t>py</a:t>
            </a:r>
            <a:r>
              <a:rPr lang="en-US" altLang="zh-CN" dirty="0">
                <a:latin typeface="幼圆" panose="02010509060101010101" pitchFamily="49" charset="-122"/>
                <a:ea typeface="幼圆" panose="02010509060101010101" pitchFamily="49" charset="-122"/>
              </a:rPr>
              <a:t>-files core.py </a:t>
            </a:r>
            <a:r>
              <a:rPr lang="zh-CN" altLang="en-US" dirty="0">
                <a:latin typeface="幼圆" panose="02010509060101010101" pitchFamily="49" charset="-122"/>
                <a:ea typeface="幼圆" panose="02010509060101010101" pitchFamily="49" charset="-122"/>
              </a:rPr>
              <a:t>如果运行在模式，则依赖的文件需要通过这个参数传到</a:t>
            </a:r>
            <a:r>
              <a:rPr lang="en-US" altLang="zh-CN" dirty="0">
                <a:latin typeface="幼圆" panose="02010509060101010101" pitchFamily="49" charset="-122"/>
                <a:ea typeface="幼圆" panose="02010509060101010101" pitchFamily="49" charset="-122"/>
              </a:rPr>
              <a:t>driver</a:t>
            </a:r>
            <a:r>
              <a:rPr lang="zh-CN" altLang="en-US" dirty="0">
                <a:latin typeface="幼圆" panose="02010509060101010101" pitchFamily="49" charset="-122"/>
                <a:ea typeface="幼圆" panose="02010509060101010101" pitchFamily="49" charset="-122"/>
              </a:rPr>
              <a:t>所在节点</a:t>
            </a:r>
            <a:endParaRPr lang="en-US" altLang="zh-CN" dirty="0">
              <a:latin typeface="幼圆" panose="02010509060101010101" pitchFamily="49" charset="-122"/>
              <a:ea typeface="幼圆" panose="02010509060101010101" pitchFamily="49" charset="-122"/>
            </a:endParaRPr>
          </a:p>
        </p:txBody>
      </p:sp>
      <p:cxnSp>
        <p:nvCxnSpPr>
          <p:cNvPr id="19" name="直接连接符 18"/>
          <p:cNvCxnSpPr/>
          <p:nvPr/>
        </p:nvCxnSpPr>
        <p:spPr>
          <a:xfrm>
            <a:off x="615950" y="1742195"/>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a:off x="615950" y="2888734"/>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a:off x="615950" y="3968234"/>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571498" y="5177977"/>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a:off x="615949" y="5914577"/>
            <a:ext cx="10690679" cy="0"/>
          </a:xfrm>
          <a:prstGeom prst="line">
            <a:avLst/>
          </a:prstGeom>
          <a:ln w="12700">
            <a:solidFill>
              <a:srgbClr val="FFC000">
                <a:alpha val="64000"/>
              </a:srgbClr>
            </a:solidFill>
            <a:prstDash val="lgDash"/>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814007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19"/>
                                        </p:tgtEl>
                                        <p:attrNameLst>
                                          <p:attrName>style.visibility</p:attrName>
                                        </p:attrNameLst>
                                      </p:cBhvr>
                                      <p:to>
                                        <p:strVal val="visible"/>
                                      </p:to>
                                    </p:set>
                                    <p:animEffect transition="in" filter="fade">
                                      <p:cBhvr>
                                        <p:cTn id="7" dur="1000"/>
                                        <p:tgtEl>
                                          <p:spTgt spid="19"/>
                                        </p:tgtEl>
                                      </p:cBhvr>
                                    </p:animEffect>
                                    <p:anim calcmode="lin" valueType="num">
                                      <p:cBhvr>
                                        <p:cTn id="8" dur="1000" fill="hold"/>
                                        <p:tgtEl>
                                          <p:spTgt spid="19"/>
                                        </p:tgtEl>
                                        <p:attrNameLst>
                                          <p:attrName>ppt_x</p:attrName>
                                        </p:attrNameLst>
                                      </p:cBhvr>
                                      <p:tavLst>
                                        <p:tav tm="0">
                                          <p:val>
                                            <p:strVal val="#ppt_x"/>
                                          </p:val>
                                        </p:tav>
                                        <p:tav tm="100000">
                                          <p:val>
                                            <p:strVal val="#ppt_x"/>
                                          </p:val>
                                        </p:tav>
                                      </p:tavLst>
                                    </p:anim>
                                    <p:anim calcmode="lin" valueType="num">
                                      <p:cBhvr>
                                        <p:cTn id="9" dur="1000" fill="hold"/>
                                        <p:tgtEl>
                                          <p:spTgt spid="19"/>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Effect transition="in" filter="fade">
                                      <p:cBhvr>
                                        <p:cTn id="12" dur="1000"/>
                                        <p:tgtEl>
                                          <p:spTgt spid="3"/>
                                        </p:tgtEl>
                                      </p:cBhvr>
                                    </p:animEffect>
                                    <p:anim calcmode="lin" valueType="num">
                                      <p:cBhvr>
                                        <p:cTn id="13" dur="1000" fill="hold"/>
                                        <p:tgtEl>
                                          <p:spTgt spid="3"/>
                                        </p:tgtEl>
                                        <p:attrNameLst>
                                          <p:attrName>ppt_x</p:attrName>
                                        </p:attrNameLst>
                                      </p:cBhvr>
                                      <p:tavLst>
                                        <p:tav tm="0">
                                          <p:val>
                                            <p:strVal val="#ppt_x"/>
                                          </p:val>
                                        </p:tav>
                                        <p:tav tm="100000">
                                          <p:val>
                                            <p:strVal val="#ppt_x"/>
                                          </p:val>
                                        </p:tav>
                                      </p:tavLst>
                                    </p:anim>
                                    <p:anim calcmode="lin" valueType="num">
                                      <p:cBhvr>
                                        <p:cTn id="14" dur="1000" fill="hold"/>
                                        <p:tgtEl>
                                          <p:spTgt spid="3"/>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20"/>
                                        </p:tgtEl>
                                        <p:attrNameLst>
                                          <p:attrName>style.visibility</p:attrName>
                                        </p:attrNameLst>
                                      </p:cBhvr>
                                      <p:to>
                                        <p:strVal val="visible"/>
                                      </p:to>
                                    </p:set>
                                    <p:animEffect transition="in" filter="fade">
                                      <p:cBhvr>
                                        <p:cTn id="17" dur="1000"/>
                                        <p:tgtEl>
                                          <p:spTgt spid="20"/>
                                        </p:tgtEl>
                                      </p:cBhvr>
                                    </p:animEffect>
                                    <p:anim calcmode="lin" valueType="num">
                                      <p:cBhvr>
                                        <p:cTn id="18" dur="1000" fill="hold"/>
                                        <p:tgtEl>
                                          <p:spTgt spid="20"/>
                                        </p:tgtEl>
                                        <p:attrNameLst>
                                          <p:attrName>ppt_x</p:attrName>
                                        </p:attrNameLst>
                                      </p:cBhvr>
                                      <p:tavLst>
                                        <p:tav tm="0">
                                          <p:val>
                                            <p:strVal val="#ppt_x"/>
                                          </p:val>
                                        </p:tav>
                                        <p:tav tm="100000">
                                          <p:val>
                                            <p:strVal val="#ppt_x"/>
                                          </p:val>
                                        </p:tav>
                                      </p:tavLst>
                                    </p:anim>
                                    <p:anim calcmode="lin" valueType="num">
                                      <p:cBhvr>
                                        <p:cTn id="19"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42" presetClass="entr" presetSubtype="0" fill="hold" grpId="0" nodeType="clickEffect">
                                  <p:stCondLst>
                                    <p:cond delay="0"/>
                                  </p:stCondLst>
                                  <p:childTnLst>
                                    <p:set>
                                      <p:cBhvr>
                                        <p:cTn id="23" dur="1" fill="hold">
                                          <p:stCondLst>
                                            <p:cond delay="0"/>
                                          </p:stCondLst>
                                        </p:cTn>
                                        <p:tgtEl>
                                          <p:spTgt spid="12"/>
                                        </p:tgtEl>
                                        <p:attrNameLst>
                                          <p:attrName>style.visibility</p:attrName>
                                        </p:attrNameLst>
                                      </p:cBhvr>
                                      <p:to>
                                        <p:strVal val="visible"/>
                                      </p:to>
                                    </p:set>
                                    <p:animEffect transition="in" filter="fade">
                                      <p:cBhvr>
                                        <p:cTn id="24" dur="1000"/>
                                        <p:tgtEl>
                                          <p:spTgt spid="12"/>
                                        </p:tgtEl>
                                      </p:cBhvr>
                                    </p:animEffect>
                                    <p:anim calcmode="lin" valueType="num">
                                      <p:cBhvr>
                                        <p:cTn id="25" dur="1000" fill="hold"/>
                                        <p:tgtEl>
                                          <p:spTgt spid="12"/>
                                        </p:tgtEl>
                                        <p:attrNameLst>
                                          <p:attrName>ppt_x</p:attrName>
                                        </p:attrNameLst>
                                      </p:cBhvr>
                                      <p:tavLst>
                                        <p:tav tm="0">
                                          <p:val>
                                            <p:strVal val="#ppt_x"/>
                                          </p:val>
                                        </p:tav>
                                        <p:tav tm="100000">
                                          <p:val>
                                            <p:strVal val="#ppt_x"/>
                                          </p:val>
                                        </p:tav>
                                      </p:tavLst>
                                    </p:anim>
                                    <p:anim calcmode="lin" valueType="num">
                                      <p:cBhvr>
                                        <p:cTn id="26" dur="1000" fill="hold"/>
                                        <p:tgtEl>
                                          <p:spTgt spid="12"/>
                                        </p:tgtEl>
                                        <p:attrNameLst>
                                          <p:attrName>ppt_y</p:attrName>
                                        </p:attrNameLst>
                                      </p:cBhvr>
                                      <p:tavLst>
                                        <p:tav tm="0">
                                          <p:val>
                                            <p:strVal val="#ppt_y+.1"/>
                                          </p:val>
                                        </p:tav>
                                        <p:tav tm="100000">
                                          <p:val>
                                            <p:strVal val="#ppt_y"/>
                                          </p:val>
                                        </p:tav>
                                      </p:tavLst>
                                    </p:anim>
                                  </p:childTnLst>
                                </p:cTn>
                              </p:par>
                              <p:par>
                                <p:cTn id="27" presetID="42" presetClass="entr" presetSubtype="0" fill="hold"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1000"/>
                                        <p:tgtEl>
                                          <p:spTgt spid="21"/>
                                        </p:tgtEl>
                                      </p:cBhvr>
                                    </p:animEffect>
                                    <p:anim calcmode="lin" valueType="num">
                                      <p:cBhvr>
                                        <p:cTn id="30" dur="1000" fill="hold"/>
                                        <p:tgtEl>
                                          <p:spTgt spid="21"/>
                                        </p:tgtEl>
                                        <p:attrNameLst>
                                          <p:attrName>ppt_x</p:attrName>
                                        </p:attrNameLst>
                                      </p:cBhvr>
                                      <p:tavLst>
                                        <p:tav tm="0">
                                          <p:val>
                                            <p:strVal val="#ppt_x"/>
                                          </p:val>
                                        </p:tav>
                                        <p:tav tm="100000">
                                          <p:val>
                                            <p:strVal val="#ppt_x"/>
                                          </p:val>
                                        </p:tav>
                                      </p:tavLst>
                                    </p:anim>
                                    <p:anim calcmode="lin" valueType="num">
                                      <p:cBhvr>
                                        <p:cTn id="31"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32" fill="hold">
                      <p:stCondLst>
                        <p:cond delay="indefinite"/>
                      </p:stCondLst>
                      <p:childTnLst>
                        <p:par>
                          <p:cTn id="33" fill="hold">
                            <p:stCondLst>
                              <p:cond delay="0"/>
                            </p:stCondLst>
                            <p:childTnLst>
                              <p:par>
                                <p:cTn id="34" presetID="42" presetClass="entr" presetSubtype="0" fill="hold" grpId="0" nodeType="clickEffect">
                                  <p:stCondLst>
                                    <p:cond delay="0"/>
                                  </p:stCondLst>
                                  <p:childTnLst>
                                    <p:set>
                                      <p:cBhvr>
                                        <p:cTn id="35" dur="1" fill="hold">
                                          <p:stCondLst>
                                            <p:cond delay="0"/>
                                          </p:stCondLst>
                                        </p:cTn>
                                        <p:tgtEl>
                                          <p:spTgt spid="14"/>
                                        </p:tgtEl>
                                        <p:attrNameLst>
                                          <p:attrName>style.visibility</p:attrName>
                                        </p:attrNameLst>
                                      </p:cBhvr>
                                      <p:to>
                                        <p:strVal val="visible"/>
                                      </p:to>
                                    </p:set>
                                    <p:animEffect transition="in" filter="fade">
                                      <p:cBhvr>
                                        <p:cTn id="36" dur="1000"/>
                                        <p:tgtEl>
                                          <p:spTgt spid="14"/>
                                        </p:tgtEl>
                                      </p:cBhvr>
                                    </p:animEffect>
                                    <p:anim calcmode="lin" valueType="num">
                                      <p:cBhvr>
                                        <p:cTn id="37" dur="1000" fill="hold"/>
                                        <p:tgtEl>
                                          <p:spTgt spid="14"/>
                                        </p:tgtEl>
                                        <p:attrNameLst>
                                          <p:attrName>ppt_x</p:attrName>
                                        </p:attrNameLst>
                                      </p:cBhvr>
                                      <p:tavLst>
                                        <p:tav tm="0">
                                          <p:val>
                                            <p:strVal val="#ppt_x"/>
                                          </p:val>
                                        </p:tav>
                                        <p:tav tm="100000">
                                          <p:val>
                                            <p:strVal val="#ppt_x"/>
                                          </p:val>
                                        </p:tav>
                                      </p:tavLst>
                                    </p:anim>
                                    <p:anim calcmode="lin" valueType="num">
                                      <p:cBhvr>
                                        <p:cTn id="38" dur="1000" fill="hold"/>
                                        <p:tgtEl>
                                          <p:spTgt spid="14"/>
                                        </p:tgtEl>
                                        <p:attrNameLst>
                                          <p:attrName>ppt_y</p:attrName>
                                        </p:attrNameLst>
                                      </p:cBhvr>
                                      <p:tavLst>
                                        <p:tav tm="0">
                                          <p:val>
                                            <p:strVal val="#ppt_y+.1"/>
                                          </p:val>
                                        </p:tav>
                                        <p:tav tm="100000">
                                          <p:val>
                                            <p:strVal val="#ppt_y"/>
                                          </p:val>
                                        </p:tav>
                                      </p:tavLst>
                                    </p:anim>
                                  </p:childTnLst>
                                </p:cTn>
                              </p:par>
                              <p:par>
                                <p:cTn id="39" presetID="42" presetClass="entr" presetSubtype="0" fill="hold" nodeType="withEffect">
                                  <p:stCondLst>
                                    <p:cond delay="0"/>
                                  </p:stCondLst>
                                  <p:childTnLst>
                                    <p:set>
                                      <p:cBhvr>
                                        <p:cTn id="40" dur="1" fill="hold">
                                          <p:stCondLst>
                                            <p:cond delay="0"/>
                                          </p:stCondLst>
                                        </p:cTn>
                                        <p:tgtEl>
                                          <p:spTgt spid="22"/>
                                        </p:tgtEl>
                                        <p:attrNameLst>
                                          <p:attrName>style.visibility</p:attrName>
                                        </p:attrNameLst>
                                      </p:cBhvr>
                                      <p:to>
                                        <p:strVal val="visible"/>
                                      </p:to>
                                    </p:set>
                                    <p:animEffect transition="in" filter="fade">
                                      <p:cBhvr>
                                        <p:cTn id="41" dur="1000"/>
                                        <p:tgtEl>
                                          <p:spTgt spid="22"/>
                                        </p:tgtEl>
                                      </p:cBhvr>
                                    </p:animEffect>
                                    <p:anim calcmode="lin" valueType="num">
                                      <p:cBhvr>
                                        <p:cTn id="42" dur="1000" fill="hold"/>
                                        <p:tgtEl>
                                          <p:spTgt spid="22"/>
                                        </p:tgtEl>
                                        <p:attrNameLst>
                                          <p:attrName>ppt_x</p:attrName>
                                        </p:attrNameLst>
                                      </p:cBhvr>
                                      <p:tavLst>
                                        <p:tav tm="0">
                                          <p:val>
                                            <p:strVal val="#ppt_x"/>
                                          </p:val>
                                        </p:tav>
                                        <p:tav tm="100000">
                                          <p:val>
                                            <p:strVal val="#ppt_x"/>
                                          </p:val>
                                        </p:tav>
                                      </p:tavLst>
                                    </p:anim>
                                    <p:anim calcmode="lin" valueType="num">
                                      <p:cBhvr>
                                        <p:cTn id="43"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44" fill="hold">
                      <p:stCondLst>
                        <p:cond delay="indefinite"/>
                      </p:stCondLst>
                      <p:childTnLst>
                        <p:par>
                          <p:cTn id="45" fill="hold">
                            <p:stCondLst>
                              <p:cond delay="0"/>
                            </p:stCondLst>
                            <p:childTnLst>
                              <p:par>
                                <p:cTn id="46" presetID="42" presetClass="entr" presetSubtype="0" fill="hold" grpId="0" nodeType="clickEffect">
                                  <p:stCondLst>
                                    <p:cond delay="0"/>
                                  </p:stCondLst>
                                  <p:childTnLst>
                                    <p:set>
                                      <p:cBhvr>
                                        <p:cTn id="47" dur="1" fill="hold">
                                          <p:stCondLst>
                                            <p:cond delay="0"/>
                                          </p:stCondLst>
                                        </p:cTn>
                                        <p:tgtEl>
                                          <p:spTgt spid="13"/>
                                        </p:tgtEl>
                                        <p:attrNameLst>
                                          <p:attrName>style.visibility</p:attrName>
                                        </p:attrNameLst>
                                      </p:cBhvr>
                                      <p:to>
                                        <p:strVal val="visible"/>
                                      </p:to>
                                    </p:set>
                                    <p:animEffect transition="in" filter="fade">
                                      <p:cBhvr>
                                        <p:cTn id="48" dur="1000"/>
                                        <p:tgtEl>
                                          <p:spTgt spid="13"/>
                                        </p:tgtEl>
                                      </p:cBhvr>
                                    </p:animEffect>
                                    <p:anim calcmode="lin" valueType="num">
                                      <p:cBhvr>
                                        <p:cTn id="49" dur="1000" fill="hold"/>
                                        <p:tgtEl>
                                          <p:spTgt spid="13"/>
                                        </p:tgtEl>
                                        <p:attrNameLst>
                                          <p:attrName>ppt_x</p:attrName>
                                        </p:attrNameLst>
                                      </p:cBhvr>
                                      <p:tavLst>
                                        <p:tav tm="0">
                                          <p:val>
                                            <p:strVal val="#ppt_x"/>
                                          </p:val>
                                        </p:tav>
                                        <p:tav tm="100000">
                                          <p:val>
                                            <p:strVal val="#ppt_x"/>
                                          </p:val>
                                        </p:tav>
                                      </p:tavLst>
                                    </p:anim>
                                    <p:anim calcmode="lin" valueType="num">
                                      <p:cBhvr>
                                        <p:cTn id="50" dur="1000" fill="hold"/>
                                        <p:tgtEl>
                                          <p:spTgt spid="13"/>
                                        </p:tgtEl>
                                        <p:attrNameLst>
                                          <p:attrName>ppt_y</p:attrName>
                                        </p:attrNameLst>
                                      </p:cBhvr>
                                      <p:tavLst>
                                        <p:tav tm="0">
                                          <p:val>
                                            <p:strVal val="#ppt_y+.1"/>
                                          </p:val>
                                        </p:tav>
                                        <p:tav tm="100000">
                                          <p:val>
                                            <p:strVal val="#ppt_y"/>
                                          </p:val>
                                        </p:tav>
                                      </p:tavLst>
                                    </p:anim>
                                  </p:childTnLst>
                                </p:cTn>
                              </p:par>
                              <p:par>
                                <p:cTn id="51" presetID="42" presetClass="entr" presetSubtype="0"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Effect transition="in" filter="fade">
                                      <p:cBhvr>
                                        <p:cTn id="53" dur="1000"/>
                                        <p:tgtEl>
                                          <p:spTgt spid="23"/>
                                        </p:tgtEl>
                                      </p:cBhvr>
                                    </p:animEffect>
                                    <p:anim calcmode="lin" valueType="num">
                                      <p:cBhvr>
                                        <p:cTn id="54" dur="1000" fill="hold"/>
                                        <p:tgtEl>
                                          <p:spTgt spid="23"/>
                                        </p:tgtEl>
                                        <p:attrNameLst>
                                          <p:attrName>ppt_x</p:attrName>
                                        </p:attrNameLst>
                                      </p:cBhvr>
                                      <p:tavLst>
                                        <p:tav tm="0">
                                          <p:val>
                                            <p:strVal val="#ppt_x"/>
                                          </p:val>
                                        </p:tav>
                                        <p:tav tm="100000">
                                          <p:val>
                                            <p:strVal val="#ppt_x"/>
                                          </p:val>
                                        </p:tav>
                                      </p:tavLst>
                                    </p:anim>
                                    <p:anim calcmode="lin" valueType="num">
                                      <p:cBhvr>
                                        <p:cTn id="55"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par>
                    <p:cTn id="56" fill="hold">
                      <p:stCondLst>
                        <p:cond delay="indefinite"/>
                      </p:stCondLst>
                      <p:childTnLst>
                        <p:par>
                          <p:cTn id="57" fill="hold">
                            <p:stCondLst>
                              <p:cond delay="0"/>
                            </p:stCondLst>
                            <p:childTnLst>
                              <p:par>
                                <p:cTn id="58" presetID="42" presetClass="entr" presetSubtype="0" fill="hold" grpId="0" nodeType="clickEffect">
                                  <p:stCondLst>
                                    <p:cond delay="0"/>
                                  </p:stCondLst>
                                  <p:childTnLst>
                                    <p:set>
                                      <p:cBhvr>
                                        <p:cTn id="59" dur="1" fill="hold">
                                          <p:stCondLst>
                                            <p:cond delay="0"/>
                                          </p:stCondLst>
                                        </p:cTn>
                                        <p:tgtEl>
                                          <p:spTgt spid="18"/>
                                        </p:tgtEl>
                                        <p:attrNameLst>
                                          <p:attrName>style.visibility</p:attrName>
                                        </p:attrNameLst>
                                      </p:cBhvr>
                                      <p:to>
                                        <p:strVal val="visible"/>
                                      </p:to>
                                    </p:set>
                                    <p:animEffect transition="in" filter="fade">
                                      <p:cBhvr>
                                        <p:cTn id="60" dur="1000"/>
                                        <p:tgtEl>
                                          <p:spTgt spid="18"/>
                                        </p:tgtEl>
                                      </p:cBhvr>
                                    </p:animEffect>
                                    <p:anim calcmode="lin" valueType="num">
                                      <p:cBhvr>
                                        <p:cTn id="61" dur="1000" fill="hold"/>
                                        <p:tgtEl>
                                          <p:spTgt spid="18"/>
                                        </p:tgtEl>
                                        <p:attrNameLst>
                                          <p:attrName>ppt_x</p:attrName>
                                        </p:attrNameLst>
                                      </p:cBhvr>
                                      <p:tavLst>
                                        <p:tav tm="0">
                                          <p:val>
                                            <p:strVal val="#ppt_x"/>
                                          </p:val>
                                        </p:tav>
                                        <p:tav tm="100000">
                                          <p:val>
                                            <p:strVal val="#ppt_x"/>
                                          </p:val>
                                        </p:tav>
                                      </p:tavLst>
                                    </p:anim>
                                    <p:anim calcmode="lin" valueType="num">
                                      <p:cBhvr>
                                        <p:cTn id="62"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12" grpId="0" animBg="1"/>
      <p:bldP spid="13" grpId="0" animBg="1"/>
      <p:bldP spid="14" grpId="0" animBg="1"/>
      <p:bldP spid="18" grpId="0" animBg="1"/>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7"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800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Box 4"/>
          <p:cNvSpPr txBox="1"/>
          <p:nvPr/>
        </p:nvSpPr>
        <p:spPr>
          <a:xfrm>
            <a:off x="2365375" y="1438727"/>
            <a:ext cx="7968796" cy="1015663"/>
          </a:xfrm>
          <a:prstGeom prst="rect">
            <a:avLst/>
          </a:prstGeom>
          <a:noFill/>
        </p:spPr>
        <p:txBody>
          <a:bodyPr wrap="square" rtlCol="0">
            <a:spAutoFit/>
          </a:bodyPr>
          <a:lstStyle/>
          <a:p>
            <a:r>
              <a:rPr lang="en-US" altLang="zh-CN" sz="6000" dirty="0" smtClean="0">
                <a:latin typeface="幼圆" panose="02010509060101010101" pitchFamily="49" charset="-122"/>
                <a:ea typeface="幼圆" panose="02010509060101010101" pitchFamily="49" charset="-122"/>
              </a:rPr>
              <a:t>Spark</a:t>
            </a:r>
            <a:r>
              <a:rPr lang="zh-CN" altLang="en-US" sz="6000" dirty="0" smtClean="0">
                <a:latin typeface="幼圆" panose="02010509060101010101" pitchFamily="49" charset="-122"/>
                <a:ea typeface="幼圆" panose="02010509060101010101" pitchFamily="49" charset="-122"/>
              </a:rPr>
              <a:t>在系统中的应用</a:t>
            </a:r>
            <a:endParaRPr lang="zh-CN" altLang="en-US" sz="60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218059374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122476" y="6489700"/>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nvGrpSpPr>
          <p:cNvPr id="23" name="组合 22"/>
          <p:cNvGrpSpPr/>
          <p:nvPr/>
        </p:nvGrpSpPr>
        <p:grpSpPr>
          <a:xfrm>
            <a:off x="1401005" y="1719702"/>
            <a:ext cx="2650371" cy="2426824"/>
            <a:chOff x="1413705" y="1503802"/>
            <a:chExt cx="2650371" cy="2426824"/>
          </a:xfrm>
        </p:grpSpPr>
        <p:sp>
          <p:nvSpPr>
            <p:cNvPr id="16" name="等腰三角形 15"/>
            <p:cNvSpPr/>
            <p:nvPr/>
          </p:nvSpPr>
          <p:spPr>
            <a:xfrm rot="20382449">
              <a:off x="1413705" y="1665344"/>
              <a:ext cx="2064249" cy="851932"/>
            </a:xfrm>
            <a:prstGeom prst="triangl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圆角矩形 16"/>
            <p:cNvSpPr/>
            <p:nvPr/>
          </p:nvSpPr>
          <p:spPr>
            <a:xfrm rot="20382449">
              <a:off x="1638376" y="2444726"/>
              <a:ext cx="2425700" cy="1485900"/>
            </a:xfrm>
            <a:prstGeom prst="roundRect">
              <a:avLst/>
            </a:prstGeom>
            <a:solidFill>
              <a:schemeClr val="accent1">
                <a:alpha val="25000"/>
              </a:schemeClr>
            </a:solidFill>
            <a:ln w="66675" cmpd="dbl">
              <a:solidFill>
                <a:schemeClr val="tx1"/>
              </a:solidFill>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4000" dirty="0" smtClean="0">
                  <a:latin typeface="幼圆" panose="02010509060101010101" pitchFamily="49" charset="-122"/>
                  <a:ea typeface="幼圆" panose="02010509060101010101" pitchFamily="49" charset="-122"/>
                </a:rPr>
                <a:t>目录</a:t>
              </a:r>
              <a:endParaRPr lang="en-US" altLang="zh-CN" sz="4000" dirty="0" smtClean="0">
                <a:latin typeface="幼圆" panose="02010509060101010101" pitchFamily="49" charset="-122"/>
                <a:ea typeface="幼圆" panose="02010509060101010101" pitchFamily="49" charset="-122"/>
              </a:endParaRPr>
            </a:p>
            <a:p>
              <a:pPr algn="ctr"/>
              <a:r>
                <a:rPr lang="en-US" altLang="zh-CN" sz="2800" dirty="0" smtClean="0">
                  <a:latin typeface="幼圆" panose="02010509060101010101" pitchFamily="49" charset="-122"/>
                  <a:ea typeface="幼圆" panose="02010509060101010101" pitchFamily="49" charset="-122"/>
                </a:rPr>
                <a:t>/contents</a:t>
              </a:r>
              <a:endParaRPr lang="zh-CN" altLang="en-US" sz="2800" dirty="0">
                <a:latin typeface="幼圆" panose="02010509060101010101" pitchFamily="49" charset="-122"/>
                <a:ea typeface="幼圆" panose="02010509060101010101" pitchFamily="49" charset="-122"/>
              </a:endParaRPr>
            </a:p>
          </p:txBody>
        </p:sp>
        <p:sp>
          <p:nvSpPr>
            <p:cNvPr id="18" name="椭圆 17"/>
            <p:cNvSpPr/>
            <p:nvPr/>
          </p:nvSpPr>
          <p:spPr>
            <a:xfrm rot="20382449">
              <a:off x="2100393" y="1503802"/>
              <a:ext cx="396000" cy="396000"/>
            </a:xfrm>
            <a:prstGeom prst="ellipse">
              <a:avLst/>
            </a:prstGeom>
            <a:solidFill>
              <a:schemeClr val="tx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 name="组合 2"/>
          <p:cNvGrpSpPr/>
          <p:nvPr/>
        </p:nvGrpSpPr>
        <p:grpSpPr>
          <a:xfrm>
            <a:off x="5629897" y="987280"/>
            <a:ext cx="3717303" cy="584775"/>
            <a:chOff x="5629897" y="987280"/>
            <a:chExt cx="3717303" cy="584775"/>
          </a:xfrm>
        </p:grpSpPr>
        <p:sp>
          <p:nvSpPr>
            <p:cNvPr id="8" name="TextBox 7"/>
            <p:cNvSpPr txBox="1"/>
            <p:nvPr/>
          </p:nvSpPr>
          <p:spPr>
            <a:xfrm>
              <a:off x="6146800" y="987280"/>
              <a:ext cx="3200400" cy="584775"/>
            </a:xfrm>
            <a:prstGeom prst="rect">
              <a:avLst/>
            </a:prstGeom>
            <a:noFill/>
          </p:spPr>
          <p:txBody>
            <a:bodyPr wrap="square" rtlCol="0">
              <a:spAutoFit/>
            </a:bodyPr>
            <a:lstStyle/>
            <a:p>
              <a:r>
                <a:rPr lang="en-US" altLang="zh-CN" sz="3200" dirty="0" smtClean="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介绍</a:t>
              </a:r>
              <a:endParaRPr lang="zh-CN" altLang="en-US" sz="3200" dirty="0">
                <a:latin typeface="幼圆" panose="02010509060101010101" pitchFamily="49" charset="-122"/>
                <a:ea typeface="幼圆" panose="02010509060101010101" pitchFamily="49" charset="-122"/>
              </a:endParaRPr>
            </a:p>
          </p:txBody>
        </p:sp>
        <p:sp>
          <p:nvSpPr>
            <p:cNvPr id="20" name="饼形 19"/>
            <p:cNvSpPr/>
            <p:nvPr/>
          </p:nvSpPr>
          <p:spPr>
            <a:xfrm>
              <a:off x="5629897" y="1204405"/>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2" name="同心圆 31"/>
            <p:cNvSpPr/>
            <p:nvPr/>
          </p:nvSpPr>
          <p:spPr>
            <a:xfrm>
              <a:off x="5629897" y="1189727"/>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4" name="组合 3"/>
          <p:cNvGrpSpPr/>
          <p:nvPr/>
        </p:nvGrpSpPr>
        <p:grpSpPr>
          <a:xfrm>
            <a:off x="5629897" y="1787955"/>
            <a:ext cx="4593603" cy="584775"/>
            <a:chOff x="5629897" y="1787955"/>
            <a:chExt cx="4593603" cy="584775"/>
          </a:xfrm>
        </p:grpSpPr>
        <p:sp>
          <p:nvSpPr>
            <p:cNvPr id="21" name="TextBox 20"/>
            <p:cNvSpPr txBox="1"/>
            <p:nvPr/>
          </p:nvSpPr>
          <p:spPr>
            <a:xfrm>
              <a:off x="6138500" y="1787955"/>
              <a:ext cx="4085000" cy="584775"/>
            </a:xfrm>
            <a:prstGeom prst="rect">
              <a:avLst/>
            </a:prstGeom>
            <a:noFill/>
          </p:spPr>
          <p:txBody>
            <a:bodyPr wrap="square" rtlCol="0">
              <a:spAutoFit/>
            </a:bodyPr>
            <a:lstStyle/>
            <a:p>
              <a:r>
                <a:rPr lang="en-US" altLang="zh-CN" sz="3200" dirty="0" smtClean="0">
                  <a:latin typeface="幼圆" panose="02010509060101010101" pitchFamily="49" charset="-122"/>
                  <a:ea typeface="幼圆" panose="02010509060101010101" pitchFamily="49" charset="-122"/>
                </a:rPr>
                <a:t>Spark API</a:t>
              </a:r>
              <a:r>
                <a:rPr lang="zh-CN" altLang="en-US" sz="3200" dirty="0" smtClean="0">
                  <a:latin typeface="幼圆" panose="02010509060101010101" pitchFamily="49" charset="-122"/>
                  <a:ea typeface="幼圆" panose="02010509060101010101" pitchFamily="49" charset="-122"/>
                </a:rPr>
                <a:t>对比</a:t>
              </a:r>
              <a:endParaRPr lang="zh-CN" altLang="en-US" sz="3200" dirty="0">
                <a:latin typeface="幼圆" panose="02010509060101010101" pitchFamily="49" charset="-122"/>
                <a:ea typeface="幼圆" panose="02010509060101010101" pitchFamily="49" charset="-122"/>
              </a:endParaRPr>
            </a:p>
          </p:txBody>
        </p:sp>
        <p:sp>
          <p:nvSpPr>
            <p:cNvPr id="33" name="饼形 32"/>
            <p:cNvSpPr/>
            <p:nvPr/>
          </p:nvSpPr>
          <p:spPr>
            <a:xfrm>
              <a:off x="5629897" y="1968537"/>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4" name="同心圆 33"/>
            <p:cNvSpPr/>
            <p:nvPr/>
          </p:nvSpPr>
          <p:spPr>
            <a:xfrm>
              <a:off x="5629897" y="1953859"/>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5" name="组合 4"/>
          <p:cNvGrpSpPr/>
          <p:nvPr/>
        </p:nvGrpSpPr>
        <p:grpSpPr>
          <a:xfrm>
            <a:off x="5627697" y="2511855"/>
            <a:ext cx="5494779" cy="584775"/>
            <a:chOff x="5627697" y="2511855"/>
            <a:chExt cx="5494779" cy="584775"/>
          </a:xfrm>
        </p:grpSpPr>
        <p:sp>
          <p:nvSpPr>
            <p:cNvPr id="24" name="TextBox 23"/>
            <p:cNvSpPr txBox="1"/>
            <p:nvPr/>
          </p:nvSpPr>
          <p:spPr>
            <a:xfrm>
              <a:off x="6151200" y="2511855"/>
              <a:ext cx="4971276" cy="584775"/>
            </a:xfrm>
            <a:prstGeom prst="rect">
              <a:avLst/>
            </a:prstGeom>
            <a:noFill/>
          </p:spPr>
          <p:txBody>
            <a:bodyPr wrap="square" rtlCol="0">
              <a:spAutoFit/>
            </a:bodyPr>
            <a:lstStyle/>
            <a:p>
              <a:r>
                <a:rPr lang="en-US" altLang="zh-CN" sz="3200" dirty="0" smtClean="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运行架构及提交方式</a:t>
              </a:r>
              <a:endParaRPr lang="zh-CN" altLang="en-US" sz="3200" dirty="0">
                <a:latin typeface="幼圆" panose="02010509060101010101" pitchFamily="49" charset="-122"/>
                <a:ea typeface="幼圆" panose="02010509060101010101" pitchFamily="49" charset="-122"/>
              </a:endParaRPr>
            </a:p>
          </p:txBody>
        </p:sp>
        <p:sp>
          <p:nvSpPr>
            <p:cNvPr id="35" name="饼形 34"/>
            <p:cNvSpPr/>
            <p:nvPr/>
          </p:nvSpPr>
          <p:spPr>
            <a:xfrm>
              <a:off x="5627697" y="2736630"/>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6" name="同心圆 35"/>
            <p:cNvSpPr/>
            <p:nvPr/>
          </p:nvSpPr>
          <p:spPr>
            <a:xfrm>
              <a:off x="5627697" y="2721952"/>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6" name="组合 5"/>
          <p:cNvGrpSpPr/>
          <p:nvPr/>
        </p:nvGrpSpPr>
        <p:grpSpPr>
          <a:xfrm>
            <a:off x="5644797" y="3273855"/>
            <a:ext cx="4591403" cy="599453"/>
            <a:chOff x="5644797" y="3273855"/>
            <a:chExt cx="4591403" cy="599453"/>
          </a:xfrm>
        </p:grpSpPr>
        <p:sp>
          <p:nvSpPr>
            <p:cNvPr id="26" name="TextBox 25"/>
            <p:cNvSpPr txBox="1"/>
            <p:nvPr/>
          </p:nvSpPr>
          <p:spPr>
            <a:xfrm>
              <a:off x="6151200" y="3273855"/>
              <a:ext cx="4085000" cy="584775"/>
            </a:xfrm>
            <a:prstGeom prst="rect">
              <a:avLst/>
            </a:prstGeom>
            <a:noFill/>
          </p:spPr>
          <p:txBody>
            <a:bodyPr wrap="square" rtlCol="0">
              <a:spAutoFit/>
            </a:bodyPr>
            <a:lstStyle/>
            <a:p>
              <a:r>
                <a:rPr lang="en-US" altLang="zh-CN" sz="3200" dirty="0">
                  <a:latin typeface="幼圆" panose="02010509060101010101" pitchFamily="49" charset="-122"/>
                  <a:ea typeface="幼圆" panose="02010509060101010101" pitchFamily="49" charset="-122"/>
                </a:rPr>
                <a:t>Spark</a:t>
              </a:r>
              <a:r>
                <a:rPr lang="zh-CN" altLang="en-US" sz="3200" dirty="0">
                  <a:latin typeface="幼圆" panose="02010509060101010101" pitchFamily="49" charset="-122"/>
                  <a:ea typeface="幼圆" panose="02010509060101010101" pitchFamily="49" charset="-122"/>
                </a:rPr>
                <a:t>关键作用</a:t>
              </a:r>
            </a:p>
          </p:txBody>
        </p:sp>
        <p:sp>
          <p:nvSpPr>
            <p:cNvPr id="37" name="饼形 36"/>
            <p:cNvSpPr/>
            <p:nvPr/>
          </p:nvSpPr>
          <p:spPr>
            <a:xfrm>
              <a:off x="5644797" y="3513308"/>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38" name="同心圆 37"/>
            <p:cNvSpPr/>
            <p:nvPr/>
          </p:nvSpPr>
          <p:spPr>
            <a:xfrm>
              <a:off x="5644797" y="3498630"/>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grpSp>
      <p:grpSp>
        <p:nvGrpSpPr>
          <p:cNvPr id="9" name="组合 8"/>
          <p:cNvGrpSpPr/>
          <p:nvPr/>
        </p:nvGrpSpPr>
        <p:grpSpPr>
          <a:xfrm>
            <a:off x="5655297" y="4899454"/>
            <a:ext cx="4580903" cy="584775"/>
            <a:chOff x="5655297" y="4899454"/>
            <a:chExt cx="4580903" cy="584775"/>
          </a:xfrm>
        </p:grpSpPr>
        <p:sp>
          <p:nvSpPr>
            <p:cNvPr id="41" name="饼形 40"/>
            <p:cNvSpPr/>
            <p:nvPr/>
          </p:nvSpPr>
          <p:spPr>
            <a:xfrm>
              <a:off x="5655297" y="5086130"/>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2" name="同心圆 41"/>
            <p:cNvSpPr/>
            <p:nvPr/>
          </p:nvSpPr>
          <p:spPr>
            <a:xfrm>
              <a:off x="5655297" y="5071452"/>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5" name="TextBox 24"/>
            <p:cNvSpPr txBox="1"/>
            <p:nvPr/>
          </p:nvSpPr>
          <p:spPr>
            <a:xfrm>
              <a:off x="6151200" y="4899454"/>
              <a:ext cx="4085000" cy="584775"/>
            </a:xfrm>
            <a:prstGeom prst="rect">
              <a:avLst/>
            </a:prstGeom>
            <a:noFill/>
          </p:spPr>
          <p:txBody>
            <a:bodyPr wrap="square" rtlCol="0">
              <a:spAutoFit/>
            </a:bodyPr>
            <a:lstStyle/>
            <a:p>
              <a:r>
                <a:rPr lang="en-US" altLang="zh-CN" sz="3200" dirty="0" smtClean="0">
                  <a:latin typeface="幼圆" panose="02010509060101010101" pitchFamily="49" charset="-122"/>
                  <a:ea typeface="幼圆" panose="02010509060101010101" pitchFamily="49" charset="-122"/>
                </a:rPr>
                <a:t>hive</a:t>
              </a:r>
              <a:r>
                <a:rPr lang="zh-CN" altLang="en-US" sz="3200" dirty="0" smtClean="0">
                  <a:latin typeface="幼圆" panose="02010509060101010101" pitchFamily="49" charset="-122"/>
                  <a:ea typeface="幼圆" panose="02010509060101010101" pitchFamily="49" charset="-122"/>
                </a:rPr>
                <a:t>升级为</a:t>
              </a:r>
              <a:r>
                <a:rPr lang="en-US" altLang="zh-CN" sz="3200" dirty="0" smtClean="0">
                  <a:latin typeface="幼圆" panose="02010509060101010101" pitchFamily="49" charset="-122"/>
                  <a:ea typeface="幼圆" panose="02010509060101010101" pitchFamily="49" charset="-122"/>
                </a:rPr>
                <a:t>spark sql</a:t>
              </a:r>
              <a:endParaRPr lang="zh-CN" altLang="en-US" sz="3200" dirty="0">
                <a:latin typeface="幼圆" panose="02010509060101010101" pitchFamily="49" charset="-122"/>
                <a:ea typeface="幼圆" panose="02010509060101010101" pitchFamily="49" charset="-122"/>
              </a:endParaRPr>
            </a:p>
          </p:txBody>
        </p:sp>
      </p:grpSp>
      <p:grpSp>
        <p:nvGrpSpPr>
          <p:cNvPr id="7" name="组合 6"/>
          <p:cNvGrpSpPr/>
          <p:nvPr/>
        </p:nvGrpSpPr>
        <p:grpSpPr>
          <a:xfrm>
            <a:off x="5655297" y="4158964"/>
            <a:ext cx="4580903" cy="584775"/>
            <a:chOff x="5655297" y="4158964"/>
            <a:chExt cx="4580903" cy="584775"/>
          </a:xfrm>
        </p:grpSpPr>
        <p:sp>
          <p:nvSpPr>
            <p:cNvPr id="39" name="饼形 38"/>
            <p:cNvSpPr/>
            <p:nvPr/>
          </p:nvSpPr>
          <p:spPr>
            <a:xfrm>
              <a:off x="5655297" y="4286030"/>
              <a:ext cx="360000" cy="360000"/>
            </a:xfrm>
            <a:prstGeom prst="pie">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 name="同心圆 39"/>
            <p:cNvSpPr/>
            <p:nvPr/>
          </p:nvSpPr>
          <p:spPr>
            <a:xfrm>
              <a:off x="5655297" y="4271352"/>
              <a:ext cx="381000" cy="360000"/>
            </a:xfrm>
            <a:prstGeom prst="donu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7" name="TextBox 26"/>
            <p:cNvSpPr txBox="1"/>
            <p:nvPr/>
          </p:nvSpPr>
          <p:spPr>
            <a:xfrm>
              <a:off x="6151200" y="4158964"/>
              <a:ext cx="4085000" cy="584775"/>
            </a:xfrm>
            <a:prstGeom prst="rect">
              <a:avLst/>
            </a:prstGeom>
            <a:noFill/>
          </p:spPr>
          <p:txBody>
            <a:bodyPr wrap="square" rtlCol="0">
              <a:spAutoFit/>
            </a:bodyPr>
            <a:lstStyle/>
            <a:p>
              <a:r>
                <a:rPr lang="en-US" altLang="zh-CN" sz="3200" dirty="0">
                  <a:latin typeface="幼圆" panose="02010509060101010101" pitchFamily="49" charset="-122"/>
                  <a:ea typeface="幼圆" panose="02010509060101010101" pitchFamily="49" charset="-122"/>
                </a:rPr>
                <a:t>Spark</a:t>
              </a:r>
              <a:r>
                <a:rPr lang="zh-CN" altLang="en-US" sz="3200" dirty="0" smtClean="0">
                  <a:latin typeface="幼圆" panose="02010509060101010101" pitchFamily="49" charset="-122"/>
                  <a:ea typeface="幼圆" panose="02010509060101010101" pitchFamily="49" charset="-122"/>
                </a:rPr>
                <a:t>的</a:t>
              </a:r>
              <a:r>
                <a:rPr lang="zh-CN" altLang="en-US" sz="3200" dirty="0">
                  <a:latin typeface="幼圆" panose="02010509060101010101" pitchFamily="49" charset="-122"/>
                  <a:ea typeface="幼圆" panose="02010509060101010101" pitchFamily="49" charset="-122"/>
                </a:rPr>
                <a:t>程序优化</a:t>
              </a:r>
            </a:p>
          </p:txBody>
        </p:sp>
      </p:grpSp>
    </p:spTree>
    <p:extLst>
      <p:ext uri="{BB962C8B-B14F-4D97-AF65-F5344CB8AC3E}">
        <p14:creationId xmlns:p14="http://schemas.microsoft.com/office/powerpoint/2010/main" val="29707303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4"/>
                                        </p:tgtEl>
                                        <p:attrNameLst>
                                          <p:attrName>style.visibility</p:attrName>
                                        </p:attrNameLst>
                                      </p:cBhvr>
                                      <p:to>
                                        <p:strVal val="visible"/>
                                      </p:to>
                                    </p:set>
                                    <p:animEffect transition="in" filter="fade">
                                      <p:cBhvr>
                                        <p:cTn id="12" dur="500"/>
                                        <p:tgtEl>
                                          <p:spTgt spid="4"/>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fade">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fade">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7"/>
                                        </p:tgtEl>
                                        <p:attrNameLst>
                                          <p:attrName>style.visibility</p:attrName>
                                        </p:attrNameLst>
                                      </p:cBhvr>
                                      <p:to>
                                        <p:strVal val="visible"/>
                                      </p:to>
                                    </p:set>
                                    <p:animEffect transition="in" filter="fade">
                                      <p:cBhvr>
                                        <p:cTn id="27" dur="500"/>
                                        <p:tgtEl>
                                          <p:spTgt spid="7"/>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9"/>
                                        </p:tgtEl>
                                        <p:attrNameLst>
                                          <p:attrName>style.visibility</p:attrName>
                                        </p:attrNameLst>
                                      </p:cBhvr>
                                      <p:to>
                                        <p:strVal val="visible"/>
                                      </p:to>
                                    </p:set>
                                    <p:animEffect transition="in" filter="fade">
                                      <p:cBhvr>
                                        <p:cTn id="32"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122476" y="6488668"/>
            <a:ext cx="877163" cy="369332"/>
          </a:xfrm>
          <a:prstGeom prst="rect">
            <a:avLst/>
          </a:prstGeom>
        </p:spPr>
        <p:txBody>
          <a:bodyPr wrap="none">
            <a:spAutoFit/>
          </a:bodyPr>
          <a:lstStyle/>
          <a:p>
            <a:r>
              <a:rPr lang="en-US" altLang="zh-CN" dirty="0">
                <a:latin typeface="幼圆" panose="02010509060101010101" pitchFamily="49" charset="-122"/>
                <a:ea typeface="幼圆" panose="02010509060101010101" pitchFamily="49" charset="-122"/>
                <a:cs typeface="Arial Unicode MS" panose="020B0604020202020204" pitchFamily="34" charset="-122"/>
              </a:rPr>
              <a:t>JD.COM</a:t>
            </a:r>
            <a:endParaRPr lang="zh-CN" altLang="en-US" dirty="0">
              <a:latin typeface="幼圆" panose="02010509060101010101" pitchFamily="49" charset="-122"/>
              <a:ea typeface="幼圆" panose="02010509060101010101" pitchFamily="49" charset="-122"/>
              <a:cs typeface="Arial Unicode MS" panose="020B0604020202020204" pitchFamily="34" charset="-122"/>
            </a:endParaRPr>
          </a:p>
        </p:txBody>
      </p:sp>
      <p:sp>
        <p:nvSpPr>
          <p:cNvPr id="4" name="TextBox 3"/>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在系统中的应用</a:t>
            </a:r>
            <a:endParaRPr lang="zh-CN" altLang="en-US" sz="4000" dirty="0">
              <a:latin typeface="幼圆" panose="02010509060101010101" pitchFamily="49" charset="-122"/>
              <a:ea typeface="幼圆" panose="02010509060101010101" pitchFamily="49" charset="-122"/>
            </a:endParaRPr>
          </a:p>
        </p:txBody>
      </p:sp>
      <p:sp>
        <p:nvSpPr>
          <p:cNvPr id="5" name="云形标注 4"/>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10" name="椭圆 9"/>
          <p:cNvSpPr/>
          <p:nvPr/>
        </p:nvSpPr>
        <p:spPr>
          <a:xfrm>
            <a:off x="3276600" y="2819400"/>
            <a:ext cx="1790700" cy="762000"/>
          </a:xfrm>
          <a:prstGeom prst="ellipse">
            <a:avLst/>
          </a:prstGeom>
          <a:solidFill>
            <a:schemeClr val="accent1">
              <a:alpha val="17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分组规则</a:t>
            </a:r>
            <a:endParaRPr lang="zh-CN" altLang="en-US" dirty="0">
              <a:latin typeface="幼圆" panose="02010509060101010101" pitchFamily="49" charset="-122"/>
              <a:ea typeface="幼圆" panose="02010509060101010101" pitchFamily="49" charset="-122"/>
            </a:endParaRPr>
          </a:p>
        </p:txBody>
      </p:sp>
      <p:sp>
        <p:nvSpPr>
          <p:cNvPr id="12" name="矩形 11"/>
          <p:cNvSpPr/>
          <p:nvPr/>
        </p:nvSpPr>
        <p:spPr>
          <a:xfrm>
            <a:off x="1206500" y="2781300"/>
            <a:ext cx="1460500" cy="762000"/>
          </a:xfrm>
          <a:prstGeom prst="rect">
            <a:avLst/>
          </a:prstGeom>
          <a:pattFill prst="pct25">
            <a:fgClr>
              <a:schemeClr val="bg1">
                <a:lumMod val="65000"/>
                <a:lumOff val="35000"/>
              </a:schemeClr>
            </a:fgClr>
            <a:bgClr>
              <a:schemeClr val="bg1"/>
            </a:bgClr>
          </a:patt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RDD</a:t>
            </a:r>
            <a:endParaRPr lang="zh-CN" altLang="en-US" dirty="0">
              <a:latin typeface="幼圆" panose="02010509060101010101" pitchFamily="49" charset="-122"/>
              <a:ea typeface="幼圆" panose="02010509060101010101" pitchFamily="49" charset="-122"/>
            </a:endParaRPr>
          </a:p>
        </p:txBody>
      </p:sp>
      <p:sp>
        <p:nvSpPr>
          <p:cNvPr id="14" name="矩形 13"/>
          <p:cNvSpPr/>
          <p:nvPr/>
        </p:nvSpPr>
        <p:spPr>
          <a:xfrm>
            <a:off x="1085850" y="2895600"/>
            <a:ext cx="1460500" cy="762000"/>
          </a:xfrm>
          <a:prstGeom prst="rect">
            <a:avLst/>
          </a:prstGeom>
          <a:pattFill prst="pct25">
            <a:fgClr>
              <a:schemeClr val="bg1">
                <a:lumMod val="65000"/>
                <a:lumOff val="35000"/>
              </a:schemeClr>
            </a:fgClr>
            <a:bgClr>
              <a:schemeClr val="bg1"/>
            </a:bgClr>
          </a:patt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RDD</a:t>
            </a:r>
            <a:endParaRPr lang="zh-CN" altLang="en-US" dirty="0">
              <a:latin typeface="幼圆" panose="02010509060101010101" pitchFamily="49" charset="-122"/>
              <a:ea typeface="幼圆" panose="02010509060101010101" pitchFamily="49" charset="-122"/>
            </a:endParaRPr>
          </a:p>
        </p:txBody>
      </p:sp>
      <p:sp>
        <p:nvSpPr>
          <p:cNvPr id="15" name="矩形 14"/>
          <p:cNvSpPr/>
          <p:nvPr/>
        </p:nvSpPr>
        <p:spPr>
          <a:xfrm>
            <a:off x="908050" y="3035300"/>
            <a:ext cx="1460500" cy="762000"/>
          </a:xfrm>
          <a:prstGeom prst="rect">
            <a:avLst/>
          </a:prstGeom>
          <a:pattFill prst="pct25">
            <a:fgClr>
              <a:schemeClr val="bg1">
                <a:lumMod val="65000"/>
                <a:lumOff val="35000"/>
              </a:schemeClr>
            </a:fgClr>
            <a:bgClr>
              <a:schemeClr val="bg1"/>
            </a:bgClr>
          </a:patt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RDD</a:t>
            </a:r>
            <a:endParaRPr lang="zh-CN" altLang="en-US" dirty="0">
              <a:latin typeface="幼圆" panose="02010509060101010101" pitchFamily="49" charset="-122"/>
              <a:ea typeface="幼圆" panose="02010509060101010101" pitchFamily="49" charset="-122"/>
            </a:endParaRPr>
          </a:p>
        </p:txBody>
      </p:sp>
      <p:sp>
        <p:nvSpPr>
          <p:cNvPr id="16" name="圆角矩形 15"/>
          <p:cNvSpPr/>
          <p:nvPr/>
        </p:nvSpPr>
        <p:spPr>
          <a:xfrm>
            <a:off x="5588000" y="2755900"/>
            <a:ext cx="1701800" cy="863600"/>
          </a:xfrm>
          <a:prstGeom prst="roundRect">
            <a:avLst/>
          </a:prstGeom>
          <a:solidFill>
            <a:srgbClr val="C00000">
              <a:alpha val="17000"/>
            </a:srgb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GroupByKey</a:t>
            </a:r>
            <a:endParaRPr lang="zh-CN" altLang="en-US" dirty="0">
              <a:latin typeface="幼圆" panose="02010509060101010101" pitchFamily="49" charset="-122"/>
              <a:ea typeface="幼圆" panose="02010509060101010101" pitchFamily="49" charset="-122"/>
            </a:endParaRPr>
          </a:p>
        </p:txBody>
      </p:sp>
      <p:grpSp>
        <p:nvGrpSpPr>
          <p:cNvPr id="6" name="组合 5"/>
          <p:cNvGrpSpPr/>
          <p:nvPr/>
        </p:nvGrpSpPr>
        <p:grpSpPr>
          <a:xfrm>
            <a:off x="8134238" y="898386"/>
            <a:ext cx="3295761" cy="2479814"/>
            <a:chOff x="8134238" y="898386"/>
            <a:chExt cx="3295761" cy="2479814"/>
          </a:xfrm>
        </p:grpSpPr>
        <p:sp>
          <p:nvSpPr>
            <p:cNvPr id="32" name="圆角矩形 31"/>
            <p:cNvSpPr/>
            <p:nvPr/>
          </p:nvSpPr>
          <p:spPr>
            <a:xfrm>
              <a:off x="8134238" y="898386"/>
              <a:ext cx="3295761" cy="2479814"/>
            </a:xfrm>
            <a:prstGeom prst="roundRect">
              <a:avLst/>
            </a:prstGeom>
            <a:solidFill>
              <a:schemeClr val="accent2">
                <a:lumMod val="60000"/>
                <a:lumOff val="40000"/>
                <a:alpha val="17000"/>
              </a:schemeClr>
            </a:solidFill>
            <a:ln w="508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Executor 1</a:t>
              </a:r>
              <a:endParaRPr lang="zh-CN" altLang="en-US" dirty="0">
                <a:latin typeface="幼圆" panose="02010509060101010101" pitchFamily="49" charset="-122"/>
                <a:ea typeface="幼圆" panose="02010509060101010101" pitchFamily="49" charset="-122"/>
              </a:endParaRPr>
            </a:p>
          </p:txBody>
        </p:sp>
        <p:sp>
          <p:nvSpPr>
            <p:cNvPr id="17" name="圆角矩形 16"/>
            <p:cNvSpPr/>
            <p:nvPr/>
          </p:nvSpPr>
          <p:spPr>
            <a:xfrm>
              <a:off x="8280400" y="1460500"/>
              <a:ext cx="2946400" cy="1600200"/>
            </a:xfrm>
            <a:prstGeom prst="roundRect">
              <a:avLst/>
            </a:prstGeom>
            <a:solidFill>
              <a:srgbClr val="FFFF00">
                <a:alpha val="17000"/>
              </a:srgbClr>
            </a:solidFill>
            <a:ln w="508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Task</a:t>
              </a:r>
              <a:endParaRPr lang="zh-CN" altLang="en-US" dirty="0">
                <a:latin typeface="幼圆" panose="02010509060101010101" pitchFamily="49" charset="-122"/>
                <a:ea typeface="幼圆" panose="02010509060101010101" pitchFamily="49" charset="-122"/>
              </a:endParaRPr>
            </a:p>
          </p:txBody>
        </p:sp>
        <p:sp>
          <p:nvSpPr>
            <p:cNvPr id="19" name="圆角矩形 18"/>
            <p:cNvSpPr/>
            <p:nvPr/>
          </p:nvSpPr>
          <p:spPr>
            <a:xfrm>
              <a:off x="8437696" y="1913016"/>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pandas</a:t>
              </a:r>
              <a:endParaRPr lang="zh-CN" altLang="en-US" dirty="0">
                <a:latin typeface="幼圆" panose="02010509060101010101" pitchFamily="49" charset="-122"/>
                <a:ea typeface="幼圆" panose="02010509060101010101" pitchFamily="49" charset="-122"/>
              </a:endParaRPr>
            </a:p>
          </p:txBody>
        </p:sp>
        <p:sp>
          <p:nvSpPr>
            <p:cNvPr id="20" name="圆角矩形 19"/>
            <p:cNvSpPr/>
            <p:nvPr/>
          </p:nvSpPr>
          <p:spPr>
            <a:xfrm>
              <a:off x="9821996" y="1913016"/>
              <a:ext cx="1260926"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smtClean="0">
                  <a:latin typeface="幼圆" panose="02010509060101010101" pitchFamily="49" charset="-122"/>
                  <a:ea typeface="幼圆" panose="02010509060101010101" pitchFamily="49" charset="-122"/>
                </a:rPr>
                <a:t>numpy</a:t>
              </a:r>
              <a:endParaRPr lang="zh-CN" altLang="en-US" dirty="0">
                <a:latin typeface="幼圆" panose="02010509060101010101" pitchFamily="49" charset="-122"/>
                <a:ea typeface="幼圆" panose="02010509060101010101" pitchFamily="49" charset="-122"/>
              </a:endParaRPr>
            </a:p>
          </p:txBody>
        </p:sp>
        <p:sp>
          <p:nvSpPr>
            <p:cNvPr id="21" name="圆角矩形 20"/>
            <p:cNvSpPr/>
            <p:nvPr/>
          </p:nvSpPr>
          <p:spPr>
            <a:xfrm>
              <a:off x="8437696" y="2493208"/>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smtClean="0">
                  <a:latin typeface="幼圆" panose="02010509060101010101" pitchFamily="49" charset="-122"/>
                  <a:ea typeface="幼圆" panose="02010509060101010101" pitchFamily="49" charset="-122"/>
                </a:rPr>
                <a:t>xgboost</a:t>
              </a:r>
              <a:endParaRPr lang="zh-CN" altLang="en-US" dirty="0">
                <a:latin typeface="幼圆" panose="02010509060101010101" pitchFamily="49" charset="-122"/>
                <a:ea typeface="幼圆" panose="02010509060101010101" pitchFamily="49" charset="-122"/>
              </a:endParaRPr>
            </a:p>
          </p:txBody>
        </p:sp>
        <p:sp>
          <p:nvSpPr>
            <p:cNvPr id="22" name="圆角矩形 21"/>
            <p:cNvSpPr/>
            <p:nvPr/>
          </p:nvSpPr>
          <p:spPr>
            <a:xfrm>
              <a:off x="9821996" y="2493208"/>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a:latin typeface="幼圆" panose="02010509060101010101" pitchFamily="49" charset="-122"/>
                  <a:ea typeface="幼圆" panose="02010509060101010101" pitchFamily="49" charset="-122"/>
                </a:rPr>
                <a:t>sklearn</a:t>
              </a:r>
              <a:r>
                <a:rPr lang="en-US" altLang="zh-CN" dirty="0">
                  <a:latin typeface="幼圆" panose="02010509060101010101" pitchFamily="49" charset="-122"/>
                  <a:ea typeface="幼圆" panose="02010509060101010101" pitchFamily="49" charset="-122"/>
                </a:rPr>
                <a:t> </a:t>
              </a:r>
              <a:endParaRPr lang="zh-CN" altLang="en-US" dirty="0">
                <a:latin typeface="幼圆" panose="02010509060101010101" pitchFamily="49" charset="-122"/>
                <a:ea typeface="幼圆" panose="02010509060101010101" pitchFamily="49" charset="-122"/>
              </a:endParaRPr>
            </a:p>
          </p:txBody>
        </p:sp>
      </p:grpSp>
      <p:sp>
        <p:nvSpPr>
          <p:cNvPr id="28" name="右箭头 27"/>
          <p:cNvSpPr/>
          <p:nvPr/>
        </p:nvSpPr>
        <p:spPr>
          <a:xfrm>
            <a:off x="2908300" y="3060700"/>
            <a:ext cx="203200" cy="381000"/>
          </a:xfrm>
          <a:prstGeom prst="rightArrow">
            <a:avLst/>
          </a:prstGeom>
          <a:solidFill>
            <a:schemeClr val="bg1">
              <a:lumMod val="65000"/>
              <a:lumOff val="35000"/>
              <a:alpha val="4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29" name="右箭头 28"/>
          <p:cNvSpPr/>
          <p:nvPr/>
        </p:nvSpPr>
        <p:spPr>
          <a:xfrm>
            <a:off x="5194300" y="2997200"/>
            <a:ext cx="203200" cy="381000"/>
          </a:xfrm>
          <a:prstGeom prst="rightArrow">
            <a:avLst/>
          </a:prstGeom>
          <a:solidFill>
            <a:schemeClr val="bg1">
              <a:lumMod val="65000"/>
              <a:lumOff val="35000"/>
              <a:alpha val="4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30" name="右箭头 29"/>
          <p:cNvSpPr/>
          <p:nvPr/>
        </p:nvSpPr>
        <p:spPr>
          <a:xfrm rot="19267176">
            <a:off x="7517761" y="2480682"/>
            <a:ext cx="558800" cy="381000"/>
          </a:xfrm>
          <a:prstGeom prst="rightArrow">
            <a:avLst/>
          </a:prstGeom>
          <a:solidFill>
            <a:schemeClr val="bg1">
              <a:lumMod val="65000"/>
              <a:lumOff val="35000"/>
              <a:alpha val="4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31" name="右箭头 30"/>
          <p:cNvSpPr/>
          <p:nvPr/>
        </p:nvSpPr>
        <p:spPr>
          <a:xfrm rot="1880260">
            <a:off x="7518401" y="3378200"/>
            <a:ext cx="558800" cy="381000"/>
          </a:xfrm>
          <a:prstGeom prst="rightArrow">
            <a:avLst/>
          </a:prstGeom>
          <a:solidFill>
            <a:schemeClr val="bg1">
              <a:lumMod val="65000"/>
              <a:lumOff val="35000"/>
              <a:alpha val="43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grpSp>
        <p:nvGrpSpPr>
          <p:cNvPr id="3" name="组合 2"/>
          <p:cNvGrpSpPr/>
          <p:nvPr/>
        </p:nvGrpSpPr>
        <p:grpSpPr>
          <a:xfrm>
            <a:off x="8134237" y="3568700"/>
            <a:ext cx="3295761" cy="2479814"/>
            <a:chOff x="8134237" y="3568700"/>
            <a:chExt cx="3295761" cy="2479814"/>
          </a:xfrm>
        </p:grpSpPr>
        <p:sp>
          <p:nvSpPr>
            <p:cNvPr id="33" name="圆角矩形 32"/>
            <p:cNvSpPr/>
            <p:nvPr/>
          </p:nvSpPr>
          <p:spPr>
            <a:xfrm>
              <a:off x="8134237" y="3568700"/>
              <a:ext cx="3295761" cy="2479814"/>
            </a:xfrm>
            <a:prstGeom prst="roundRect">
              <a:avLst/>
            </a:prstGeom>
            <a:solidFill>
              <a:schemeClr val="accent2">
                <a:lumMod val="60000"/>
                <a:lumOff val="40000"/>
                <a:alpha val="17000"/>
              </a:schemeClr>
            </a:solidFill>
            <a:ln w="50800">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Executor 2</a:t>
              </a:r>
              <a:endParaRPr lang="zh-CN" altLang="en-US" dirty="0">
                <a:latin typeface="幼圆" panose="02010509060101010101" pitchFamily="49" charset="-122"/>
                <a:ea typeface="幼圆" panose="02010509060101010101" pitchFamily="49" charset="-122"/>
              </a:endParaRPr>
            </a:p>
          </p:txBody>
        </p:sp>
        <p:sp>
          <p:nvSpPr>
            <p:cNvPr id="34" name="圆角矩形 33"/>
            <p:cNvSpPr/>
            <p:nvPr/>
          </p:nvSpPr>
          <p:spPr>
            <a:xfrm>
              <a:off x="8280399" y="4130814"/>
              <a:ext cx="2946400" cy="1622286"/>
            </a:xfrm>
            <a:prstGeom prst="roundRect">
              <a:avLst/>
            </a:prstGeom>
            <a:solidFill>
              <a:srgbClr val="FFFF00">
                <a:alpha val="17000"/>
              </a:srgbClr>
            </a:solidFill>
            <a:ln w="50800">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Task</a:t>
              </a:r>
              <a:endParaRPr lang="zh-CN" altLang="en-US" dirty="0">
                <a:latin typeface="幼圆" panose="02010509060101010101" pitchFamily="49" charset="-122"/>
                <a:ea typeface="幼圆" panose="02010509060101010101" pitchFamily="49" charset="-122"/>
              </a:endParaRPr>
            </a:p>
          </p:txBody>
        </p:sp>
        <p:sp>
          <p:nvSpPr>
            <p:cNvPr id="35" name="圆角矩形 34"/>
            <p:cNvSpPr/>
            <p:nvPr/>
          </p:nvSpPr>
          <p:spPr>
            <a:xfrm>
              <a:off x="8437695" y="4583330"/>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pandas</a:t>
              </a:r>
              <a:endParaRPr lang="zh-CN" altLang="en-US" dirty="0">
                <a:latin typeface="幼圆" panose="02010509060101010101" pitchFamily="49" charset="-122"/>
                <a:ea typeface="幼圆" panose="02010509060101010101" pitchFamily="49" charset="-122"/>
              </a:endParaRPr>
            </a:p>
          </p:txBody>
        </p:sp>
        <p:sp>
          <p:nvSpPr>
            <p:cNvPr id="36" name="圆角矩形 35"/>
            <p:cNvSpPr/>
            <p:nvPr/>
          </p:nvSpPr>
          <p:spPr>
            <a:xfrm>
              <a:off x="9821995" y="4583330"/>
              <a:ext cx="1260926"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smtClean="0">
                  <a:latin typeface="幼圆" panose="02010509060101010101" pitchFamily="49" charset="-122"/>
                  <a:ea typeface="幼圆" panose="02010509060101010101" pitchFamily="49" charset="-122"/>
                </a:rPr>
                <a:t>numpy</a:t>
              </a:r>
              <a:endParaRPr lang="zh-CN" altLang="en-US" dirty="0">
                <a:latin typeface="幼圆" panose="02010509060101010101" pitchFamily="49" charset="-122"/>
                <a:ea typeface="幼圆" panose="02010509060101010101" pitchFamily="49" charset="-122"/>
              </a:endParaRPr>
            </a:p>
          </p:txBody>
        </p:sp>
        <p:sp>
          <p:nvSpPr>
            <p:cNvPr id="37" name="圆角矩形 36"/>
            <p:cNvSpPr/>
            <p:nvPr/>
          </p:nvSpPr>
          <p:spPr>
            <a:xfrm>
              <a:off x="8437695" y="5163522"/>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smtClean="0">
                  <a:latin typeface="幼圆" panose="02010509060101010101" pitchFamily="49" charset="-122"/>
                  <a:ea typeface="幼圆" panose="02010509060101010101" pitchFamily="49" charset="-122"/>
                </a:rPr>
                <a:t>xgboost</a:t>
              </a:r>
              <a:endParaRPr lang="zh-CN" altLang="en-US" dirty="0">
                <a:latin typeface="幼圆" panose="02010509060101010101" pitchFamily="49" charset="-122"/>
                <a:ea typeface="幼圆" panose="02010509060101010101" pitchFamily="49" charset="-122"/>
              </a:endParaRPr>
            </a:p>
          </p:txBody>
        </p:sp>
        <p:sp>
          <p:nvSpPr>
            <p:cNvPr id="38" name="圆角矩形 37"/>
            <p:cNvSpPr/>
            <p:nvPr/>
          </p:nvSpPr>
          <p:spPr>
            <a:xfrm>
              <a:off x="9821995" y="5163522"/>
              <a:ext cx="1270000" cy="419100"/>
            </a:xfrm>
            <a:prstGeom prst="roundRect">
              <a:avLst/>
            </a:prstGeom>
            <a:solidFill>
              <a:schemeClr val="accent4">
                <a:lumMod val="75000"/>
                <a:alpha val="30000"/>
              </a:schemeClr>
            </a:solidFill>
            <a:ln w="508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err="1">
                  <a:latin typeface="幼圆" panose="02010509060101010101" pitchFamily="49" charset="-122"/>
                  <a:ea typeface="幼圆" panose="02010509060101010101" pitchFamily="49" charset="-122"/>
                </a:rPr>
                <a:t>sklearn</a:t>
              </a:r>
              <a:r>
                <a:rPr lang="en-US" altLang="zh-CN" dirty="0">
                  <a:latin typeface="幼圆" panose="02010509060101010101" pitchFamily="49" charset="-122"/>
                  <a:ea typeface="幼圆" panose="02010509060101010101" pitchFamily="49" charset="-122"/>
                </a:rPr>
                <a:t> </a:t>
              </a:r>
              <a:endParaRPr lang="zh-CN" altLang="en-US" dirty="0">
                <a:latin typeface="幼圆" panose="02010509060101010101" pitchFamily="49" charset="-122"/>
                <a:ea typeface="幼圆" panose="02010509060101010101" pitchFamily="49" charset="-122"/>
              </a:endParaRPr>
            </a:p>
          </p:txBody>
        </p:sp>
      </p:grpSp>
      <p:sp>
        <p:nvSpPr>
          <p:cNvPr id="42" name="椭圆形标注 41"/>
          <p:cNvSpPr/>
          <p:nvPr/>
        </p:nvSpPr>
        <p:spPr>
          <a:xfrm>
            <a:off x="387350" y="4395857"/>
            <a:ext cx="1638300" cy="1131272"/>
          </a:xfrm>
          <a:prstGeom prst="wedgeEllipseCallout">
            <a:avLst>
              <a:gd name="adj1" fmla="val 22578"/>
              <a:gd name="adj2" fmla="val -78951"/>
            </a:avLst>
          </a:prstGeom>
          <a:solidFill>
            <a:schemeClr val="accent1">
              <a:alpha val="12000"/>
            </a:schemeClr>
          </a:solidFill>
          <a:ln w="19050">
            <a:solidFill>
              <a:schemeClr val="tx1">
                <a:alpha val="7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读取特征数据，转换成</a:t>
            </a:r>
            <a:r>
              <a:rPr lang="en-US" altLang="zh-CN" dirty="0">
                <a:latin typeface="幼圆" panose="02010509060101010101" pitchFamily="49" charset="-122"/>
                <a:ea typeface="幼圆" panose="02010509060101010101" pitchFamily="49" charset="-122"/>
              </a:rPr>
              <a:t>RDD</a:t>
            </a:r>
            <a:endParaRPr lang="zh-CN" altLang="en-US" dirty="0">
              <a:latin typeface="幼圆" panose="02010509060101010101" pitchFamily="49" charset="-122"/>
              <a:ea typeface="幼圆" panose="02010509060101010101" pitchFamily="49" charset="-122"/>
            </a:endParaRPr>
          </a:p>
        </p:txBody>
      </p:sp>
      <p:sp>
        <p:nvSpPr>
          <p:cNvPr id="43" name="椭圆形标注 42"/>
          <p:cNvSpPr/>
          <p:nvPr/>
        </p:nvSpPr>
        <p:spPr>
          <a:xfrm>
            <a:off x="2774950" y="4277354"/>
            <a:ext cx="2012950" cy="1450151"/>
          </a:xfrm>
          <a:prstGeom prst="wedgeEllipseCallout">
            <a:avLst>
              <a:gd name="adj1" fmla="val 22578"/>
              <a:gd name="adj2" fmla="val -78951"/>
            </a:avLst>
          </a:prstGeom>
          <a:solidFill>
            <a:schemeClr val="accent1">
              <a:alpha val="12000"/>
            </a:schemeClr>
          </a:solidFill>
          <a:ln w="19050">
            <a:solidFill>
              <a:schemeClr val="tx1">
                <a:alpha val="7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按品类或配送中心分组</a:t>
            </a:r>
            <a:r>
              <a:rPr lang="en-US" altLang="zh-CN" dirty="0">
                <a:latin typeface="幼圆" panose="02010509060101010101" pitchFamily="49" charset="-122"/>
                <a:ea typeface="幼圆" panose="02010509060101010101" pitchFamily="49" charset="-122"/>
              </a:rPr>
              <a:t>,</a:t>
            </a:r>
            <a:r>
              <a:rPr lang="zh-CN" altLang="en-US" dirty="0">
                <a:latin typeface="幼圆" panose="02010509060101010101" pitchFamily="49" charset="-122"/>
                <a:ea typeface="幼圆" panose="02010509060101010101" pitchFamily="49" charset="-122"/>
              </a:rPr>
              <a:t>构造</a:t>
            </a:r>
            <a:r>
              <a:rPr lang="en-US" altLang="zh-CN" dirty="0">
                <a:latin typeface="幼圆" panose="02010509060101010101" pitchFamily="49" charset="-122"/>
                <a:ea typeface="幼圆" panose="02010509060101010101" pitchFamily="49" charset="-122"/>
              </a:rPr>
              <a:t>k-v</a:t>
            </a:r>
            <a:r>
              <a:rPr lang="zh-CN" altLang="en-US" dirty="0">
                <a:latin typeface="幼圆" panose="02010509060101010101" pitchFamily="49" charset="-122"/>
                <a:ea typeface="幼圆" panose="02010509060101010101" pitchFamily="49" charset="-122"/>
              </a:rPr>
              <a:t>格式数据</a:t>
            </a:r>
          </a:p>
        </p:txBody>
      </p:sp>
      <p:sp>
        <p:nvSpPr>
          <p:cNvPr id="44" name="椭圆形标注 43"/>
          <p:cNvSpPr/>
          <p:nvPr/>
        </p:nvSpPr>
        <p:spPr>
          <a:xfrm>
            <a:off x="5295900" y="4132470"/>
            <a:ext cx="1993900" cy="1240601"/>
          </a:xfrm>
          <a:prstGeom prst="wedgeEllipseCallout">
            <a:avLst>
              <a:gd name="adj1" fmla="val 22578"/>
              <a:gd name="adj2" fmla="val -78951"/>
            </a:avLst>
          </a:prstGeom>
          <a:solidFill>
            <a:schemeClr val="accent1">
              <a:alpha val="10000"/>
            </a:schemeClr>
          </a:solidFill>
          <a:ln w="19050">
            <a:solidFill>
              <a:schemeClr val="tx1">
                <a:alpha val="70000"/>
              </a:schemeClr>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GroupByKey</a:t>
            </a:r>
            <a:r>
              <a:rPr lang="zh-CN" altLang="en-US" dirty="0">
                <a:latin typeface="幼圆" panose="02010509060101010101" pitchFamily="49" charset="-122"/>
                <a:ea typeface="幼圆" panose="02010509060101010101" pitchFamily="49" charset="-122"/>
              </a:rPr>
              <a:t>算子</a:t>
            </a:r>
          </a:p>
        </p:txBody>
      </p:sp>
      <p:sp>
        <p:nvSpPr>
          <p:cNvPr id="45" name="矩形 44"/>
          <p:cNvSpPr/>
          <p:nvPr/>
        </p:nvSpPr>
        <p:spPr>
          <a:xfrm>
            <a:off x="387350" y="1829255"/>
            <a:ext cx="7988300" cy="646331"/>
          </a:xfrm>
          <a:prstGeom prst="rect">
            <a:avLst/>
          </a:prstGeom>
        </p:spPr>
        <p:txBody>
          <a:bodyPr wrap="square">
            <a:spAutoFit/>
          </a:bodyPr>
          <a:lstStyle/>
          <a:p>
            <a:r>
              <a:rPr lang="en-US" altLang="zh-CN" dirty="0" err="1">
                <a:latin typeface="幼圆" panose="02010509060101010101" pitchFamily="49" charset="-122"/>
                <a:ea typeface="幼圆" panose="02010509060101010101" pitchFamily="49" charset="-122"/>
              </a:rPr>
              <a:t>sc.textFile</a:t>
            </a:r>
            <a:r>
              <a:rPr lang="en-US" altLang="zh-CN" dirty="0">
                <a:latin typeface="幼圆" panose="02010509060101010101" pitchFamily="49" charset="-122"/>
                <a:ea typeface="幼圆" panose="02010509060101010101" pitchFamily="49" charset="-122"/>
              </a:rPr>
              <a:t>("...").map(lambda </a:t>
            </a:r>
            <a:r>
              <a:rPr lang="en-US" altLang="zh-CN" dirty="0" smtClean="0">
                <a:latin typeface="幼圆" panose="02010509060101010101" pitchFamily="49" charset="-122"/>
                <a:ea typeface="幼圆" panose="02010509060101010101" pitchFamily="49" charset="-122"/>
              </a:rPr>
              <a:t>x: </a:t>
            </a:r>
            <a:r>
              <a:rPr lang="en-US" altLang="zh-CN" dirty="0" smtClean="0">
                <a:solidFill>
                  <a:srgbClr val="FFFF00"/>
                </a:solidFill>
                <a:latin typeface="幼圆" panose="02010509060101010101" pitchFamily="49" charset="-122"/>
                <a:ea typeface="幼圆" panose="02010509060101010101" pitchFamily="49" charset="-122"/>
              </a:rPr>
              <a:t>repartitionBy</a:t>
            </a:r>
            <a:r>
              <a:rPr lang="en-US" altLang="zh-CN" dirty="0" smtClean="0">
                <a:latin typeface="幼圆" panose="02010509060101010101" pitchFamily="49" charset="-122"/>
                <a:ea typeface="幼圆" panose="02010509060101010101" pitchFamily="49" charset="-122"/>
              </a:rPr>
              <a:t>(x</a:t>
            </a:r>
            <a:r>
              <a:rPr lang="en-US" altLang="zh-CN" dirty="0">
                <a:latin typeface="幼圆" panose="02010509060101010101" pitchFamily="49" charset="-122"/>
                <a:ea typeface="幼圆" panose="02010509060101010101" pitchFamily="49" charset="-122"/>
              </a:rPr>
              <a:t>)).</a:t>
            </a:r>
            <a:r>
              <a:rPr lang="en-US" altLang="zh-CN" dirty="0">
                <a:solidFill>
                  <a:srgbClr val="FFFF00"/>
                </a:solidFill>
                <a:latin typeface="幼圆" panose="02010509060101010101" pitchFamily="49" charset="-122"/>
                <a:ea typeface="幼圆" panose="02010509060101010101" pitchFamily="49" charset="-122"/>
              </a:rPr>
              <a:t>groupByKey</a:t>
            </a:r>
            <a:r>
              <a:rPr lang="en-US" altLang="zh-CN" dirty="0">
                <a:latin typeface="幼圆" panose="02010509060101010101" pitchFamily="49" charset="-122"/>
                <a:ea typeface="幼圆" panose="02010509060101010101" pitchFamily="49" charset="-122"/>
              </a:rPr>
              <a:t>()\</a:t>
            </a:r>
            <a:endParaRPr lang="zh-CN"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.map(lambda x: train(x)).</a:t>
            </a:r>
            <a:r>
              <a:rPr lang="en-US" altLang="zh-CN" dirty="0">
                <a:solidFill>
                  <a:srgbClr val="FFFF00"/>
                </a:solidFill>
                <a:latin typeface="幼圆" panose="02010509060101010101" pitchFamily="49" charset="-122"/>
                <a:ea typeface="幼圆" panose="02010509060101010101" pitchFamily="49" charset="-122"/>
              </a:rPr>
              <a:t>saveAsPickleFile</a:t>
            </a:r>
            <a:r>
              <a:rPr lang="en-US" altLang="zh-CN" dirty="0">
                <a:latin typeface="幼圆" panose="02010509060101010101" pitchFamily="49" charset="-122"/>
                <a:ea typeface="幼圆" panose="02010509060101010101" pitchFamily="49" charset="-122"/>
              </a:rPr>
              <a:t>("...")</a:t>
            </a:r>
            <a:endParaRPr lang="zh-CN" altLang="zh-CN"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171075827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randombar(horizontal)">
                                      <p:cBhvr>
                                        <p:cTn id="7" dur="500"/>
                                        <p:tgtEl>
                                          <p:spTgt spid="10"/>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12"/>
                                        </p:tgtEl>
                                        <p:attrNameLst>
                                          <p:attrName>style.visibility</p:attrName>
                                        </p:attrNameLst>
                                      </p:cBhvr>
                                      <p:to>
                                        <p:strVal val="visible"/>
                                      </p:to>
                                    </p:set>
                                    <p:animEffect transition="in" filter="randombar(horizontal)">
                                      <p:cBhvr>
                                        <p:cTn id="10" dur="500"/>
                                        <p:tgtEl>
                                          <p:spTgt spid="12"/>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14"/>
                                        </p:tgtEl>
                                        <p:attrNameLst>
                                          <p:attrName>style.visibility</p:attrName>
                                        </p:attrNameLst>
                                      </p:cBhvr>
                                      <p:to>
                                        <p:strVal val="visible"/>
                                      </p:to>
                                    </p:set>
                                    <p:animEffect transition="in" filter="randombar(horizontal)">
                                      <p:cBhvr>
                                        <p:cTn id="13" dur="500"/>
                                        <p:tgtEl>
                                          <p:spTgt spid="1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15"/>
                                        </p:tgtEl>
                                        <p:attrNameLst>
                                          <p:attrName>style.visibility</p:attrName>
                                        </p:attrNameLst>
                                      </p:cBhvr>
                                      <p:to>
                                        <p:strVal val="visible"/>
                                      </p:to>
                                    </p:set>
                                    <p:animEffect transition="in" filter="randombar(horizontal)">
                                      <p:cBhvr>
                                        <p:cTn id="16" dur="500"/>
                                        <p:tgtEl>
                                          <p:spTgt spid="15"/>
                                        </p:tgtEl>
                                      </p:cBhvr>
                                    </p:animEffect>
                                  </p:childTnLst>
                                </p:cTn>
                              </p:par>
                              <p:par>
                                <p:cTn id="17" presetID="14" presetClass="entr" presetSubtype="10" fill="hold" grpId="0" nodeType="withEffect">
                                  <p:stCondLst>
                                    <p:cond delay="0"/>
                                  </p:stCondLst>
                                  <p:childTnLst>
                                    <p:set>
                                      <p:cBhvr>
                                        <p:cTn id="18" dur="1" fill="hold">
                                          <p:stCondLst>
                                            <p:cond delay="0"/>
                                          </p:stCondLst>
                                        </p:cTn>
                                        <p:tgtEl>
                                          <p:spTgt spid="16"/>
                                        </p:tgtEl>
                                        <p:attrNameLst>
                                          <p:attrName>style.visibility</p:attrName>
                                        </p:attrNameLst>
                                      </p:cBhvr>
                                      <p:to>
                                        <p:strVal val="visible"/>
                                      </p:to>
                                    </p:set>
                                    <p:animEffect transition="in" filter="randombar(horizontal)">
                                      <p:cBhvr>
                                        <p:cTn id="19" dur="500"/>
                                        <p:tgtEl>
                                          <p:spTgt spid="16"/>
                                        </p:tgtEl>
                                      </p:cBhvr>
                                    </p:animEffect>
                                  </p:childTnLst>
                                </p:cTn>
                              </p:par>
                              <p:par>
                                <p:cTn id="20" presetID="14" presetClass="entr" presetSubtype="10" fill="hold" grpId="0" nodeType="withEffect">
                                  <p:stCondLst>
                                    <p:cond delay="0"/>
                                  </p:stCondLst>
                                  <p:childTnLst>
                                    <p:set>
                                      <p:cBhvr>
                                        <p:cTn id="21" dur="1" fill="hold">
                                          <p:stCondLst>
                                            <p:cond delay="0"/>
                                          </p:stCondLst>
                                        </p:cTn>
                                        <p:tgtEl>
                                          <p:spTgt spid="28"/>
                                        </p:tgtEl>
                                        <p:attrNameLst>
                                          <p:attrName>style.visibility</p:attrName>
                                        </p:attrNameLst>
                                      </p:cBhvr>
                                      <p:to>
                                        <p:strVal val="visible"/>
                                      </p:to>
                                    </p:set>
                                    <p:animEffect transition="in" filter="randombar(horizontal)">
                                      <p:cBhvr>
                                        <p:cTn id="22" dur="500"/>
                                        <p:tgtEl>
                                          <p:spTgt spid="28"/>
                                        </p:tgtEl>
                                      </p:cBhvr>
                                    </p:animEffect>
                                  </p:childTnLst>
                                </p:cTn>
                              </p:par>
                              <p:par>
                                <p:cTn id="23" presetID="14" presetClass="entr" presetSubtype="10" fill="hold" grpId="0" nodeType="withEffect">
                                  <p:stCondLst>
                                    <p:cond delay="0"/>
                                  </p:stCondLst>
                                  <p:childTnLst>
                                    <p:set>
                                      <p:cBhvr>
                                        <p:cTn id="24" dur="1" fill="hold">
                                          <p:stCondLst>
                                            <p:cond delay="0"/>
                                          </p:stCondLst>
                                        </p:cTn>
                                        <p:tgtEl>
                                          <p:spTgt spid="29"/>
                                        </p:tgtEl>
                                        <p:attrNameLst>
                                          <p:attrName>style.visibility</p:attrName>
                                        </p:attrNameLst>
                                      </p:cBhvr>
                                      <p:to>
                                        <p:strVal val="visible"/>
                                      </p:to>
                                    </p:set>
                                    <p:animEffect transition="in" filter="randombar(horizontal)">
                                      <p:cBhvr>
                                        <p:cTn id="25" dur="500"/>
                                        <p:tgtEl>
                                          <p:spTgt spid="29"/>
                                        </p:tgtEl>
                                      </p:cBhvr>
                                    </p:animEffect>
                                  </p:childTnLst>
                                </p:cTn>
                              </p:par>
                              <p:par>
                                <p:cTn id="26" presetID="14" presetClass="entr" presetSubtype="10" fill="hold" grpId="0" nodeType="withEffect">
                                  <p:stCondLst>
                                    <p:cond delay="0"/>
                                  </p:stCondLst>
                                  <p:childTnLst>
                                    <p:set>
                                      <p:cBhvr>
                                        <p:cTn id="27" dur="1" fill="hold">
                                          <p:stCondLst>
                                            <p:cond delay="0"/>
                                          </p:stCondLst>
                                        </p:cTn>
                                        <p:tgtEl>
                                          <p:spTgt spid="31"/>
                                        </p:tgtEl>
                                        <p:attrNameLst>
                                          <p:attrName>style.visibility</p:attrName>
                                        </p:attrNameLst>
                                      </p:cBhvr>
                                      <p:to>
                                        <p:strVal val="visible"/>
                                      </p:to>
                                    </p:set>
                                    <p:animEffect transition="in" filter="randombar(horizontal)">
                                      <p:cBhvr>
                                        <p:cTn id="28" dur="500"/>
                                        <p:tgtEl>
                                          <p:spTgt spid="31"/>
                                        </p:tgtEl>
                                      </p:cBhvr>
                                    </p:animEffect>
                                  </p:childTnLst>
                                </p:cTn>
                              </p:par>
                              <p:par>
                                <p:cTn id="29" presetID="14" presetClass="entr" presetSubtype="10"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randombar(horizontal)">
                                      <p:cBhvr>
                                        <p:cTn id="31" dur="500"/>
                                        <p:tgtEl>
                                          <p:spTgt spid="30"/>
                                        </p:tgtEl>
                                      </p:cBhvr>
                                    </p:animEffect>
                                  </p:childTnLst>
                                </p:cTn>
                              </p:par>
                              <p:par>
                                <p:cTn id="32" presetID="14" presetClass="entr" presetSubtype="10" fill="hold" nodeType="withEffect">
                                  <p:stCondLst>
                                    <p:cond delay="0"/>
                                  </p:stCondLst>
                                  <p:childTnLst>
                                    <p:set>
                                      <p:cBhvr>
                                        <p:cTn id="33" dur="1" fill="hold">
                                          <p:stCondLst>
                                            <p:cond delay="0"/>
                                          </p:stCondLst>
                                        </p:cTn>
                                        <p:tgtEl>
                                          <p:spTgt spid="6"/>
                                        </p:tgtEl>
                                        <p:attrNameLst>
                                          <p:attrName>style.visibility</p:attrName>
                                        </p:attrNameLst>
                                      </p:cBhvr>
                                      <p:to>
                                        <p:strVal val="visible"/>
                                      </p:to>
                                    </p:set>
                                    <p:animEffect transition="in" filter="randombar(horizontal)">
                                      <p:cBhvr>
                                        <p:cTn id="34" dur="500"/>
                                        <p:tgtEl>
                                          <p:spTgt spid="6"/>
                                        </p:tgtEl>
                                      </p:cBhvr>
                                    </p:animEffect>
                                  </p:childTnLst>
                                </p:cTn>
                              </p:par>
                              <p:par>
                                <p:cTn id="35" presetID="14" presetClass="entr" presetSubtype="10" fill="hold" nodeType="withEffect">
                                  <p:stCondLst>
                                    <p:cond delay="0"/>
                                  </p:stCondLst>
                                  <p:childTnLst>
                                    <p:set>
                                      <p:cBhvr>
                                        <p:cTn id="36" dur="1" fill="hold">
                                          <p:stCondLst>
                                            <p:cond delay="0"/>
                                          </p:stCondLst>
                                        </p:cTn>
                                        <p:tgtEl>
                                          <p:spTgt spid="3"/>
                                        </p:tgtEl>
                                        <p:attrNameLst>
                                          <p:attrName>style.visibility</p:attrName>
                                        </p:attrNameLst>
                                      </p:cBhvr>
                                      <p:to>
                                        <p:strVal val="visible"/>
                                      </p:to>
                                    </p:set>
                                    <p:animEffect transition="in" filter="randombar(horizontal)">
                                      <p:cBhvr>
                                        <p:cTn id="37" dur="500"/>
                                        <p:tgtEl>
                                          <p:spTgt spid="3"/>
                                        </p:tgtEl>
                                      </p:cBhvr>
                                    </p:animEffect>
                                  </p:childTnLst>
                                </p:cTn>
                              </p:par>
                            </p:childTnLst>
                          </p:cTn>
                        </p:par>
                      </p:childTnLst>
                    </p:cTn>
                  </p:par>
                  <p:par>
                    <p:cTn id="38" fill="hold">
                      <p:stCondLst>
                        <p:cond delay="indefinite"/>
                      </p:stCondLst>
                      <p:childTnLst>
                        <p:par>
                          <p:cTn id="39" fill="hold">
                            <p:stCondLst>
                              <p:cond delay="0"/>
                            </p:stCondLst>
                            <p:childTnLst>
                              <p:par>
                                <p:cTn id="40" presetID="16" presetClass="entr" presetSubtype="21" fill="hold" grpId="0" nodeType="clickEffect">
                                  <p:stCondLst>
                                    <p:cond delay="0"/>
                                  </p:stCondLst>
                                  <p:childTnLst>
                                    <p:set>
                                      <p:cBhvr>
                                        <p:cTn id="41" dur="1" fill="hold">
                                          <p:stCondLst>
                                            <p:cond delay="0"/>
                                          </p:stCondLst>
                                        </p:cTn>
                                        <p:tgtEl>
                                          <p:spTgt spid="42"/>
                                        </p:tgtEl>
                                        <p:attrNameLst>
                                          <p:attrName>style.visibility</p:attrName>
                                        </p:attrNameLst>
                                      </p:cBhvr>
                                      <p:to>
                                        <p:strVal val="visible"/>
                                      </p:to>
                                    </p:set>
                                    <p:animEffect transition="in" filter="barn(inVertical)">
                                      <p:cBhvr>
                                        <p:cTn id="42" dur="500"/>
                                        <p:tgtEl>
                                          <p:spTgt spid="42"/>
                                        </p:tgtEl>
                                      </p:cBhvr>
                                    </p:animEffect>
                                  </p:childTnLst>
                                </p:cTn>
                              </p:par>
                            </p:childTnLst>
                          </p:cTn>
                        </p:par>
                      </p:childTnLst>
                    </p:cTn>
                  </p:par>
                  <p:par>
                    <p:cTn id="43" fill="hold">
                      <p:stCondLst>
                        <p:cond delay="indefinite"/>
                      </p:stCondLst>
                      <p:childTnLst>
                        <p:par>
                          <p:cTn id="44" fill="hold">
                            <p:stCondLst>
                              <p:cond delay="0"/>
                            </p:stCondLst>
                            <p:childTnLst>
                              <p:par>
                                <p:cTn id="45" presetID="16" presetClass="entr" presetSubtype="21" fill="hold" grpId="0" nodeType="clickEffect">
                                  <p:stCondLst>
                                    <p:cond delay="0"/>
                                  </p:stCondLst>
                                  <p:childTnLst>
                                    <p:set>
                                      <p:cBhvr>
                                        <p:cTn id="46" dur="1" fill="hold">
                                          <p:stCondLst>
                                            <p:cond delay="0"/>
                                          </p:stCondLst>
                                        </p:cTn>
                                        <p:tgtEl>
                                          <p:spTgt spid="43"/>
                                        </p:tgtEl>
                                        <p:attrNameLst>
                                          <p:attrName>style.visibility</p:attrName>
                                        </p:attrNameLst>
                                      </p:cBhvr>
                                      <p:to>
                                        <p:strVal val="visible"/>
                                      </p:to>
                                    </p:set>
                                    <p:animEffect transition="in" filter="barn(inVertical)">
                                      <p:cBhvr>
                                        <p:cTn id="47" dur="500"/>
                                        <p:tgtEl>
                                          <p:spTgt spid="43"/>
                                        </p:tgtEl>
                                      </p:cBhvr>
                                    </p:animEffect>
                                  </p:childTnLst>
                                </p:cTn>
                              </p:par>
                            </p:childTnLst>
                          </p:cTn>
                        </p:par>
                      </p:childTnLst>
                    </p:cTn>
                  </p:par>
                  <p:par>
                    <p:cTn id="48" fill="hold">
                      <p:stCondLst>
                        <p:cond delay="indefinite"/>
                      </p:stCondLst>
                      <p:childTnLst>
                        <p:par>
                          <p:cTn id="49" fill="hold">
                            <p:stCondLst>
                              <p:cond delay="0"/>
                            </p:stCondLst>
                            <p:childTnLst>
                              <p:par>
                                <p:cTn id="50" presetID="16" presetClass="entr" presetSubtype="21" fill="hold" grpId="0" nodeType="clickEffect">
                                  <p:stCondLst>
                                    <p:cond delay="0"/>
                                  </p:stCondLst>
                                  <p:childTnLst>
                                    <p:set>
                                      <p:cBhvr>
                                        <p:cTn id="51" dur="1" fill="hold">
                                          <p:stCondLst>
                                            <p:cond delay="0"/>
                                          </p:stCondLst>
                                        </p:cTn>
                                        <p:tgtEl>
                                          <p:spTgt spid="44"/>
                                        </p:tgtEl>
                                        <p:attrNameLst>
                                          <p:attrName>style.visibility</p:attrName>
                                        </p:attrNameLst>
                                      </p:cBhvr>
                                      <p:to>
                                        <p:strVal val="visible"/>
                                      </p:to>
                                    </p:set>
                                    <p:animEffect transition="in" filter="barn(inVertical)">
                                      <p:cBhvr>
                                        <p:cTn id="52" dur="500"/>
                                        <p:tgtEl>
                                          <p:spTgt spid="44"/>
                                        </p:tgtEl>
                                      </p:cBhvr>
                                    </p:animEffect>
                                  </p:childTnLst>
                                </p:cTn>
                              </p:par>
                            </p:childTnLst>
                          </p:cTn>
                        </p:par>
                      </p:childTnLst>
                    </p:cTn>
                  </p:par>
                  <p:par>
                    <p:cTn id="53" fill="hold">
                      <p:stCondLst>
                        <p:cond delay="indefinite"/>
                      </p:stCondLst>
                      <p:childTnLst>
                        <p:par>
                          <p:cTn id="54" fill="hold">
                            <p:stCondLst>
                              <p:cond delay="0"/>
                            </p:stCondLst>
                            <p:childTnLst>
                              <p:par>
                                <p:cTn id="55" presetID="22" presetClass="entr" presetSubtype="4" fill="hold" grpId="0" nodeType="clickEffect">
                                  <p:stCondLst>
                                    <p:cond delay="0"/>
                                  </p:stCondLst>
                                  <p:childTnLst>
                                    <p:set>
                                      <p:cBhvr>
                                        <p:cTn id="56" dur="1" fill="hold">
                                          <p:stCondLst>
                                            <p:cond delay="0"/>
                                          </p:stCondLst>
                                        </p:cTn>
                                        <p:tgtEl>
                                          <p:spTgt spid="45"/>
                                        </p:tgtEl>
                                        <p:attrNameLst>
                                          <p:attrName>style.visibility</p:attrName>
                                        </p:attrNameLst>
                                      </p:cBhvr>
                                      <p:to>
                                        <p:strVal val="visible"/>
                                      </p:to>
                                    </p:set>
                                    <p:animEffect transition="in" filter="wipe(down)">
                                      <p:cBhvr>
                                        <p:cTn id="57"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2" grpId="0" animBg="1"/>
      <p:bldP spid="14" grpId="0" animBg="1"/>
      <p:bldP spid="15" grpId="0" animBg="1"/>
      <p:bldP spid="16" grpId="0" animBg="1"/>
      <p:bldP spid="28" grpId="0" animBg="1"/>
      <p:bldP spid="29" grpId="0" animBg="1"/>
      <p:bldP spid="30" grpId="0" animBg="1"/>
      <p:bldP spid="31" grpId="0" animBg="1"/>
      <p:bldP spid="42" grpId="0" animBg="1"/>
      <p:bldP spid="43" grpId="0" animBg="1"/>
      <p:bldP spid="44" grpId="0" animBg="1"/>
      <p:bldP spid="45"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101" name="Picture 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
            <a:ext cx="12192000" cy="681458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7" name="TextBox 6"/>
          <p:cNvSpPr txBox="1"/>
          <p:nvPr/>
        </p:nvSpPr>
        <p:spPr>
          <a:xfrm>
            <a:off x="2514600" y="2559566"/>
            <a:ext cx="7950200" cy="1015663"/>
          </a:xfrm>
          <a:prstGeom prst="rect">
            <a:avLst/>
          </a:prstGeom>
          <a:noFill/>
        </p:spPr>
        <p:txBody>
          <a:bodyPr wrap="square" rtlCol="0">
            <a:spAutoFit/>
          </a:bodyPr>
          <a:lstStyle/>
          <a:p>
            <a:r>
              <a:rPr lang="en-US" altLang="zh-CN" sz="6000" dirty="0" smtClean="0">
                <a:latin typeface="幼圆" panose="02010509060101010101" pitchFamily="49" charset="-122"/>
                <a:ea typeface="幼圆" panose="02010509060101010101" pitchFamily="49" charset="-122"/>
              </a:rPr>
              <a:t>Spark</a:t>
            </a:r>
            <a:r>
              <a:rPr lang="zh-CN" altLang="en-US" sz="6000" dirty="0" smtClean="0">
                <a:latin typeface="幼圆" panose="02010509060101010101" pitchFamily="49" charset="-122"/>
                <a:ea typeface="幼圆" panose="02010509060101010101" pitchFamily="49" charset="-122"/>
              </a:rPr>
              <a:t>的程序优化</a:t>
            </a:r>
            <a:endParaRPr lang="zh-CN" altLang="en-US" sz="60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1597844994"/>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2324100" y="2489200"/>
            <a:ext cx="6616700" cy="1828800"/>
          </a:xfrm>
          <a:prstGeom prst="rect">
            <a:avLst/>
          </a:prstGeom>
          <a:solidFill>
            <a:srgbClr val="FF0000">
              <a:alpha val="33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latin typeface="幼圆" panose="02010509060101010101" pitchFamily="49" charset="-122"/>
              <a:ea typeface="幼圆" panose="02010509060101010101" pitchFamily="49" charset="-122"/>
              <a:cs typeface="Arial" panose="020B0604020202020204" pitchFamily="34" charset="0"/>
            </a:endParaRPr>
          </a:p>
        </p:txBody>
      </p:sp>
      <p:sp>
        <p:nvSpPr>
          <p:cNvPr id="2" name="矩形 1"/>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3" name="TextBox 2"/>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4" name="云形标注 3"/>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5" name="TextBox 4"/>
          <p:cNvSpPr txBox="1"/>
          <p:nvPr/>
        </p:nvSpPr>
        <p:spPr>
          <a:xfrm>
            <a:off x="2324100" y="2803435"/>
            <a:ext cx="6883400" cy="1200329"/>
          </a:xfrm>
          <a:prstGeom prst="rect">
            <a:avLst/>
          </a:prstGeom>
          <a:noFill/>
        </p:spPr>
        <p:txBody>
          <a:bodyPr wrap="square" rtlCol="0">
            <a:spAutoFit/>
          </a:bodyPr>
          <a:lstStyle/>
          <a:p>
            <a:r>
              <a:rPr lang="en-US" altLang="zh-CN" sz="2400" dirty="0" smtClean="0">
                <a:latin typeface="幼圆" panose="02010509060101010101" pitchFamily="49" charset="-122"/>
                <a:ea typeface="幼圆" panose="02010509060101010101" pitchFamily="49" charset="-122"/>
              </a:rPr>
              <a:t>1 </a:t>
            </a:r>
            <a:r>
              <a:rPr lang="zh-CN" altLang="en-US" sz="2400" dirty="0" smtClean="0">
                <a:latin typeface="幼圆" panose="02010509060101010101" pitchFamily="49" charset="-122"/>
                <a:ea typeface="幼圆" panose="02010509060101010101" pitchFamily="49" charset="-122"/>
              </a:rPr>
              <a:t>尽量使用</a:t>
            </a:r>
            <a:r>
              <a:rPr lang="en-US" altLang="zh-CN" sz="2400" dirty="0" smtClean="0">
                <a:latin typeface="幼圆" panose="02010509060101010101" pitchFamily="49" charset="-122"/>
                <a:ea typeface="幼圆" panose="02010509060101010101" pitchFamily="49" charset="-122"/>
              </a:rPr>
              <a:t>spark SQL </a:t>
            </a:r>
            <a:r>
              <a:rPr lang="zh-CN" altLang="en-US" sz="2400" dirty="0" smtClean="0">
                <a:latin typeface="幼圆" panose="02010509060101010101" pitchFamily="49" charset="-122"/>
                <a:ea typeface="幼圆" panose="02010509060101010101" pitchFamily="49" charset="-122"/>
              </a:rPr>
              <a:t>来处理数据</a:t>
            </a:r>
            <a:endParaRPr lang="en-US" altLang="zh-CN" sz="2400" dirty="0" smtClean="0">
              <a:latin typeface="幼圆" panose="02010509060101010101" pitchFamily="49" charset="-122"/>
              <a:ea typeface="幼圆" panose="02010509060101010101" pitchFamily="49" charset="-122"/>
            </a:endParaRPr>
          </a:p>
          <a:p>
            <a:endParaRPr lang="en-US" altLang="zh-CN" sz="2400" dirty="0" smtClean="0">
              <a:latin typeface="幼圆" panose="02010509060101010101" pitchFamily="49" charset="-122"/>
              <a:ea typeface="幼圆" panose="02010509060101010101" pitchFamily="49" charset="-122"/>
            </a:endParaRPr>
          </a:p>
          <a:p>
            <a:r>
              <a:rPr lang="en-US" altLang="zh-CN" sz="2400" dirty="0" smtClean="0">
                <a:latin typeface="幼圆" panose="02010509060101010101" pitchFamily="49" charset="-122"/>
                <a:ea typeface="幼圆" panose="02010509060101010101" pitchFamily="49" charset="-122"/>
              </a:rPr>
              <a:t>2 </a:t>
            </a:r>
            <a:r>
              <a:rPr lang="zh-CN" altLang="en-US" sz="2400" dirty="0" smtClean="0">
                <a:latin typeface="幼圆" panose="02010509060101010101" pitchFamily="49" charset="-122"/>
                <a:ea typeface="幼圆" panose="02010509060101010101" pitchFamily="49" charset="-122"/>
              </a:rPr>
              <a:t>尽量减少</a:t>
            </a:r>
            <a:r>
              <a:rPr lang="en-US" altLang="zh-CN" sz="2400" dirty="0" smtClean="0">
                <a:latin typeface="幼圆" panose="02010509060101010101" pitchFamily="49" charset="-122"/>
                <a:ea typeface="幼圆" panose="02010509060101010101" pitchFamily="49" charset="-122"/>
              </a:rPr>
              <a:t>shuffle</a:t>
            </a:r>
            <a:r>
              <a:rPr lang="zh-CN" altLang="en-US" sz="2400" dirty="0" smtClean="0">
                <a:latin typeface="幼圆" panose="02010509060101010101" pitchFamily="49" charset="-122"/>
                <a:ea typeface="幼圆" panose="02010509060101010101" pitchFamily="49" charset="-122"/>
              </a:rPr>
              <a:t>的次数及</a:t>
            </a:r>
            <a:r>
              <a:rPr lang="en-US" altLang="zh-CN" sz="2400" dirty="0" smtClean="0">
                <a:latin typeface="幼圆" panose="02010509060101010101" pitchFamily="49" charset="-122"/>
                <a:ea typeface="幼圆" panose="02010509060101010101" pitchFamily="49" charset="-122"/>
              </a:rPr>
              <a:t>shuffle</a:t>
            </a:r>
            <a:r>
              <a:rPr lang="zh-CN" altLang="en-US" sz="2400" dirty="0" smtClean="0">
                <a:latin typeface="幼圆" panose="02010509060101010101" pitchFamily="49" charset="-122"/>
                <a:ea typeface="幼圆" panose="02010509060101010101" pitchFamily="49" charset="-122"/>
              </a:rPr>
              <a:t>的数据量</a:t>
            </a:r>
            <a:endParaRPr lang="en-US" altLang="zh-CN" sz="2400" dirty="0" smtClean="0">
              <a:latin typeface="幼圆" panose="02010509060101010101" pitchFamily="49" charset="-122"/>
              <a:ea typeface="幼圆" panose="02010509060101010101" pitchFamily="49" charset="-122"/>
            </a:endParaRPr>
          </a:p>
        </p:txBody>
      </p:sp>
      <p:sp>
        <p:nvSpPr>
          <p:cNvPr id="6" name="TextBox 5"/>
          <p:cNvSpPr txBox="1"/>
          <p:nvPr/>
        </p:nvSpPr>
        <p:spPr>
          <a:xfrm>
            <a:off x="5880100" y="357088"/>
            <a:ext cx="3149600" cy="523220"/>
          </a:xfrm>
          <a:prstGeom prst="rect">
            <a:avLst/>
          </a:prstGeom>
          <a:noFill/>
        </p:spPr>
        <p:txBody>
          <a:bodyPr wrap="square" rtlCol="0">
            <a:spAutoFit/>
          </a:bodyPr>
          <a:lstStyle/>
          <a:p>
            <a:r>
              <a:rPr lang="zh-CN" altLang="en-US" sz="2800" dirty="0" smtClean="0">
                <a:latin typeface="幼圆" panose="02010509060101010101" pitchFamily="49" charset="-122"/>
                <a:ea typeface="幼圆" panose="02010509060101010101" pitchFamily="49" charset="-122"/>
              </a:rPr>
              <a:t>最重要的两点</a:t>
            </a:r>
            <a:endParaRPr lang="zh-CN" altLang="en-US" sz="2800" dirty="0">
              <a:latin typeface="幼圆" panose="02010509060101010101" pitchFamily="49" charset="-122"/>
              <a:ea typeface="幼圆" panose="02010509060101010101" pitchFamily="49" charset="-122"/>
            </a:endParaRPr>
          </a:p>
        </p:txBody>
      </p:sp>
      <p:pic>
        <p:nvPicPr>
          <p:cNvPr id="3074" name="Picture 2"/>
          <p:cNvPicPr>
            <a:picLocks noChangeAspect="1" noChangeArrowheads="1"/>
          </p:cNvPicPr>
          <p:nvPr/>
        </p:nvPicPr>
        <p:blipFill>
          <a:blip r:embed="rId2"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26721404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4314001" cy="523220"/>
          </a:xfrm>
          <a:prstGeom prst="rect">
            <a:avLst/>
          </a:prstGeom>
        </p:spPr>
        <p:txBody>
          <a:bodyPr wrap="none">
            <a:spAutoFit/>
          </a:bodyPr>
          <a:lstStyle/>
          <a:p>
            <a:r>
              <a:rPr lang="zh-CN" altLang="en-US" sz="2800" dirty="0">
                <a:latin typeface="幼圆" panose="02010509060101010101" pitchFamily="49" charset="-122"/>
                <a:ea typeface="幼圆" panose="02010509060101010101" pitchFamily="49" charset="-122"/>
              </a:rPr>
              <a:t>尽量</a:t>
            </a:r>
            <a:r>
              <a:rPr lang="zh-CN" altLang="en-US" sz="2800" dirty="0" smtClean="0">
                <a:latin typeface="幼圆" panose="02010509060101010101" pitchFamily="49" charset="-122"/>
                <a:ea typeface="幼圆" panose="02010509060101010101" pitchFamily="49" charset="-122"/>
              </a:rPr>
              <a:t>减少</a:t>
            </a:r>
            <a:r>
              <a:rPr lang="en-US" altLang="zh-CN" sz="2800" dirty="0" smtClean="0">
                <a:latin typeface="幼圆" panose="02010509060101010101" pitchFamily="49" charset="-122"/>
                <a:ea typeface="幼圆" panose="02010509060101010101" pitchFamily="49" charset="-122"/>
              </a:rPr>
              <a:t>shuffle</a:t>
            </a:r>
            <a:r>
              <a:rPr lang="zh-CN" altLang="en-US" sz="2800" dirty="0">
                <a:latin typeface="幼圆" panose="02010509060101010101" pitchFamily="49" charset="-122"/>
                <a:ea typeface="幼圆" panose="02010509060101010101" pitchFamily="49" charset="-122"/>
              </a:rPr>
              <a:t>的数据量</a:t>
            </a:r>
            <a:endParaRPr lang="en-US" altLang="zh-CN" sz="2800" dirty="0">
              <a:latin typeface="幼圆" panose="02010509060101010101" pitchFamily="49" charset="-122"/>
              <a:ea typeface="幼圆" panose="02010509060101010101" pitchFamily="49" charset="-122"/>
            </a:endParaRPr>
          </a:p>
        </p:txBody>
      </p:sp>
      <p:sp>
        <p:nvSpPr>
          <p:cNvPr id="5" name="TextBox 4"/>
          <p:cNvSpPr txBox="1"/>
          <p:nvPr/>
        </p:nvSpPr>
        <p:spPr>
          <a:xfrm>
            <a:off x="1438274" y="1351258"/>
            <a:ext cx="9534525" cy="707886"/>
          </a:xfrm>
          <a:prstGeom prst="rect">
            <a:avLst/>
          </a:prstGeom>
          <a:noFill/>
        </p:spPr>
        <p:txBody>
          <a:bodyPr wrap="square" rtlCol="0">
            <a:spAutoFit/>
          </a:bodyPr>
          <a:lstStyle/>
          <a:p>
            <a:r>
              <a:rPr lang="zh-CN" altLang="en-US" sz="2000" dirty="0" smtClean="0">
                <a:latin typeface="幼圆" panose="02010509060101010101" pitchFamily="49" charset="-122"/>
                <a:ea typeface="幼圆" panose="02010509060101010101" pitchFamily="49" charset="-122"/>
              </a:rPr>
              <a:t>常用</a:t>
            </a:r>
            <a:r>
              <a:rPr lang="en-US" altLang="zh-CN" sz="2000" dirty="0" smtClean="0">
                <a:latin typeface="幼圆" panose="02010509060101010101" pitchFamily="49" charset="-122"/>
                <a:ea typeface="幼圆" panose="02010509060101010101" pitchFamily="49" charset="-122"/>
              </a:rPr>
              <a:t>shuffle</a:t>
            </a:r>
            <a:r>
              <a:rPr lang="zh-CN" altLang="en-US" sz="2000" dirty="0" smtClean="0">
                <a:latin typeface="幼圆" panose="02010509060101010101" pitchFamily="49" charset="-122"/>
                <a:ea typeface="幼圆" panose="02010509060101010101" pitchFamily="49" charset="-122"/>
              </a:rPr>
              <a:t>操作</a:t>
            </a:r>
            <a:endParaRPr lang="en-US" altLang="zh-CN" sz="2000" dirty="0" smtClean="0">
              <a:latin typeface="幼圆" panose="02010509060101010101" pitchFamily="49" charset="-122"/>
              <a:ea typeface="幼圆" panose="02010509060101010101" pitchFamily="49" charset="-122"/>
            </a:endParaRPr>
          </a:p>
          <a:p>
            <a:r>
              <a:rPr lang="en-US" altLang="zh-CN" sz="2000" dirty="0" smtClean="0">
                <a:latin typeface="幼圆" panose="02010509060101010101" pitchFamily="49" charset="-122"/>
                <a:ea typeface="幼圆" panose="02010509060101010101" pitchFamily="49" charset="-122"/>
              </a:rPr>
              <a:t>Join,  leftOuterJoin,  reduceByKey,  groupByKey</a:t>
            </a:r>
            <a:r>
              <a:rPr lang="en-US" altLang="zh-CN" sz="2000" dirty="0">
                <a:latin typeface="幼圆" panose="02010509060101010101" pitchFamily="49" charset="-122"/>
                <a:ea typeface="幼圆" panose="02010509060101010101" pitchFamily="49" charset="-122"/>
              </a:rPr>
              <a:t>, </a:t>
            </a:r>
            <a:r>
              <a:rPr lang="en-US" altLang="zh-CN" sz="2000" dirty="0" smtClean="0">
                <a:latin typeface="幼圆" panose="02010509060101010101" pitchFamily="49" charset="-122"/>
                <a:ea typeface="幼圆" panose="02010509060101010101" pitchFamily="49" charset="-122"/>
              </a:rPr>
              <a:t>combineByKey</a:t>
            </a:r>
            <a:r>
              <a:rPr lang="zh-CN" altLang="en-US" sz="2000" dirty="0" smtClean="0">
                <a:latin typeface="幼圆" panose="02010509060101010101" pitchFamily="49" charset="-122"/>
                <a:ea typeface="幼圆" panose="02010509060101010101" pitchFamily="49" charset="-122"/>
              </a:rPr>
              <a:t>、</a:t>
            </a:r>
            <a:r>
              <a:rPr lang="en-US" altLang="zh-CN" sz="2000" dirty="0" err="1" smtClean="0">
                <a:latin typeface="幼圆" panose="02010509060101010101" pitchFamily="49" charset="-122"/>
                <a:ea typeface="幼圆" panose="02010509060101010101" pitchFamily="49" charset="-122"/>
              </a:rPr>
              <a:t>sortByKey</a:t>
            </a:r>
            <a:r>
              <a:rPr lang="en-US" altLang="zh-CN" sz="2000" dirty="0" smtClean="0">
                <a:latin typeface="幼圆" panose="02010509060101010101" pitchFamily="49" charset="-122"/>
                <a:ea typeface="幼圆" panose="02010509060101010101" pitchFamily="49" charset="-122"/>
              </a:rPr>
              <a:t>  </a:t>
            </a:r>
            <a:endParaRPr lang="zh-CN" altLang="en-US" sz="2000" dirty="0">
              <a:latin typeface="幼圆" panose="02010509060101010101" pitchFamily="49" charset="-122"/>
              <a:ea typeface="幼圆" panose="02010509060101010101" pitchFamily="49" charset="-122"/>
            </a:endParaRPr>
          </a:p>
        </p:txBody>
      </p:sp>
      <p:sp>
        <p:nvSpPr>
          <p:cNvPr id="7" name="矩形 6"/>
          <p:cNvSpPr/>
          <p:nvPr/>
        </p:nvSpPr>
        <p:spPr>
          <a:xfrm>
            <a:off x="1574800" y="2195292"/>
            <a:ext cx="9105900" cy="1155700"/>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在这些操作前尽量将不需要的数据通过</a:t>
            </a:r>
            <a:r>
              <a:rPr lang="en-US" altLang="zh-CN" dirty="0">
                <a:latin typeface="幼圆" panose="02010509060101010101" pitchFamily="49" charset="-122"/>
                <a:ea typeface="幼圆" panose="02010509060101010101" pitchFamily="49" charset="-122"/>
              </a:rPr>
              <a:t>filter</a:t>
            </a:r>
            <a:r>
              <a:rPr lang="zh-CN" altLang="en-US" dirty="0">
                <a:latin typeface="幼圆" panose="02010509060101010101" pitchFamily="49" charset="-122"/>
                <a:ea typeface="幼圆" panose="02010509060101010101" pitchFamily="49" charset="-122"/>
              </a:rPr>
              <a:t>（）过滤掉</a:t>
            </a:r>
          </a:p>
        </p:txBody>
      </p:sp>
      <p:sp>
        <p:nvSpPr>
          <p:cNvPr id="8" name="矩形 7"/>
          <p:cNvSpPr/>
          <p:nvPr/>
        </p:nvSpPr>
        <p:spPr>
          <a:xfrm>
            <a:off x="1574800" y="3547842"/>
            <a:ext cx="9105900" cy="1308100"/>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如果是聚合操作尽量使用</a:t>
            </a:r>
            <a:r>
              <a:rPr lang="en-US" altLang="zh-CN" dirty="0">
                <a:latin typeface="幼圆" panose="02010509060101010101" pitchFamily="49" charset="-122"/>
                <a:ea typeface="幼圆" panose="02010509060101010101" pitchFamily="49" charset="-122"/>
              </a:rPr>
              <a:t>reduceByKey</a:t>
            </a:r>
            <a:r>
              <a:rPr lang="zh-CN" altLang="en-US" dirty="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 combineByKey</a:t>
            </a:r>
            <a:r>
              <a:rPr lang="zh-CN" altLang="en-US" dirty="0">
                <a:latin typeface="幼圆" panose="02010509060101010101" pitchFamily="49" charset="-122"/>
                <a:ea typeface="幼圆" panose="02010509060101010101" pitchFamily="49" charset="-122"/>
              </a:rPr>
              <a:t>替换</a:t>
            </a:r>
            <a:r>
              <a:rPr lang="en-US" altLang="zh-CN" dirty="0">
                <a:latin typeface="幼圆" panose="02010509060101010101" pitchFamily="49" charset="-122"/>
                <a:ea typeface="幼圆" panose="02010509060101010101" pitchFamily="49" charset="-122"/>
              </a:rPr>
              <a:t>groupByKey</a:t>
            </a:r>
            <a:r>
              <a:rPr lang="zh-CN" altLang="en-US" dirty="0">
                <a:latin typeface="幼圆" panose="02010509060101010101" pitchFamily="49" charset="-122"/>
                <a:ea typeface="幼圆" panose="02010509060101010101" pitchFamily="49" charset="-122"/>
              </a:rPr>
              <a:t>，因为前面两个操作会在</a:t>
            </a:r>
            <a:r>
              <a:rPr lang="en-US" altLang="zh-CN" dirty="0">
                <a:latin typeface="幼圆" panose="02010509060101010101" pitchFamily="49" charset="-122"/>
                <a:ea typeface="幼圆" panose="02010509060101010101" pitchFamily="49" charset="-122"/>
              </a:rPr>
              <a:t>map</a:t>
            </a:r>
            <a:r>
              <a:rPr lang="zh-CN" altLang="en-US" dirty="0">
                <a:latin typeface="幼圆" panose="02010509060101010101" pitchFamily="49" charset="-122"/>
                <a:ea typeface="幼圆" panose="02010509060101010101" pitchFamily="49" charset="-122"/>
              </a:rPr>
              <a:t>端进行预聚合处理</a:t>
            </a:r>
          </a:p>
        </p:txBody>
      </p:sp>
      <p:sp>
        <p:nvSpPr>
          <p:cNvPr id="9" name="矩形 8"/>
          <p:cNvSpPr/>
          <p:nvPr/>
        </p:nvSpPr>
        <p:spPr>
          <a:xfrm>
            <a:off x="1574800" y="5071842"/>
            <a:ext cx="9105900" cy="1308100"/>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在</a:t>
            </a:r>
            <a:r>
              <a:rPr lang="en-US" altLang="zh-CN" dirty="0">
                <a:latin typeface="幼圆" panose="02010509060101010101" pitchFamily="49" charset="-122"/>
                <a:ea typeface="幼圆" panose="02010509060101010101" pitchFamily="49" charset="-122"/>
              </a:rPr>
              <a:t>shuffle</a:t>
            </a:r>
            <a:r>
              <a:rPr lang="zh-CN" altLang="en-US" dirty="0">
                <a:latin typeface="幼圆" panose="02010509060101010101" pitchFamily="49" charset="-122"/>
                <a:ea typeface="幼圆" panose="02010509060101010101" pitchFamily="49" charset="-122"/>
              </a:rPr>
              <a:t>之前可以将集合类型的数据拼接成字符串类型，</a:t>
            </a:r>
            <a:r>
              <a:rPr lang="en-US" altLang="zh-CN" dirty="0">
                <a:latin typeface="幼圆" panose="02010509060101010101" pitchFamily="49" charset="-122"/>
                <a:ea typeface="幼圆" panose="02010509060101010101" pitchFamily="49" charset="-122"/>
              </a:rPr>
              <a:t> shuffle</a:t>
            </a:r>
            <a:r>
              <a:rPr lang="zh-CN" altLang="en-US" dirty="0">
                <a:latin typeface="幼圆" panose="02010509060101010101" pitchFamily="49" charset="-122"/>
                <a:ea typeface="幼圆" panose="02010509060101010101" pitchFamily="49" charset="-122"/>
              </a:rPr>
              <a:t>后再将其转回来，字符串类型占用字节字符量比集合类型少</a:t>
            </a:r>
            <a:r>
              <a:rPr lang="en-US" altLang="zh-CN" dirty="0">
                <a:latin typeface="幼圆" panose="02010509060101010101" pitchFamily="49" charset="-122"/>
                <a:ea typeface="幼圆" panose="02010509060101010101" pitchFamily="49" charset="-122"/>
              </a:rPr>
              <a:t>30%</a:t>
            </a:r>
            <a:r>
              <a:rPr lang="zh-CN" altLang="en-US" dirty="0">
                <a:latin typeface="幼圆" panose="02010509060101010101" pitchFamily="49" charset="-122"/>
                <a:ea typeface="幼圆" panose="02010509060101010101" pitchFamily="49" charset="-122"/>
              </a:rPr>
              <a:t>到</a:t>
            </a:r>
            <a:r>
              <a:rPr lang="en-US" altLang="zh-CN" dirty="0">
                <a:latin typeface="幼圆" panose="02010509060101010101" pitchFamily="49" charset="-122"/>
                <a:ea typeface="幼圆" panose="02010509060101010101" pitchFamily="49" charset="-122"/>
              </a:rPr>
              <a:t>50%</a:t>
            </a:r>
            <a:r>
              <a:rPr lang="zh-CN" altLang="en-US" dirty="0">
                <a:latin typeface="幼圆" panose="02010509060101010101" pitchFamily="49" charset="-122"/>
                <a:ea typeface="幼圆" panose="02010509060101010101" pitchFamily="49" charset="-122"/>
              </a:rPr>
              <a:t>左右</a:t>
            </a:r>
          </a:p>
        </p:txBody>
      </p:sp>
      <p:sp>
        <p:nvSpPr>
          <p:cNvPr id="11" name="矩形 10"/>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23589289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fade">
                                      <p:cBhvr>
                                        <p:cTn id="7" dur="1000"/>
                                        <p:tgtEl>
                                          <p:spTgt spid="7"/>
                                        </p:tgtEl>
                                      </p:cBhvr>
                                    </p:animEffect>
                                    <p:anim calcmode="lin" valueType="num">
                                      <p:cBhvr>
                                        <p:cTn id="8" dur="1000" fill="hold"/>
                                        <p:tgtEl>
                                          <p:spTgt spid="7"/>
                                        </p:tgtEl>
                                        <p:attrNameLst>
                                          <p:attrName>ppt_x</p:attrName>
                                        </p:attrNameLst>
                                      </p:cBhvr>
                                      <p:tavLst>
                                        <p:tav tm="0">
                                          <p:val>
                                            <p:strVal val="#ppt_x"/>
                                          </p:val>
                                        </p:tav>
                                        <p:tav tm="100000">
                                          <p:val>
                                            <p:strVal val="#ppt_x"/>
                                          </p:val>
                                        </p:tav>
                                      </p:tavLst>
                                    </p:anim>
                                    <p:anim calcmode="lin" valueType="num">
                                      <p:cBhvr>
                                        <p:cTn id="9" dur="1000" fill="hold"/>
                                        <p:tgtEl>
                                          <p:spTgt spid="7"/>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1000"/>
                                        <p:tgtEl>
                                          <p:spTgt spid="8"/>
                                        </p:tgtEl>
                                      </p:cBhvr>
                                    </p:animEffect>
                                    <p:anim calcmode="lin" valueType="num">
                                      <p:cBhvr>
                                        <p:cTn id="15" dur="1000" fill="hold"/>
                                        <p:tgtEl>
                                          <p:spTgt spid="8"/>
                                        </p:tgtEl>
                                        <p:attrNameLst>
                                          <p:attrName>ppt_x</p:attrName>
                                        </p:attrNameLst>
                                      </p:cBhvr>
                                      <p:tavLst>
                                        <p:tav tm="0">
                                          <p:val>
                                            <p:strVal val="#ppt_x"/>
                                          </p:val>
                                        </p:tav>
                                        <p:tav tm="100000">
                                          <p:val>
                                            <p:strVal val="#ppt_x"/>
                                          </p:val>
                                        </p:tav>
                                      </p:tavLst>
                                    </p:anim>
                                    <p:anim calcmode="lin" valueType="num">
                                      <p:cBhvr>
                                        <p:cTn id="16" dur="1000" fill="hold"/>
                                        <p:tgtEl>
                                          <p:spTgt spid="8"/>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9"/>
                                        </p:tgtEl>
                                        <p:attrNameLst>
                                          <p:attrName>style.visibility</p:attrName>
                                        </p:attrNameLst>
                                      </p:cBhvr>
                                      <p:to>
                                        <p:strVal val="visible"/>
                                      </p:to>
                                    </p:set>
                                    <p:animEffect transition="in" filter="fade">
                                      <p:cBhvr>
                                        <p:cTn id="21" dur="1000"/>
                                        <p:tgtEl>
                                          <p:spTgt spid="9"/>
                                        </p:tgtEl>
                                      </p:cBhvr>
                                    </p:animEffect>
                                    <p:anim calcmode="lin" valueType="num">
                                      <p:cBhvr>
                                        <p:cTn id="22" dur="1000" fill="hold"/>
                                        <p:tgtEl>
                                          <p:spTgt spid="9"/>
                                        </p:tgtEl>
                                        <p:attrNameLst>
                                          <p:attrName>ppt_x</p:attrName>
                                        </p:attrNameLst>
                                      </p:cBhvr>
                                      <p:tavLst>
                                        <p:tav tm="0">
                                          <p:val>
                                            <p:strVal val="#ppt_x"/>
                                          </p:val>
                                        </p:tav>
                                        <p:tav tm="100000">
                                          <p:val>
                                            <p:strVal val="#ppt_x"/>
                                          </p:val>
                                        </p:tav>
                                      </p:tavLst>
                                    </p:anim>
                                    <p:anim calcmode="lin" valueType="num">
                                      <p:cBhvr>
                                        <p:cTn id="2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9"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矩形 12"/>
          <p:cNvSpPr/>
          <p:nvPr/>
        </p:nvSpPr>
        <p:spPr>
          <a:xfrm>
            <a:off x="2879724" y="3625850"/>
            <a:ext cx="2428875" cy="1111250"/>
          </a:xfrm>
          <a:prstGeom prst="rect">
            <a:avLst/>
          </a:prstGeom>
          <a:solidFill>
            <a:srgbClr val="FF0000">
              <a:alpha val="15000"/>
            </a:srgbClr>
          </a:solidFill>
          <a:ln w="254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1 * 2 + 2 + 3</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p:txBody>
      </p:sp>
      <p:sp>
        <p:nvSpPr>
          <p:cNvPr id="17" name="任意多边形 16"/>
          <p:cNvSpPr/>
          <p:nvPr/>
        </p:nvSpPr>
        <p:spPr>
          <a:xfrm>
            <a:off x="3644900" y="3898900"/>
            <a:ext cx="660400" cy="596900"/>
          </a:xfrm>
          <a:custGeom>
            <a:avLst/>
            <a:gdLst>
              <a:gd name="connsiteX0" fmla="*/ 571500 w 660400"/>
              <a:gd name="connsiteY0" fmla="*/ 558800 h 596900"/>
              <a:gd name="connsiteX1" fmla="*/ 292100 w 660400"/>
              <a:gd name="connsiteY1" fmla="*/ 546100 h 596900"/>
              <a:gd name="connsiteX2" fmla="*/ 254000 w 660400"/>
              <a:gd name="connsiteY2" fmla="*/ 533400 h 596900"/>
              <a:gd name="connsiteX3" fmla="*/ 152400 w 660400"/>
              <a:gd name="connsiteY3" fmla="*/ 508000 h 596900"/>
              <a:gd name="connsiteX4" fmla="*/ 114300 w 660400"/>
              <a:gd name="connsiteY4" fmla="*/ 482600 h 596900"/>
              <a:gd name="connsiteX5" fmla="*/ 50800 w 660400"/>
              <a:gd name="connsiteY5" fmla="*/ 381000 h 596900"/>
              <a:gd name="connsiteX6" fmla="*/ 25400 w 660400"/>
              <a:gd name="connsiteY6" fmla="*/ 304800 h 596900"/>
              <a:gd name="connsiteX7" fmla="*/ 12700 w 660400"/>
              <a:gd name="connsiteY7" fmla="*/ 266700 h 596900"/>
              <a:gd name="connsiteX8" fmla="*/ 0 w 660400"/>
              <a:gd name="connsiteY8" fmla="*/ 228600 h 596900"/>
              <a:gd name="connsiteX9" fmla="*/ 12700 w 660400"/>
              <a:gd name="connsiteY9" fmla="*/ 88900 h 596900"/>
              <a:gd name="connsiteX10" fmla="*/ 50800 w 660400"/>
              <a:gd name="connsiteY10" fmla="*/ 63500 h 596900"/>
              <a:gd name="connsiteX11" fmla="*/ 165100 w 660400"/>
              <a:gd name="connsiteY11" fmla="*/ 12700 h 596900"/>
              <a:gd name="connsiteX12" fmla="*/ 215900 w 660400"/>
              <a:gd name="connsiteY12" fmla="*/ 0 h 596900"/>
              <a:gd name="connsiteX13" fmla="*/ 495300 w 660400"/>
              <a:gd name="connsiteY13" fmla="*/ 12700 h 596900"/>
              <a:gd name="connsiteX14" fmla="*/ 533400 w 660400"/>
              <a:gd name="connsiteY14" fmla="*/ 25400 h 596900"/>
              <a:gd name="connsiteX15" fmla="*/ 584200 w 660400"/>
              <a:gd name="connsiteY15" fmla="*/ 38100 h 596900"/>
              <a:gd name="connsiteX16" fmla="*/ 609600 w 660400"/>
              <a:gd name="connsiteY16" fmla="*/ 76200 h 596900"/>
              <a:gd name="connsiteX17" fmla="*/ 647700 w 660400"/>
              <a:gd name="connsiteY17" fmla="*/ 114300 h 596900"/>
              <a:gd name="connsiteX18" fmla="*/ 660400 w 660400"/>
              <a:gd name="connsiteY18" fmla="*/ 152400 h 596900"/>
              <a:gd name="connsiteX19" fmla="*/ 622300 w 660400"/>
              <a:gd name="connsiteY19" fmla="*/ 342900 h 596900"/>
              <a:gd name="connsiteX20" fmla="*/ 584200 w 660400"/>
              <a:gd name="connsiteY20" fmla="*/ 419100 h 596900"/>
              <a:gd name="connsiteX21" fmla="*/ 546100 w 660400"/>
              <a:gd name="connsiteY21" fmla="*/ 444500 h 596900"/>
              <a:gd name="connsiteX22" fmla="*/ 482600 w 660400"/>
              <a:gd name="connsiteY22" fmla="*/ 508000 h 596900"/>
              <a:gd name="connsiteX23" fmla="*/ 457200 w 660400"/>
              <a:gd name="connsiteY23" fmla="*/ 546100 h 596900"/>
              <a:gd name="connsiteX24" fmla="*/ 381000 w 660400"/>
              <a:gd name="connsiteY24" fmla="*/ 596900 h 59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660400" h="596900">
                <a:moveTo>
                  <a:pt x="571500" y="558800"/>
                </a:moveTo>
                <a:cubicBezTo>
                  <a:pt x="478367" y="554567"/>
                  <a:pt x="385033" y="553535"/>
                  <a:pt x="292100" y="546100"/>
                </a:cubicBezTo>
                <a:cubicBezTo>
                  <a:pt x="278756" y="545032"/>
                  <a:pt x="266987" y="536647"/>
                  <a:pt x="254000" y="533400"/>
                </a:cubicBezTo>
                <a:cubicBezTo>
                  <a:pt x="225017" y="526154"/>
                  <a:pt x="181430" y="522515"/>
                  <a:pt x="152400" y="508000"/>
                </a:cubicBezTo>
                <a:cubicBezTo>
                  <a:pt x="138748" y="501174"/>
                  <a:pt x="127000" y="491067"/>
                  <a:pt x="114300" y="482600"/>
                </a:cubicBezTo>
                <a:cubicBezTo>
                  <a:pt x="96857" y="456436"/>
                  <a:pt x="61741" y="405071"/>
                  <a:pt x="50800" y="381000"/>
                </a:cubicBezTo>
                <a:cubicBezTo>
                  <a:pt x="39721" y="356626"/>
                  <a:pt x="33867" y="330200"/>
                  <a:pt x="25400" y="304800"/>
                </a:cubicBezTo>
                <a:lnTo>
                  <a:pt x="12700" y="266700"/>
                </a:lnTo>
                <a:lnTo>
                  <a:pt x="0" y="228600"/>
                </a:lnTo>
                <a:cubicBezTo>
                  <a:pt x="4233" y="182033"/>
                  <a:pt x="-1051" y="133591"/>
                  <a:pt x="12700" y="88900"/>
                </a:cubicBezTo>
                <a:cubicBezTo>
                  <a:pt x="17189" y="74311"/>
                  <a:pt x="37548" y="71073"/>
                  <a:pt x="50800" y="63500"/>
                </a:cubicBezTo>
                <a:cubicBezTo>
                  <a:pt x="81780" y="45797"/>
                  <a:pt x="132441" y="23586"/>
                  <a:pt x="165100" y="12700"/>
                </a:cubicBezTo>
                <a:cubicBezTo>
                  <a:pt x="181659" y="7180"/>
                  <a:pt x="198967" y="4233"/>
                  <a:pt x="215900" y="0"/>
                </a:cubicBezTo>
                <a:cubicBezTo>
                  <a:pt x="309033" y="4233"/>
                  <a:pt x="402367" y="5265"/>
                  <a:pt x="495300" y="12700"/>
                </a:cubicBezTo>
                <a:cubicBezTo>
                  <a:pt x="508644" y="13768"/>
                  <a:pt x="520528" y="21722"/>
                  <a:pt x="533400" y="25400"/>
                </a:cubicBezTo>
                <a:cubicBezTo>
                  <a:pt x="550183" y="30195"/>
                  <a:pt x="567267" y="33867"/>
                  <a:pt x="584200" y="38100"/>
                </a:cubicBezTo>
                <a:cubicBezTo>
                  <a:pt x="592667" y="50800"/>
                  <a:pt x="599829" y="64474"/>
                  <a:pt x="609600" y="76200"/>
                </a:cubicBezTo>
                <a:cubicBezTo>
                  <a:pt x="621098" y="89998"/>
                  <a:pt x="637737" y="99356"/>
                  <a:pt x="647700" y="114300"/>
                </a:cubicBezTo>
                <a:cubicBezTo>
                  <a:pt x="655126" y="125439"/>
                  <a:pt x="656167" y="139700"/>
                  <a:pt x="660400" y="152400"/>
                </a:cubicBezTo>
                <a:cubicBezTo>
                  <a:pt x="644743" y="293310"/>
                  <a:pt x="659822" y="230333"/>
                  <a:pt x="622300" y="342900"/>
                </a:cubicBezTo>
                <a:cubicBezTo>
                  <a:pt x="611971" y="373888"/>
                  <a:pt x="608819" y="394481"/>
                  <a:pt x="584200" y="419100"/>
                </a:cubicBezTo>
                <a:cubicBezTo>
                  <a:pt x="573407" y="429893"/>
                  <a:pt x="558800" y="436033"/>
                  <a:pt x="546100" y="444500"/>
                </a:cubicBezTo>
                <a:cubicBezTo>
                  <a:pt x="478367" y="546100"/>
                  <a:pt x="567267" y="423333"/>
                  <a:pt x="482600" y="508000"/>
                </a:cubicBezTo>
                <a:cubicBezTo>
                  <a:pt x="471807" y="518793"/>
                  <a:pt x="468687" y="536049"/>
                  <a:pt x="457200" y="546100"/>
                </a:cubicBezTo>
                <a:cubicBezTo>
                  <a:pt x="434226" y="566202"/>
                  <a:pt x="381000" y="596900"/>
                  <a:pt x="381000" y="596900"/>
                </a:cubicBezTo>
              </a:path>
            </a:pathLst>
          </a:custGeom>
          <a:noFill/>
          <a:ln>
            <a:solidFill>
              <a:srgbClr val="FF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4156907"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实用的</a:t>
            </a:r>
            <a:r>
              <a:rPr lang="en-US" altLang="zh-CN" sz="2800" b="1" dirty="0" err="1" smtClean="0">
                <a:latin typeface="幼圆" panose="02010509060101010101" pitchFamily="49" charset="-122"/>
                <a:ea typeface="幼圆" panose="02010509060101010101" pitchFamily="49" charset="-122"/>
              </a:rPr>
              <a:t>combineByKey</a:t>
            </a:r>
            <a:r>
              <a:rPr lang="zh-CN" altLang="en-US" sz="2800" b="1" dirty="0" smtClean="0">
                <a:latin typeface="幼圆" panose="02010509060101010101" pitchFamily="49" charset="-122"/>
                <a:ea typeface="幼圆" panose="02010509060101010101" pitchFamily="49" charset="-122"/>
              </a:rPr>
              <a:t>算子</a:t>
            </a:r>
            <a:endParaRPr lang="en-US" altLang="zh-CN" sz="2800" dirty="0">
              <a:latin typeface="幼圆" panose="02010509060101010101" pitchFamily="49" charset="-122"/>
              <a:ea typeface="幼圆" panose="02010509060101010101" pitchFamily="49" charset="-122"/>
            </a:endParaRPr>
          </a:p>
        </p:txBody>
      </p:sp>
      <p:sp>
        <p:nvSpPr>
          <p:cNvPr id="9" name="TextBox 8"/>
          <p:cNvSpPr txBox="1"/>
          <p:nvPr/>
        </p:nvSpPr>
        <p:spPr>
          <a:xfrm>
            <a:off x="838200" y="1721366"/>
            <a:ext cx="10045700" cy="369332"/>
          </a:xfrm>
          <a:prstGeom prst="rect">
            <a:avLst/>
          </a:prstGeom>
          <a:noFill/>
        </p:spPr>
        <p:txBody>
          <a:bodyPr wrap="square" rtlCol="0">
            <a:spAutoFit/>
          </a:bodyPr>
          <a:lstStyle/>
          <a:p>
            <a:r>
              <a:rPr lang="en-US" altLang="zh-CN" b="1" dirty="0">
                <a:latin typeface="幼圆" panose="02010509060101010101" pitchFamily="49" charset="-122"/>
                <a:ea typeface="幼圆" panose="02010509060101010101" pitchFamily="49" charset="-122"/>
              </a:rPr>
              <a:t>def combineByKey</a:t>
            </a:r>
            <a:r>
              <a:rPr lang="en-US" altLang="zh-CN" dirty="0">
                <a:latin typeface="幼圆" panose="02010509060101010101" pitchFamily="49" charset="-122"/>
                <a:ea typeface="幼圆" panose="02010509060101010101" pitchFamily="49" charset="-122"/>
              </a:rPr>
              <a:t>(self, </a:t>
            </a:r>
            <a:r>
              <a:rPr lang="en-US" altLang="zh-CN" dirty="0">
                <a:solidFill>
                  <a:srgbClr val="FFFF00"/>
                </a:solidFill>
                <a:latin typeface="幼圆" panose="02010509060101010101" pitchFamily="49" charset="-122"/>
                <a:ea typeface="幼圆" panose="02010509060101010101" pitchFamily="49" charset="-122"/>
              </a:rPr>
              <a:t>createCombiner</a:t>
            </a:r>
            <a:r>
              <a:rPr lang="en-US" altLang="zh-CN" dirty="0">
                <a:latin typeface="幼圆" panose="02010509060101010101" pitchFamily="49" charset="-122"/>
                <a:ea typeface="幼圆" panose="02010509060101010101" pitchFamily="49" charset="-122"/>
              </a:rPr>
              <a:t>, </a:t>
            </a:r>
            <a:r>
              <a:rPr lang="en-US" altLang="zh-CN" dirty="0">
                <a:solidFill>
                  <a:srgbClr val="FFFF00"/>
                </a:solidFill>
                <a:latin typeface="幼圆" panose="02010509060101010101" pitchFamily="49" charset="-122"/>
                <a:ea typeface="幼圆" panose="02010509060101010101" pitchFamily="49" charset="-122"/>
              </a:rPr>
              <a:t>mergeValue</a:t>
            </a:r>
            <a:r>
              <a:rPr lang="en-US" altLang="zh-CN" dirty="0">
                <a:latin typeface="幼圆" panose="02010509060101010101" pitchFamily="49" charset="-122"/>
                <a:ea typeface="幼圆" panose="02010509060101010101" pitchFamily="49" charset="-122"/>
              </a:rPr>
              <a:t>, </a:t>
            </a:r>
            <a:r>
              <a:rPr lang="en-US" altLang="zh-CN" dirty="0" smtClean="0">
                <a:solidFill>
                  <a:srgbClr val="FFFF00"/>
                </a:solidFill>
                <a:latin typeface="幼圆" panose="02010509060101010101" pitchFamily="49" charset="-122"/>
                <a:ea typeface="幼圆" panose="02010509060101010101" pitchFamily="49" charset="-122"/>
              </a:rPr>
              <a:t>mergeCombiners</a:t>
            </a:r>
            <a:r>
              <a:rPr lang="en-US" altLang="zh-CN" dirty="0" smtClean="0">
                <a:latin typeface="幼圆" panose="02010509060101010101" pitchFamily="49" charset="-122"/>
                <a:ea typeface="幼圆" panose="02010509060101010101" pitchFamily="49" charset="-122"/>
              </a:rPr>
              <a:t>,numPartitions=None):</a:t>
            </a:r>
          </a:p>
        </p:txBody>
      </p:sp>
      <p:sp>
        <p:nvSpPr>
          <p:cNvPr id="10" name="矩形 9"/>
          <p:cNvSpPr/>
          <p:nvPr/>
        </p:nvSpPr>
        <p:spPr>
          <a:xfrm>
            <a:off x="838200" y="3625850"/>
            <a:ext cx="1600200" cy="1111250"/>
          </a:xfrm>
          <a:prstGeom prst="rect">
            <a:avLst/>
          </a:prstGeom>
          <a:solidFill>
            <a:srgbClr val="FF0000">
              <a:alpha val="15000"/>
            </a:srgbClr>
          </a:solidFill>
          <a:ln w="254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1</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2</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3</a:t>
            </a:r>
            <a:r>
              <a:rPr lang="zh-CN" altLang="en-US" dirty="0">
                <a:latin typeface="Arial" panose="020B0604020202020204" pitchFamily="34" charset="0"/>
                <a:cs typeface="Arial" panose="020B0604020202020204" pitchFamily="34" charset="0"/>
              </a:rPr>
              <a:t>）</a:t>
            </a:r>
          </a:p>
        </p:txBody>
      </p:sp>
      <p:sp>
        <p:nvSpPr>
          <p:cNvPr id="11" name="TextBox 10"/>
          <p:cNvSpPr txBox="1"/>
          <p:nvPr/>
        </p:nvSpPr>
        <p:spPr>
          <a:xfrm>
            <a:off x="838200" y="2267466"/>
            <a:ext cx="10045700" cy="369332"/>
          </a:xfrm>
          <a:prstGeom prst="rect">
            <a:avLst/>
          </a:prstGeom>
          <a:noFill/>
        </p:spPr>
        <p:txBody>
          <a:bodyPr wrap="square" rtlCol="0">
            <a:spAutoFit/>
          </a:bodyPr>
          <a:lstStyle/>
          <a:p>
            <a:r>
              <a:rPr lang="zh-CN" altLang="en-US" b="1" dirty="0" smtClean="0">
                <a:latin typeface="幼圆" panose="02010509060101010101" pitchFamily="49" charset="-122"/>
                <a:ea typeface="幼圆" panose="02010509060101010101" pitchFamily="49" charset="-122"/>
              </a:rPr>
              <a:t>例： </a:t>
            </a:r>
            <a:r>
              <a:rPr lang="en-US" altLang="zh-CN" b="1" dirty="0" smtClean="0">
                <a:latin typeface="幼圆" panose="02010509060101010101" pitchFamily="49" charset="-122"/>
                <a:ea typeface="幼圆" panose="02010509060101010101" pitchFamily="49" charset="-122"/>
              </a:rPr>
              <a:t>combineByKey</a:t>
            </a:r>
            <a:r>
              <a:rPr lang="en-US" altLang="zh-CN" dirty="0" smtClean="0">
                <a:latin typeface="幼圆" panose="02010509060101010101" pitchFamily="49" charset="-122"/>
                <a:ea typeface="幼圆" panose="02010509060101010101" pitchFamily="49" charset="-122"/>
              </a:rPr>
              <a:t>(</a:t>
            </a:r>
            <a:r>
              <a:rPr lang="en-US" altLang="zh-CN" dirty="0" smtClean="0">
                <a:solidFill>
                  <a:srgbClr val="FFFF00"/>
                </a:solidFill>
                <a:latin typeface="幼圆" panose="02010509060101010101" pitchFamily="49" charset="-122"/>
                <a:ea typeface="幼圆" panose="02010509060101010101" pitchFamily="49" charset="-122"/>
              </a:rPr>
              <a:t>lambda</a:t>
            </a:r>
            <a:r>
              <a:rPr lang="en-US" altLang="zh-CN" dirty="0" smtClean="0">
                <a:latin typeface="幼圆" panose="02010509060101010101" pitchFamily="49" charset="-122"/>
                <a:ea typeface="幼圆" panose="02010509060101010101" pitchFamily="49" charset="-122"/>
              </a:rPr>
              <a:t> x: x * 2, </a:t>
            </a:r>
            <a:r>
              <a:rPr lang="en-US" altLang="zh-CN" dirty="0" smtClean="0">
                <a:solidFill>
                  <a:srgbClr val="FFFF00"/>
                </a:solidFill>
                <a:latin typeface="幼圆" panose="02010509060101010101" pitchFamily="49" charset="-122"/>
                <a:ea typeface="幼圆" panose="02010509060101010101" pitchFamily="49" charset="-122"/>
              </a:rPr>
              <a:t>lambda </a:t>
            </a:r>
            <a:r>
              <a:rPr lang="en-US" altLang="zh-CN" dirty="0" smtClean="0">
                <a:latin typeface="幼圆" panose="02010509060101010101" pitchFamily="49" charset="-122"/>
                <a:ea typeface="幼圆" panose="02010509060101010101" pitchFamily="49" charset="-122"/>
              </a:rPr>
              <a:t>x1, x2: x1 + x2, </a:t>
            </a:r>
            <a:r>
              <a:rPr lang="en-US" altLang="zh-CN" dirty="0" smtClean="0">
                <a:solidFill>
                  <a:srgbClr val="FFFF00"/>
                </a:solidFill>
                <a:latin typeface="幼圆" panose="02010509060101010101" pitchFamily="49" charset="-122"/>
                <a:ea typeface="幼圆" panose="02010509060101010101" pitchFamily="49" charset="-122"/>
              </a:rPr>
              <a:t>lambda</a:t>
            </a:r>
            <a:r>
              <a:rPr lang="en-US" altLang="zh-CN" dirty="0" smtClean="0">
                <a:latin typeface="幼圆" panose="02010509060101010101" pitchFamily="49" charset="-122"/>
                <a:ea typeface="幼圆" panose="02010509060101010101" pitchFamily="49" charset="-122"/>
              </a:rPr>
              <a:t> x1, x2: max(x1, x2)):</a:t>
            </a:r>
          </a:p>
        </p:txBody>
      </p:sp>
      <p:sp>
        <p:nvSpPr>
          <p:cNvPr id="12" name="矩形 11"/>
          <p:cNvSpPr/>
          <p:nvPr/>
        </p:nvSpPr>
        <p:spPr>
          <a:xfrm>
            <a:off x="838200" y="5060950"/>
            <a:ext cx="1600200" cy="1111250"/>
          </a:xfrm>
          <a:prstGeom prst="rect">
            <a:avLst/>
          </a:prstGeom>
          <a:solidFill>
            <a:srgbClr val="FF0000">
              <a:alpha val="15000"/>
            </a:srgbClr>
          </a:solidFill>
          <a:ln w="254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4</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5</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6</a:t>
            </a:r>
            <a:r>
              <a:rPr lang="zh-CN" altLang="en-US" dirty="0">
                <a:latin typeface="Arial" panose="020B0604020202020204" pitchFamily="34" charset="0"/>
                <a:cs typeface="Arial" panose="020B0604020202020204" pitchFamily="34" charset="0"/>
              </a:rPr>
              <a:t>）</a:t>
            </a:r>
          </a:p>
        </p:txBody>
      </p:sp>
      <p:sp>
        <p:nvSpPr>
          <p:cNvPr id="14" name="矩形 13"/>
          <p:cNvSpPr/>
          <p:nvPr/>
        </p:nvSpPr>
        <p:spPr>
          <a:xfrm>
            <a:off x="2879723" y="5060950"/>
            <a:ext cx="2428875" cy="1111250"/>
          </a:xfrm>
          <a:prstGeom prst="rect">
            <a:avLst/>
          </a:prstGeom>
          <a:solidFill>
            <a:srgbClr val="FF0000">
              <a:alpha val="15000"/>
            </a:srgbClr>
          </a:solidFill>
          <a:ln w="254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4 * 2 + 5 + 6</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p:txBody>
      </p:sp>
      <p:sp>
        <p:nvSpPr>
          <p:cNvPr id="15" name="矩形 14"/>
          <p:cNvSpPr/>
          <p:nvPr/>
        </p:nvSpPr>
        <p:spPr>
          <a:xfrm>
            <a:off x="6816724" y="4448175"/>
            <a:ext cx="2428875" cy="1111250"/>
          </a:xfrm>
          <a:prstGeom prst="rect">
            <a:avLst/>
          </a:prstGeom>
          <a:solidFill>
            <a:srgbClr val="FF0000">
              <a:alpha val="15000"/>
            </a:srgbClr>
          </a:solidFill>
          <a:ln w="254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Arial" panose="020B0604020202020204" pitchFamily="34" charset="0"/>
                <a:cs typeface="Arial" panose="020B0604020202020204" pitchFamily="34" charset="0"/>
              </a:rPr>
              <a:t>（</a:t>
            </a:r>
            <a:r>
              <a:rPr lang="en-US" altLang="zh-CN" dirty="0">
                <a:latin typeface="Arial" panose="020B0604020202020204" pitchFamily="34" charset="0"/>
                <a:cs typeface="Arial" panose="020B0604020202020204" pitchFamily="34" charset="0"/>
              </a:rPr>
              <a:t>’a’, max(7, 19)</a:t>
            </a:r>
            <a:r>
              <a:rPr lang="zh-CN" altLang="en-US" dirty="0">
                <a:latin typeface="Arial" panose="020B0604020202020204" pitchFamily="34" charset="0"/>
                <a:cs typeface="Arial" panose="020B0604020202020204" pitchFamily="34" charset="0"/>
              </a:rPr>
              <a:t>）</a:t>
            </a:r>
            <a:endParaRPr lang="en-US" altLang="zh-CN" dirty="0">
              <a:latin typeface="Arial" panose="020B0604020202020204" pitchFamily="34" charset="0"/>
              <a:cs typeface="Arial" panose="020B0604020202020204" pitchFamily="34" charset="0"/>
            </a:endParaRPr>
          </a:p>
        </p:txBody>
      </p:sp>
      <p:sp>
        <p:nvSpPr>
          <p:cNvPr id="19" name="右箭头 18"/>
          <p:cNvSpPr/>
          <p:nvPr/>
        </p:nvSpPr>
        <p:spPr>
          <a:xfrm rot="6405679">
            <a:off x="3657817" y="3118735"/>
            <a:ext cx="1133383" cy="357938"/>
          </a:xfrm>
          <a:prstGeom prst="right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右弧形箭头 19"/>
          <p:cNvSpPr/>
          <p:nvPr/>
        </p:nvSpPr>
        <p:spPr>
          <a:xfrm rot="2051701">
            <a:off x="5522028" y="2567925"/>
            <a:ext cx="582461" cy="2287856"/>
          </a:xfrm>
          <a:prstGeom prst="curvedLeft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24" name="直接箭头连接符 23"/>
          <p:cNvCxnSpPr>
            <a:stCxn id="13" idx="3"/>
            <a:endCxn id="15" idx="1"/>
          </p:cNvCxnSpPr>
          <p:nvPr/>
        </p:nvCxnSpPr>
        <p:spPr>
          <a:xfrm>
            <a:off x="5308599" y="4181475"/>
            <a:ext cx="1508125" cy="822325"/>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6" name="直接箭头连接符 25"/>
          <p:cNvCxnSpPr>
            <a:stCxn id="14" idx="3"/>
            <a:endCxn id="15" idx="1"/>
          </p:cNvCxnSpPr>
          <p:nvPr/>
        </p:nvCxnSpPr>
        <p:spPr>
          <a:xfrm flipV="1">
            <a:off x="5308598" y="5003800"/>
            <a:ext cx="1508126" cy="612775"/>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28" name="直接箭头连接符 27"/>
          <p:cNvCxnSpPr>
            <a:stCxn id="10" idx="3"/>
            <a:endCxn id="13" idx="1"/>
          </p:cNvCxnSpPr>
          <p:nvPr/>
        </p:nvCxnSpPr>
        <p:spPr>
          <a:xfrm>
            <a:off x="2438400" y="4181475"/>
            <a:ext cx="441324" cy="0"/>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30" name="直接箭头连接符 29"/>
          <p:cNvCxnSpPr>
            <a:stCxn id="12" idx="3"/>
            <a:endCxn id="14" idx="1"/>
          </p:cNvCxnSpPr>
          <p:nvPr/>
        </p:nvCxnSpPr>
        <p:spPr>
          <a:xfrm>
            <a:off x="2438400" y="5616575"/>
            <a:ext cx="441323" cy="0"/>
          </a:xfrm>
          <a:prstGeom prst="straightConnector1">
            <a:avLst/>
          </a:prstGeom>
          <a:ln w="25400">
            <a:solidFill>
              <a:srgbClr val="FFFF00"/>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31" name="右弧形箭头 30"/>
          <p:cNvSpPr/>
          <p:nvPr/>
        </p:nvSpPr>
        <p:spPr>
          <a:xfrm rot="1588427">
            <a:off x="9590514" y="2811006"/>
            <a:ext cx="582461" cy="2709092"/>
          </a:xfrm>
          <a:prstGeom prst="curvedLeft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33" name="直接连接符 32"/>
          <p:cNvCxnSpPr/>
          <p:nvPr/>
        </p:nvCxnSpPr>
        <p:spPr>
          <a:xfrm>
            <a:off x="5962650" y="2833687"/>
            <a:ext cx="0" cy="3517900"/>
          </a:xfrm>
          <a:prstGeom prst="line">
            <a:avLst/>
          </a:prstGeom>
          <a:ln w="28575" cmpd="dbl">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34" name="TextBox 33"/>
          <p:cNvSpPr txBox="1"/>
          <p:nvPr/>
        </p:nvSpPr>
        <p:spPr>
          <a:xfrm>
            <a:off x="2409824" y="2946400"/>
            <a:ext cx="1181100" cy="369332"/>
          </a:xfrm>
          <a:prstGeom prst="rect">
            <a:avLst/>
          </a:prstGeom>
          <a:noFill/>
        </p:spPr>
        <p:txBody>
          <a:bodyPr wrap="square" rtlCol="0">
            <a:spAutoFit/>
          </a:bodyPr>
          <a:lstStyle/>
          <a:p>
            <a:r>
              <a:rPr lang="en-US" altLang="zh-CN" dirty="0" smtClean="0"/>
              <a:t>map</a:t>
            </a:r>
            <a:endParaRPr lang="zh-CN" altLang="en-US" dirty="0"/>
          </a:p>
        </p:txBody>
      </p:sp>
      <p:sp>
        <p:nvSpPr>
          <p:cNvPr id="35" name="TextBox 34"/>
          <p:cNvSpPr txBox="1"/>
          <p:nvPr/>
        </p:nvSpPr>
        <p:spPr>
          <a:xfrm>
            <a:off x="7440611" y="3522600"/>
            <a:ext cx="1181100" cy="369332"/>
          </a:xfrm>
          <a:prstGeom prst="rect">
            <a:avLst/>
          </a:prstGeom>
          <a:noFill/>
        </p:spPr>
        <p:txBody>
          <a:bodyPr wrap="square" rtlCol="0">
            <a:spAutoFit/>
          </a:bodyPr>
          <a:lstStyle/>
          <a:p>
            <a:r>
              <a:rPr lang="en-US" altLang="zh-CN" dirty="0" smtClean="0"/>
              <a:t>reduce</a:t>
            </a:r>
            <a:endParaRPr lang="zh-CN" altLang="en-US" dirty="0"/>
          </a:p>
        </p:txBody>
      </p:sp>
      <p:sp>
        <p:nvSpPr>
          <p:cNvPr id="23" name="矩形 22"/>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29"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04314247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7"/>
                                        </p:tgtEl>
                                        <p:attrNameLst>
                                          <p:attrName>style.visibility</p:attrName>
                                        </p:attrNameLst>
                                      </p:cBhvr>
                                      <p:to>
                                        <p:strVal val="visible"/>
                                      </p:to>
                                    </p:set>
                                    <p:animEffect transition="in" filter="barn(inVertical)">
                                      <p:cBhvr>
                                        <p:cTn id="10" dur="500"/>
                                        <p:tgtEl>
                                          <p:spTgt spid="1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0"/>
                                        </p:tgtEl>
                                        <p:attrNameLst>
                                          <p:attrName>style.visibility</p:attrName>
                                        </p:attrNameLst>
                                      </p:cBhvr>
                                      <p:to>
                                        <p:strVal val="visible"/>
                                      </p:to>
                                    </p:set>
                                    <p:animEffect transition="in" filter="barn(inVertical)">
                                      <p:cBhvr>
                                        <p:cTn id="13" dur="500"/>
                                        <p:tgtEl>
                                          <p:spTgt spid="10"/>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barn(inVertical)">
                                      <p:cBhvr>
                                        <p:cTn id="16" dur="500"/>
                                        <p:tgtEl>
                                          <p:spTgt spid="1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barn(inVertical)">
                                      <p:cBhvr>
                                        <p:cTn id="19" dur="500"/>
                                        <p:tgtEl>
                                          <p:spTgt spid="14"/>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19"/>
                                        </p:tgtEl>
                                        <p:attrNameLst>
                                          <p:attrName>style.visibility</p:attrName>
                                        </p:attrNameLst>
                                      </p:cBhvr>
                                      <p:to>
                                        <p:strVal val="visible"/>
                                      </p:to>
                                    </p:set>
                                    <p:animEffect transition="in" filter="barn(inVertical)">
                                      <p:cBhvr>
                                        <p:cTn id="22" dur="500"/>
                                        <p:tgtEl>
                                          <p:spTgt spid="19"/>
                                        </p:tgtEl>
                                      </p:cBhvr>
                                    </p:animEffect>
                                  </p:childTnLst>
                                </p:cTn>
                              </p:par>
                              <p:par>
                                <p:cTn id="23" presetID="16" presetClass="entr" presetSubtype="21" fill="hold" nodeType="withEffect">
                                  <p:stCondLst>
                                    <p:cond delay="0"/>
                                  </p:stCondLst>
                                  <p:childTnLst>
                                    <p:set>
                                      <p:cBhvr>
                                        <p:cTn id="24" dur="1" fill="hold">
                                          <p:stCondLst>
                                            <p:cond delay="0"/>
                                          </p:stCondLst>
                                        </p:cTn>
                                        <p:tgtEl>
                                          <p:spTgt spid="28"/>
                                        </p:tgtEl>
                                        <p:attrNameLst>
                                          <p:attrName>style.visibility</p:attrName>
                                        </p:attrNameLst>
                                      </p:cBhvr>
                                      <p:to>
                                        <p:strVal val="visible"/>
                                      </p:to>
                                    </p:set>
                                    <p:animEffect transition="in" filter="barn(inVertical)">
                                      <p:cBhvr>
                                        <p:cTn id="25" dur="500"/>
                                        <p:tgtEl>
                                          <p:spTgt spid="28"/>
                                        </p:tgtEl>
                                      </p:cBhvr>
                                    </p:animEffect>
                                  </p:childTnLst>
                                </p:cTn>
                              </p:par>
                              <p:par>
                                <p:cTn id="26" presetID="16" presetClass="entr" presetSubtype="21" fill="hold" nodeType="withEffect">
                                  <p:stCondLst>
                                    <p:cond delay="0"/>
                                  </p:stCondLst>
                                  <p:childTnLst>
                                    <p:set>
                                      <p:cBhvr>
                                        <p:cTn id="27" dur="1" fill="hold">
                                          <p:stCondLst>
                                            <p:cond delay="0"/>
                                          </p:stCondLst>
                                        </p:cTn>
                                        <p:tgtEl>
                                          <p:spTgt spid="30"/>
                                        </p:tgtEl>
                                        <p:attrNameLst>
                                          <p:attrName>style.visibility</p:attrName>
                                        </p:attrNameLst>
                                      </p:cBhvr>
                                      <p:to>
                                        <p:strVal val="visible"/>
                                      </p:to>
                                    </p:set>
                                    <p:animEffect transition="in" filter="barn(inVertical)">
                                      <p:cBhvr>
                                        <p:cTn id="28" dur="500"/>
                                        <p:tgtEl>
                                          <p:spTgt spid="30"/>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4"/>
                                        </p:tgtEl>
                                        <p:attrNameLst>
                                          <p:attrName>style.visibility</p:attrName>
                                        </p:attrNameLst>
                                      </p:cBhvr>
                                      <p:to>
                                        <p:strVal val="visible"/>
                                      </p:to>
                                    </p:set>
                                    <p:animEffect transition="in" filter="barn(inVertical)">
                                      <p:cBhvr>
                                        <p:cTn id="31" dur="500"/>
                                        <p:tgtEl>
                                          <p:spTgt spid="34"/>
                                        </p:tgtEl>
                                      </p:cBhvr>
                                    </p:animEffect>
                                  </p:childTnLst>
                                </p:cTn>
                              </p:par>
                              <p:par>
                                <p:cTn id="32" presetID="16" presetClass="entr" presetSubtype="21" fill="hold" grpId="0" nodeType="withEffect">
                                  <p:stCondLst>
                                    <p:cond delay="0"/>
                                  </p:stCondLst>
                                  <p:childTnLst>
                                    <p:set>
                                      <p:cBhvr>
                                        <p:cTn id="33" dur="1" fill="hold">
                                          <p:stCondLst>
                                            <p:cond delay="0"/>
                                          </p:stCondLst>
                                        </p:cTn>
                                        <p:tgtEl>
                                          <p:spTgt spid="20"/>
                                        </p:tgtEl>
                                        <p:attrNameLst>
                                          <p:attrName>style.visibility</p:attrName>
                                        </p:attrNameLst>
                                      </p:cBhvr>
                                      <p:to>
                                        <p:strVal val="visible"/>
                                      </p:to>
                                    </p:set>
                                    <p:animEffect transition="in" filter="barn(inVertical)">
                                      <p:cBhvr>
                                        <p:cTn id="34" dur="500"/>
                                        <p:tgtEl>
                                          <p:spTgt spid="20"/>
                                        </p:tgtEl>
                                      </p:cBhvr>
                                    </p:animEffect>
                                  </p:childTnLst>
                                </p:cTn>
                              </p:par>
                            </p:childTnLst>
                          </p:cTn>
                        </p:par>
                      </p:childTnLst>
                    </p:cTn>
                  </p:par>
                  <p:par>
                    <p:cTn id="35" fill="hold">
                      <p:stCondLst>
                        <p:cond delay="indefinite"/>
                      </p:stCondLst>
                      <p:childTnLst>
                        <p:par>
                          <p:cTn id="36" fill="hold">
                            <p:stCondLst>
                              <p:cond delay="0"/>
                            </p:stCondLst>
                            <p:childTnLst>
                              <p:par>
                                <p:cTn id="37" presetID="16" presetClass="entr" presetSubtype="21" fill="hold" nodeType="clickEffect">
                                  <p:stCondLst>
                                    <p:cond delay="0"/>
                                  </p:stCondLst>
                                  <p:childTnLst>
                                    <p:set>
                                      <p:cBhvr>
                                        <p:cTn id="38" dur="1" fill="hold">
                                          <p:stCondLst>
                                            <p:cond delay="0"/>
                                          </p:stCondLst>
                                        </p:cTn>
                                        <p:tgtEl>
                                          <p:spTgt spid="33"/>
                                        </p:tgtEl>
                                        <p:attrNameLst>
                                          <p:attrName>style.visibility</p:attrName>
                                        </p:attrNameLst>
                                      </p:cBhvr>
                                      <p:to>
                                        <p:strVal val="visible"/>
                                      </p:to>
                                    </p:set>
                                    <p:animEffect transition="in" filter="barn(inVertical)">
                                      <p:cBhvr>
                                        <p:cTn id="39" dur="500"/>
                                        <p:tgtEl>
                                          <p:spTgt spid="33"/>
                                        </p:tgtEl>
                                      </p:cBhvr>
                                    </p:animEffect>
                                  </p:childTnLst>
                                </p:cTn>
                              </p:par>
                              <p:par>
                                <p:cTn id="40" presetID="16" presetClass="entr" presetSubtype="21" fill="hold" nodeType="withEffect">
                                  <p:stCondLst>
                                    <p:cond delay="0"/>
                                  </p:stCondLst>
                                  <p:childTnLst>
                                    <p:set>
                                      <p:cBhvr>
                                        <p:cTn id="41" dur="1" fill="hold">
                                          <p:stCondLst>
                                            <p:cond delay="0"/>
                                          </p:stCondLst>
                                        </p:cTn>
                                        <p:tgtEl>
                                          <p:spTgt spid="26"/>
                                        </p:tgtEl>
                                        <p:attrNameLst>
                                          <p:attrName>style.visibility</p:attrName>
                                        </p:attrNameLst>
                                      </p:cBhvr>
                                      <p:to>
                                        <p:strVal val="visible"/>
                                      </p:to>
                                    </p:set>
                                    <p:animEffect transition="in" filter="barn(inVertical)">
                                      <p:cBhvr>
                                        <p:cTn id="42" dur="500"/>
                                        <p:tgtEl>
                                          <p:spTgt spid="26"/>
                                        </p:tgtEl>
                                      </p:cBhvr>
                                    </p:animEffect>
                                  </p:childTnLst>
                                </p:cTn>
                              </p:par>
                              <p:par>
                                <p:cTn id="43" presetID="16" presetClass="entr" presetSubtype="21" fill="hold" nodeType="withEffect">
                                  <p:stCondLst>
                                    <p:cond delay="0"/>
                                  </p:stCondLst>
                                  <p:childTnLst>
                                    <p:set>
                                      <p:cBhvr>
                                        <p:cTn id="44" dur="1" fill="hold">
                                          <p:stCondLst>
                                            <p:cond delay="0"/>
                                          </p:stCondLst>
                                        </p:cTn>
                                        <p:tgtEl>
                                          <p:spTgt spid="24"/>
                                        </p:tgtEl>
                                        <p:attrNameLst>
                                          <p:attrName>style.visibility</p:attrName>
                                        </p:attrNameLst>
                                      </p:cBhvr>
                                      <p:to>
                                        <p:strVal val="visible"/>
                                      </p:to>
                                    </p:set>
                                    <p:animEffect transition="in" filter="barn(inVertical)">
                                      <p:cBhvr>
                                        <p:cTn id="45" dur="500"/>
                                        <p:tgtEl>
                                          <p:spTgt spid="24"/>
                                        </p:tgtEl>
                                      </p:cBhvr>
                                    </p:animEffect>
                                  </p:childTnLst>
                                </p:cTn>
                              </p:par>
                              <p:par>
                                <p:cTn id="46" presetID="16" presetClass="entr" presetSubtype="21" fill="hold" grpId="0" nodeType="withEffect">
                                  <p:stCondLst>
                                    <p:cond delay="0"/>
                                  </p:stCondLst>
                                  <p:childTnLst>
                                    <p:set>
                                      <p:cBhvr>
                                        <p:cTn id="47" dur="1" fill="hold">
                                          <p:stCondLst>
                                            <p:cond delay="0"/>
                                          </p:stCondLst>
                                        </p:cTn>
                                        <p:tgtEl>
                                          <p:spTgt spid="15"/>
                                        </p:tgtEl>
                                        <p:attrNameLst>
                                          <p:attrName>style.visibility</p:attrName>
                                        </p:attrNameLst>
                                      </p:cBhvr>
                                      <p:to>
                                        <p:strVal val="visible"/>
                                      </p:to>
                                    </p:set>
                                    <p:animEffect transition="in" filter="barn(inVertical)">
                                      <p:cBhvr>
                                        <p:cTn id="48" dur="500"/>
                                        <p:tgtEl>
                                          <p:spTgt spid="15"/>
                                        </p:tgtEl>
                                      </p:cBhvr>
                                    </p:animEffect>
                                  </p:childTnLst>
                                </p:cTn>
                              </p:par>
                              <p:par>
                                <p:cTn id="49" presetID="16" presetClass="entr" presetSubtype="21" fill="hold" grpId="0" nodeType="withEffect">
                                  <p:stCondLst>
                                    <p:cond delay="0"/>
                                  </p:stCondLst>
                                  <p:childTnLst>
                                    <p:set>
                                      <p:cBhvr>
                                        <p:cTn id="50" dur="1" fill="hold">
                                          <p:stCondLst>
                                            <p:cond delay="0"/>
                                          </p:stCondLst>
                                        </p:cTn>
                                        <p:tgtEl>
                                          <p:spTgt spid="35"/>
                                        </p:tgtEl>
                                        <p:attrNameLst>
                                          <p:attrName>style.visibility</p:attrName>
                                        </p:attrNameLst>
                                      </p:cBhvr>
                                      <p:to>
                                        <p:strVal val="visible"/>
                                      </p:to>
                                    </p:set>
                                    <p:animEffect transition="in" filter="barn(inVertical)">
                                      <p:cBhvr>
                                        <p:cTn id="51" dur="500"/>
                                        <p:tgtEl>
                                          <p:spTgt spid="35"/>
                                        </p:tgtEl>
                                      </p:cBhvr>
                                    </p:animEffect>
                                  </p:childTnLst>
                                </p:cTn>
                              </p:par>
                              <p:par>
                                <p:cTn id="52" presetID="16" presetClass="entr" presetSubtype="21" fill="hold" grpId="0" nodeType="withEffect">
                                  <p:stCondLst>
                                    <p:cond delay="0"/>
                                  </p:stCondLst>
                                  <p:childTnLst>
                                    <p:set>
                                      <p:cBhvr>
                                        <p:cTn id="53" dur="1" fill="hold">
                                          <p:stCondLst>
                                            <p:cond delay="0"/>
                                          </p:stCondLst>
                                        </p:cTn>
                                        <p:tgtEl>
                                          <p:spTgt spid="31"/>
                                        </p:tgtEl>
                                        <p:attrNameLst>
                                          <p:attrName>style.visibility</p:attrName>
                                        </p:attrNameLst>
                                      </p:cBhvr>
                                      <p:to>
                                        <p:strVal val="visible"/>
                                      </p:to>
                                    </p:set>
                                    <p:animEffect transition="in" filter="barn(inVertical)">
                                      <p:cBhvr>
                                        <p:cTn id="54" dur="500"/>
                                        <p:tgtEl>
                                          <p:spTgt spid="3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7" grpId="0" animBg="1"/>
      <p:bldP spid="10" grpId="0" animBg="1"/>
      <p:bldP spid="12" grpId="0" animBg="1"/>
      <p:bldP spid="14" grpId="0" animBg="1"/>
      <p:bldP spid="15" grpId="0" animBg="1"/>
      <p:bldP spid="19" grpId="0" animBg="1"/>
      <p:bldP spid="20" grpId="0" animBg="1"/>
      <p:bldP spid="31" grpId="0" animBg="1"/>
      <p:bldP spid="34" grpId="0"/>
      <p:bldP spid="35"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3954929" cy="523220"/>
          </a:xfrm>
          <a:prstGeom prst="rect">
            <a:avLst/>
          </a:prstGeom>
        </p:spPr>
        <p:txBody>
          <a:bodyPr wrap="none">
            <a:spAutoFit/>
          </a:bodyPr>
          <a:lstStyle/>
          <a:p>
            <a:r>
              <a:rPr lang="zh-CN" altLang="en-US" sz="2800" dirty="0">
                <a:latin typeface="幼圆" panose="02010509060101010101" pitchFamily="49" charset="-122"/>
                <a:ea typeface="幼圆" panose="02010509060101010101" pitchFamily="49" charset="-122"/>
              </a:rPr>
              <a:t>尽量</a:t>
            </a:r>
            <a:r>
              <a:rPr lang="zh-CN" altLang="en-US" sz="2800" dirty="0" smtClean="0">
                <a:latin typeface="幼圆" panose="02010509060101010101" pitchFamily="49" charset="-122"/>
                <a:ea typeface="幼圆" panose="02010509060101010101" pitchFamily="49" charset="-122"/>
              </a:rPr>
              <a:t>减少</a:t>
            </a:r>
            <a:r>
              <a:rPr lang="en-US" altLang="zh-CN" sz="2800" dirty="0" smtClean="0">
                <a:latin typeface="幼圆" panose="02010509060101010101" pitchFamily="49" charset="-122"/>
                <a:ea typeface="幼圆" panose="02010509060101010101" pitchFamily="49" charset="-122"/>
              </a:rPr>
              <a:t>shuffle</a:t>
            </a:r>
            <a:r>
              <a:rPr lang="zh-CN" altLang="en-US" sz="2800" dirty="0" smtClean="0">
                <a:latin typeface="幼圆" panose="02010509060101010101" pitchFamily="49" charset="-122"/>
                <a:ea typeface="幼圆" panose="02010509060101010101" pitchFamily="49" charset="-122"/>
              </a:rPr>
              <a:t>的次数</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553894" y="1553935"/>
            <a:ext cx="8147447" cy="1257300"/>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多</a:t>
            </a:r>
            <a:r>
              <a:rPr lang="en-US" altLang="zh-CN" dirty="0">
                <a:latin typeface="幼圆" panose="02010509060101010101" pitchFamily="49" charset="-122"/>
                <a:ea typeface="幼圆" panose="02010509060101010101" pitchFamily="49" charset="-122"/>
              </a:rPr>
              <a:t>RDD</a:t>
            </a:r>
            <a:r>
              <a:rPr lang="zh-CN" altLang="en-US" dirty="0">
                <a:latin typeface="幼圆" panose="02010509060101010101" pitchFamily="49" charset="-122"/>
                <a:ea typeface="幼圆" panose="02010509060101010101" pitchFamily="49" charset="-122"/>
              </a:rPr>
              <a:t>进行同</a:t>
            </a:r>
            <a:r>
              <a:rPr lang="en-US" altLang="zh-CN" dirty="0">
                <a:latin typeface="幼圆" panose="02010509060101010101" pitchFamily="49" charset="-122"/>
                <a:ea typeface="幼圆" panose="02010509060101010101" pitchFamily="49" charset="-122"/>
              </a:rPr>
              <a:t>key</a:t>
            </a:r>
            <a:r>
              <a:rPr lang="zh-CN" altLang="en-US" dirty="0">
                <a:latin typeface="幼圆" panose="02010509060101010101" pitchFamily="49" charset="-122"/>
                <a:ea typeface="幼圆" panose="02010509060101010101" pitchFamily="49" charset="-122"/>
              </a:rPr>
              <a:t>的</a:t>
            </a:r>
            <a:r>
              <a:rPr lang="en-US" altLang="zh-CN" dirty="0">
                <a:latin typeface="幼圆" panose="02010509060101010101" pitchFamily="49" charset="-122"/>
                <a:ea typeface="幼圆" panose="02010509060101010101" pitchFamily="49" charset="-122"/>
              </a:rPr>
              <a:t>JOIN</a:t>
            </a:r>
            <a:r>
              <a:rPr lang="zh-CN" altLang="en-US" dirty="0">
                <a:latin typeface="幼圆" panose="02010509060101010101" pitchFamily="49" charset="-122"/>
                <a:ea typeface="幼圆" panose="02010509060101010101" pitchFamily="49" charset="-122"/>
              </a:rPr>
              <a:t>操作时用</a:t>
            </a:r>
            <a:r>
              <a:rPr lang="en-US" altLang="zh-CN" dirty="0">
                <a:latin typeface="幼圆" panose="02010509060101010101" pitchFamily="49" charset="-122"/>
                <a:ea typeface="幼圆" panose="02010509060101010101" pitchFamily="49" charset="-122"/>
              </a:rPr>
              <a:t>union + groupByKey + flatMapValues</a:t>
            </a:r>
            <a:endParaRPr lang="zh-CN" altLang="en-US" dirty="0">
              <a:latin typeface="幼圆" panose="02010509060101010101" pitchFamily="49" charset="-122"/>
              <a:ea typeface="幼圆" panose="02010509060101010101" pitchFamily="49" charset="-122"/>
            </a:endParaRPr>
          </a:p>
        </p:txBody>
      </p:sp>
      <p:sp>
        <p:nvSpPr>
          <p:cNvPr id="25" name="矩形 24"/>
          <p:cNvSpPr/>
          <p:nvPr/>
        </p:nvSpPr>
        <p:spPr>
          <a:xfrm>
            <a:off x="1579294" y="3251200"/>
            <a:ext cx="1100406" cy="7874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RDD 1</a:t>
            </a:r>
            <a:endParaRPr lang="zh-CN" altLang="en-US" dirty="0"/>
          </a:p>
        </p:txBody>
      </p:sp>
      <p:sp>
        <p:nvSpPr>
          <p:cNvPr id="27" name="矩形 26"/>
          <p:cNvSpPr/>
          <p:nvPr/>
        </p:nvSpPr>
        <p:spPr>
          <a:xfrm>
            <a:off x="1579294" y="4349750"/>
            <a:ext cx="1100406" cy="7874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RDD 2</a:t>
            </a:r>
            <a:endParaRPr lang="zh-CN" altLang="en-US" dirty="0"/>
          </a:p>
        </p:txBody>
      </p:sp>
      <p:sp>
        <p:nvSpPr>
          <p:cNvPr id="29" name="矩形 28"/>
          <p:cNvSpPr/>
          <p:nvPr/>
        </p:nvSpPr>
        <p:spPr>
          <a:xfrm>
            <a:off x="1579294" y="5435600"/>
            <a:ext cx="1100406" cy="7874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RDD 3</a:t>
            </a:r>
            <a:endParaRPr lang="zh-CN" altLang="en-US" dirty="0"/>
          </a:p>
        </p:txBody>
      </p:sp>
      <p:sp>
        <p:nvSpPr>
          <p:cNvPr id="32" name="矩形 31"/>
          <p:cNvSpPr/>
          <p:nvPr/>
        </p:nvSpPr>
        <p:spPr>
          <a:xfrm>
            <a:off x="3962400" y="4350000"/>
            <a:ext cx="1041400" cy="7874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RDD</a:t>
            </a:r>
            <a:endParaRPr lang="zh-CN" altLang="en-US" dirty="0"/>
          </a:p>
        </p:txBody>
      </p:sp>
      <p:grpSp>
        <p:nvGrpSpPr>
          <p:cNvPr id="10" name="组合 9"/>
          <p:cNvGrpSpPr/>
          <p:nvPr/>
        </p:nvGrpSpPr>
        <p:grpSpPr>
          <a:xfrm>
            <a:off x="6987113" y="3086100"/>
            <a:ext cx="1995359" cy="3330825"/>
            <a:chOff x="6987113" y="3086100"/>
            <a:chExt cx="1995359" cy="3330825"/>
          </a:xfrm>
        </p:grpSpPr>
        <p:sp>
          <p:nvSpPr>
            <p:cNvPr id="37" name="矩形 36"/>
            <p:cNvSpPr/>
            <p:nvPr/>
          </p:nvSpPr>
          <p:spPr>
            <a:xfrm>
              <a:off x="6987113" y="3086100"/>
              <a:ext cx="1995359" cy="3330825"/>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t>RDD</a:t>
              </a:r>
              <a:endParaRPr lang="zh-CN" altLang="en-US" dirty="0"/>
            </a:p>
          </p:txBody>
        </p:sp>
        <p:sp>
          <p:nvSpPr>
            <p:cNvPr id="38" name="矩形 37"/>
            <p:cNvSpPr/>
            <p:nvPr/>
          </p:nvSpPr>
          <p:spPr>
            <a:xfrm>
              <a:off x="7245017" y="3534025"/>
              <a:ext cx="1479550" cy="787400"/>
            </a:xfrm>
            <a:prstGeom prst="rect">
              <a:avLst/>
            </a:prstGeom>
            <a:solidFill>
              <a:schemeClr val="accent1">
                <a:alpha val="12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smtClean="0">
                  <a:latin typeface="幼圆" panose="02010509060101010101" pitchFamily="49" charset="-122"/>
                  <a:ea typeface="幼圆" panose="02010509060101010101" pitchFamily="49" charset="-122"/>
                </a:rPr>
                <a:t>Partation 1</a:t>
              </a:r>
              <a:endParaRPr lang="zh-CN" altLang="en-US" dirty="0">
                <a:latin typeface="幼圆" panose="02010509060101010101" pitchFamily="49" charset="-122"/>
                <a:ea typeface="幼圆" panose="02010509060101010101" pitchFamily="49" charset="-122"/>
              </a:endParaRPr>
            </a:p>
          </p:txBody>
        </p:sp>
        <p:sp>
          <p:nvSpPr>
            <p:cNvPr id="39" name="矩形 38"/>
            <p:cNvSpPr/>
            <p:nvPr/>
          </p:nvSpPr>
          <p:spPr>
            <a:xfrm>
              <a:off x="7245017" y="4614025"/>
              <a:ext cx="1479550" cy="787400"/>
            </a:xfrm>
            <a:prstGeom prst="rect">
              <a:avLst/>
            </a:prstGeom>
            <a:solidFill>
              <a:schemeClr val="accent1">
                <a:alpha val="12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Partation 2</a:t>
              </a:r>
              <a:endParaRPr lang="zh-CN" altLang="en-US" dirty="0">
                <a:latin typeface="幼圆" panose="02010509060101010101" pitchFamily="49" charset="-122"/>
                <a:ea typeface="幼圆" panose="02010509060101010101" pitchFamily="49" charset="-122"/>
              </a:endParaRPr>
            </a:p>
          </p:txBody>
        </p:sp>
        <p:sp>
          <p:nvSpPr>
            <p:cNvPr id="40" name="矩形 39"/>
            <p:cNvSpPr/>
            <p:nvPr/>
          </p:nvSpPr>
          <p:spPr>
            <a:xfrm>
              <a:off x="7245017" y="5617325"/>
              <a:ext cx="1479550" cy="787400"/>
            </a:xfrm>
            <a:prstGeom prst="rect">
              <a:avLst/>
            </a:prstGeom>
            <a:solidFill>
              <a:schemeClr val="accent1">
                <a:alpha val="12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Partation 3</a:t>
              </a:r>
              <a:endParaRPr lang="zh-CN" altLang="en-US" dirty="0">
                <a:latin typeface="幼圆" panose="02010509060101010101" pitchFamily="49" charset="-122"/>
                <a:ea typeface="幼圆" panose="02010509060101010101" pitchFamily="49" charset="-122"/>
              </a:endParaRPr>
            </a:p>
          </p:txBody>
        </p:sp>
        <p:sp>
          <p:nvSpPr>
            <p:cNvPr id="42" name="矩形 41"/>
            <p:cNvSpPr/>
            <p:nvPr/>
          </p:nvSpPr>
          <p:spPr>
            <a:xfrm>
              <a:off x="7382764" y="3927975"/>
              <a:ext cx="1204056" cy="393700"/>
            </a:xfrm>
            <a:prstGeom prst="rect">
              <a:avLst/>
            </a:prstGeom>
            <a:solidFill>
              <a:schemeClr val="tx1">
                <a:lumMod val="65000"/>
                <a:alpha val="23000"/>
              </a:schemeClr>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join</a:t>
              </a:r>
              <a:endParaRPr lang="zh-CN" altLang="en-US" dirty="0">
                <a:latin typeface="幼圆" panose="02010509060101010101" pitchFamily="49" charset="-122"/>
                <a:ea typeface="幼圆" panose="02010509060101010101" pitchFamily="49" charset="-122"/>
              </a:endParaRPr>
            </a:p>
          </p:txBody>
        </p:sp>
        <p:sp>
          <p:nvSpPr>
            <p:cNvPr id="43" name="矩形 42"/>
            <p:cNvSpPr/>
            <p:nvPr/>
          </p:nvSpPr>
          <p:spPr>
            <a:xfrm>
              <a:off x="7382764" y="5007975"/>
              <a:ext cx="1204056" cy="393700"/>
            </a:xfrm>
            <a:prstGeom prst="rect">
              <a:avLst/>
            </a:prstGeom>
            <a:solidFill>
              <a:schemeClr val="tx1">
                <a:lumMod val="65000"/>
                <a:alpha val="23000"/>
              </a:schemeClr>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join</a:t>
              </a:r>
              <a:endParaRPr lang="zh-CN" altLang="en-US" dirty="0">
                <a:latin typeface="幼圆" panose="02010509060101010101" pitchFamily="49" charset="-122"/>
                <a:ea typeface="幼圆" panose="02010509060101010101" pitchFamily="49" charset="-122"/>
              </a:endParaRPr>
            </a:p>
          </p:txBody>
        </p:sp>
        <p:sp>
          <p:nvSpPr>
            <p:cNvPr id="44" name="矩形 43"/>
            <p:cNvSpPr/>
            <p:nvPr/>
          </p:nvSpPr>
          <p:spPr>
            <a:xfrm>
              <a:off x="7382764" y="6011525"/>
              <a:ext cx="1204056" cy="393700"/>
            </a:xfrm>
            <a:prstGeom prst="rect">
              <a:avLst/>
            </a:prstGeom>
            <a:solidFill>
              <a:schemeClr val="tx1">
                <a:lumMod val="65000"/>
                <a:alpha val="23000"/>
              </a:schemeClr>
            </a:solidFill>
            <a:ln>
              <a:solidFill>
                <a:schemeClr val="tx1"/>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join</a:t>
              </a:r>
              <a:endParaRPr lang="zh-CN" altLang="en-US" dirty="0">
                <a:latin typeface="幼圆" panose="02010509060101010101" pitchFamily="49" charset="-122"/>
                <a:ea typeface="幼圆" panose="02010509060101010101" pitchFamily="49" charset="-122"/>
              </a:endParaRPr>
            </a:p>
          </p:txBody>
        </p:sp>
      </p:grpSp>
      <p:sp>
        <p:nvSpPr>
          <p:cNvPr id="7" name="TextBox 6"/>
          <p:cNvSpPr txBox="1"/>
          <p:nvPr/>
        </p:nvSpPr>
        <p:spPr>
          <a:xfrm>
            <a:off x="5293682" y="4559034"/>
            <a:ext cx="1392337" cy="369332"/>
          </a:xfrm>
          <a:prstGeom prst="rect">
            <a:avLst/>
          </a:prstGeom>
          <a:noFill/>
        </p:spPr>
        <p:txBody>
          <a:bodyPr wrap="square" rtlCol="0">
            <a:spAutoFit/>
          </a:bodyPr>
          <a:lstStyle/>
          <a:p>
            <a:r>
              <a:rPr lang="en-US" altLang="zh-CN" dirty="0" smtClean="0">
                <a:solidFill>
                  <a:srgbClr val="FFFF00"/>
                </a:solidFill>
                <a:latin typeface="幼圆" panose="02010509060101010101" pitchFamily="49" charset="-122"/>
                <a:ea typeface="幼圆" panose="02010509060101010101" pitchFamily="49" charset="-122"/>
              </a:rPr>
              <a:t>groupByKey</a:t>
            </a:r>
            <a:r>
              <a:rPr lang="en-US" altLang="zh-CN" dirty="0" smtClean="0">
                <a:latin typeface="幼圆" panose="02010509060101010101" pitchFamily="49" charset="-122"/>
                <a:ea typeface="幼圆" panose="02010509060101010101" pitchFamily="49" charset="-122"/>
              </a:rPr>
              <a:t> </a:t>
            </a:r>
            <a:endParaRPr lang="zh-CN" altLang="en-US" dirty="0">
              <a:latin typeface="幼圆" panose="02010509060101010101" pitchFamily="49" charset="-122"/>
              <a:ea typeface="幼圆" panose="02010509060101010101" pitchFamily="49" charset="-122"/>
            </a:endParaRPr>
          </a:p>
        </p:txBody>
      </p:sp>
      <p:sp>
        <p:nvSpPr>
          <p:cNvPr id="45" name="TextBox 44"/>
          <p:cNvSpPr txBox="1"/>
          <p:nvPr/>
        </p:nvSpPr>
        <p:spPr>
          <a:xfrm>
            <a:off x="9433882" y="4577818"/>
            <a:ext cx="2034218" cy="369332"/>
          </a:xfrm>
          <a:prstGeom prst="rect">
            <a:avLst/>
          </a:prstGeom>
          <a:noFill/>
        </p:spPr>
        <p:txBody>
          <a:bodyPr wrap="square" rtlCol="0">
            <a:spAutoFit/>
          </a:bodyPr>
          <a:lstStyle/>
          <a:p>
            <a:r>
              <a:rPr lang="en-US" altLang="zh-CN" dirty="0">
                <a:solidFill>
                  <a:srgbClr val="FFFF00"/>
                </a:solidFill>
                <a:latin typeface="幼圆" panose="02010509060101010101" pitchFamily="49" charset="-122"/>
                <a:ea typeface="幼圆" panose="02010509060101010101" pitchFamily="49" charset="-122"/>
              </a:rPr>
              <a:t>flatMapValues</a:t>
            </a:r>
            <a:endParaRPr lang="zh-CN" altLang="en-US" dirty="0">
              <a:solidFill>
                <a:srgbClr val="FFFF00"/>
              </a:solidFill>
              <a:latin typeface="幼圆" panose="02010509060101010101" pitchFamily="49" charset="-122"/>
              <a:ea typeface="幼圆" panose="02010509060101010101" pitchFamily="49" charset="-122"/>
            </a:endParaRPr>
          </a:p>
        </p:txBody>
      </p:sp>
      <p:sp>
        <p:nvSpPr>
          <p:cNvPr id="46" name="TextBox 45"/>
          <p:cNvSpPr txBox="1"/>
          <p:nvPr/>
        </p:nvSpPr>
        <p:spPr>
          <a:xfrm>
            <a:off x="2946400" y="4558236"/>
            <a:ext cx="793750" cy="369332"/>
          </a:xfrm>
          <a:prstGeom prst="rect">
            <a:avLst/>
          </a:prstGeom>
          <a:noFill/>
        </p:spPr>
        <p:txBody>
          <a:bodyPr wrap="square" rtlCol="0">
            <a:spAutoFit/>
          </a:bodyPr>
          <a:lstStyle/>
          <a:p>
            <a:r>
              <a:rPr lang="en-US" altLang="zh-CN" dirty="0" smtClean="0">
                <a:solidFill>
                  <a:srgbClr val="FFFF00"/>
                </a:solidFill>
                <a:latin typeface="幼圆" panose="02010509060101010101" pitchFamily="49" charset="-122"/>
                <a:ea typeface="幼圆" panose="02010509060101010101" pitchFamily="49" charset="-122"/>
              </a:rPr>
              <a:t>union</a:t>
            </a:r>
            <a:endParaRPr lang="zh-CN" altLang="en-US" dirty="0">
              <a:solidFill>
                <a:srgbClr val="FFFF00"/>
              </a:solidFill>
              <a:latin typeface="幼圆" panose="02010509060101010101" pitchFamily="49" charset="-122"/>
              <a:ea typeface="幼圆" panose="02010509060101010101" pitchFamily="49" charset="-122"/>
            </a:endParaRPr>
          </a:p>
        </p:txBody>
      </p:sp>
      <p:cxnSp>
        <p:nvCxnSpPr>
          <p:cNvPr id="16" name="直接箭头连接符 15"/>
          <p:cNvCxnSpPr>
            <a:stCxn id="25" idx="3"/>
            <a:endCxn id="46" idx="0"/>
          </p:cNvCxnSpPr>
          <p:nvPr/>
        </p:nvCxnSpPr>
        <p:spPr>
          <a:xfrm>
            <a:off x="2679700" y="3644900"/>
            <a:ext cx="663575" cy="913336"/>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21" name="直接箭头连接符 20"/>
          <p:cNvCxnSpPr>
            <a:stCxn id="27" idx="3"/>
            <a:endCxn id="46" idx="1"/>
          </p:cNvCxnSpPr>
          <p:nvPr/>
        </p:nvCxnSpPr>
        <p:spPr>
          <a:xfrm flipV="1">
            <a:off x="2679700" y="4742902"/>
            <a:ext cx="266700" cy="548"/>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23" name="直接箭头连接符 22"/>
          <p:cNvCxnSpPr>
            <a:stCxn id="29" idx="3"/>
            <a:endCxn id="46" idx="2"/>
          </p:cNvCxnSpPr>
          <p:nvPr/>
        </p:nvCxnSpPr>
        <p:spPr>
          <a:xfrm flipV="1">
            <a:off x="2679700" y="4927568"/>
            <a:ext cx="663575" cy="901732"/>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48" name="直接箭头连接符 47"/>
          <p:cNvCxnSpPr>
            <a:stCxn id="46" idx="3"/>
            <a:endCxn id="32" idx="1"/>
          </p:cNvCxnSpPr>
          <p:nvPr/>
        </p:nvCxnSpPr>
        <p:spPr>
          <a:xfrm>
            <a:off x="3740150" y="4742902"/>
            <a:ext cx="222250" cy="798"/>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50" name="直接箭头连接符 49"/>
          <p:cNvCxnSpPr>
            <a:stCxn id="32" idx="3"/>
            <a:endCxn id="7" idx="1"/>
          </p:cNvCxnSpPr>
          <p:nvPr/>
        </p:nvCxnSpPr>
        <p:spPr>
          <a:xfrm>
            <a:off x="5003800" y="4743700"/>
            <a:ext cx="289882" cy="0"/>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52" name="直接箭头连接符 51"/>
          <p:cNvCxnSpPr>
            <a:stCxn id="7" idx="3"/>
            <a:endCxn id="37" idx="1"/>
          </p:cNvCxnSpPr>
          <p:nvPr/>
        </p:nvCxnSpPr>
        <p:spPr>
          <a:xfrm>
            <a:off x="6686019" y="4743700"/>
            <a:ext cx="301094" cy="7813"/>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cxnSp>
        <p:nvCxnSpPr>
          <p:cNvPr id="54" name="直接箭头连接符 53"/>
          <p:cNvCxnSpPr>
            <a:stCxn id="37" idx="3"/>
            <a:endCxn id="45" idx="1"/>
          </p:cNvCxnSpPr>
          <p:nvPr/>
        </p:nvCxnSpPr>
        <p:spPr>
          <a:xfrm>
            <a:off x="8982472" y="4751513"/>
            <a:ext cx="451410" cy="10971"/>
          </a:xfrm>
          <a:prstGeom prst="straightConnector1">
            <a:avLst/>
          </a:prstGeom>
          <a:ln w="25400">
            <a:prstDash val="dash"/>
            <a:tailEnd type="arrow"/>
          </a:ln>
        </p:spPr>
        <p:style>
          <a:lnRef idx="1">
            <a:schemeClr val="accent1"/>
          </a:lnRef>
          <a:fillRef idx="0">
            <a:schemeClr val="accent1"/>
          </a:fillRef>
          <a:effectRef idx="0">
            <a:schemeClr val="accent1"/>
          </a:effectRef>
          <a:fontRef idx="minor">
            <a:schemeClr val="tx1"/>
          </a:fontRef>
        </p:style>
      </p:cxnSp>
      <p:sp>
        <p:nvSpPr>
          <p:cNvPr id="28" name="矩形 27"/>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3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0032165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barn(inVertical)">
                                      <p:cBhvr>
                                        <p:cTn id="7" dur="500"/>
                                        <p:tgtEl>
                                          <p:spTgt spid="25"/>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27"/>
                                        </p:tgtEl>
                                        <p:attrNameLst>
                                          <p:attrName>style.visibility</p:attrName>
                                        </p:attrNameLst>
                                      </p:cBhvr>
                                      <p:to>
                                        <p:strVal val="visible"/>
                                      </p:to>
                                    </p:set>
                                    <p:animEffect transition="in" filter="barn(inVertical)">
                                      <p:cBhvr>
                                        <p:cTn id="10" dur="500"/>
                                        <p:tgtEl>
                                          <p:spTgt spid="27"/>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29"/>
                                        </p:tgtEl>
                                        <p:attrNameLst>
                                          <p:attrName>style.visibility</p:attrName>
                                        </p:attrNameLst>
                                      </p:cBhvr>
                                      <p:to>
                                        <p:strVal val="visible"/>
                                      </p:to>
                                    </p:set>
                                    <p:animEffect transition="in" filter="barn(inVertical)">
                                      <p:cBhvr>
                                        <p:cTn id="13" dur="500"/>
                                        <p:tgtEl>
                                          <p:spTgt spid="29"/>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32"/>
                                        </p:tgtEl>
                                        <p:attrNameLst>
                                          <p:attrName>style.visibility</p:attrName>
                                        </p:attrNameLst>
                                      </p:cBhvr>
                                      <p:to>
                                        <p:strVal val="visible"/>
                                      </p:to>
                                    </p:set>
                                    <p:animEffect transition="in" filter="barn(inVertical)">
                                      <p:cBhvr>
                                        <p:cTn id="16" dur="500"/>
                                        <p:tgtEl>
                                          <p:spTgt spid="32"/>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46"/>
                                        </p:tgtEl>
                                        <p:attrNameLst>
                                          <p:attrName>style.visibility</p:attrName>
                                        </p:attrNameLst>
                                      </p:cBhvr>
                                      <p:to>
                                        <p:strVal val="visible"/>
                                      </p:to>
                                    </p:set>
                                    <p:animEffect transition="in" filter="barn(inVertical)">
                                      <p:cBhvr>
                                        <p:cTn id="19" dur="500"/>
                                        <p:tgtEl>
                                          <p:spTgt spid="46"/>
                                        </p:tgtEl>
                                      </p:cBhvr>
                                    </p:animEffect>
                                  </p:childTnLst>
                                </p:cTn>
                              </p:par>
                              <p:par>
                                <p:cTn id="20" presetID="16" presetClass="entr" presetSubtype="21" fill="hold" nodeType="withEffect">
                                  <p:stCondLst>
                                    <p:cond delay="0"/>
                                  </p:stCondLst>
                                  <p:childTnLst>
                                    <p:set>
                                      <p:cBhvr>
                                        <p:cTn id="21" dur="1" fill="hold">
                                          <p:stCondLst>
                                            <p:cond delay="0"/>
                                          </p:stCondLst>
                                        </p:cTn>
                                        <p:tgtEl>
                                          <p:spTgt spid="16"/>
                                        </p:tgtEl>
                                        <p:attrNameLst>
                                          <p:attrName>style.visibility</p:attrName>
                                        </p:attrNameLst>
                                      </p:cBhvr>
                                      <p:to>
                                        <p:strVal val="visible"/>
                                      </p:to>
                                    </p:set>
                                    <p:animEffect transition="in" filter="barn(inVertical)">
                                      <p:cBhvr>
                                        <p:cTn id="22" dur="500"/>
                                        <p:tgtEl>
                                          <p:spTgt spid="16"/>
                                        </p:tgtEl>
                                      </p:cBhvr>
                                    </p:animEffect>
                                  </p:childTnLst>
                                </p:cTn>
                              </p:par>
                              <p:par>
                                <p:cTn id="23" presetID="16" presetClass="entr" presetSubtype="21" fill="hold"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barn(inVertical)">
                                      <p:cBhvr>
                                        <p:cTn id="25" dur="500"/>
                                        <p:tgtEl>
                                          <p:spTgt spid="21"/>
                                        </p:tgtEl>
                                      </p:cBhvr>
                                    </p:animEffect>
                                  </p:childTnLst>
                                </p:cTn>
                              </p:par>
                              <p:par>
                                <p:cTn id="26" presetID="16" presetClass="entr" presetSubtype="21" fill="hold" nodeType="withEffect">
                                  <p:stCondLst>
                                    <p:cond delay="0"/>
                                  </p:stCondLst>
                                  <p:childTnLst>
                                    <p:set>
                                      <p:cBhvr>
                                        <p:cTn id="27" dur="1" fill="hold">
                                          <p:stCondLst>
                                            <p:cond delay="0"/>
                                          </p:stCondLst>
                                        </p:cTn>
                                        <p:tgtEl>
                                          <p:spTgt spid="23"/>
                                        </p:tgtEl>
                                        <p:attrNameLst>
                                          <p:attrName>style.visibility</p:attrName>
                                        </p:attrNameLst>
                                      </p:cBhvr>
                                      <p:to>
                                        <p:strVal val="visible"/>
                                      </p:to>
                                    </p:set>
                                    <p:animEffect transition="in" filter="barn(inVertical)">
                                      <p:cBhvr>
                                        <p:cTn id="28" dur="500"/>
                                        <p:tgtEl>
                                          <p:spTgt spid="23"/>
                                        </p:tgtEl>
                                      </p:cBhvr>
                                    </p:animEffect>
                                  </p:childTnLst>
                                </p:cTn>
                              </p:par>
                              <p:par>
                                <p:cTn id="29" presetID="16" presetClass="entr" presetSubtype="21" fill="hold" nodeType="withEffect">
                                  <p:stCondLst>
                                    <p:cond delay="0"/>
                                  </p:stCondLst>
                                  <p:childTnLst>
                                    <p:set>
                                      <p:cBhvr>
                                        <p:cTn id="30" dur="1" fill="hold">
                                          <p:stCondLst>
                                            <p:cond delay="0"/>
                                          </p:stCondLst>
                                        </p:cTn>
                                        <p:tgtEl>
                                          <p:spTgt spid="48"/>
                                        </p:tgtEl>
                                        <p:attrNameLst>
                                          <p:attrName>style.visibility</p:attrName>
                                        </p:attrNameLst>
                                      </p:cBhvr>
                                      <p:to>
                                        <p:strVal val="visible"/>
                                      </p:to>
                                    </p:set>
                                    <p:animEffect transition="in" filter="barn(inVertical)">
                                      <p:cBhvr>
                                        <p:cTn id="31" dur="500"/>
                                        <p:tgtEl>
                                          <p:spTgt spid="48"/>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10"/>
                                        </p:tgtEl>
                                        <p:attrNameLst>
                                          <p:attrName>style.visibility</p:attrName>
                                        </p:attrNameLst>
                                      </p:cBhvr>
                                      <p:to>
                                        <p:strVal val="visible"/>
                                      </p:to>
                                    </p:set>
                                    <p:animEffect transition="in" filter="barn(inVertical)">
                                      <p:cBhvr>
                                        <p:cTn id="36" dur="500"/>
                                        <p:tgtEl>
                                          <p:spTgt spid="10"/>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barn(inVertical)">
                                      <p:cBhvr>
                                        <p:cTn id="39" dur="500"/>
                                        <p:tgtEl>
                                          <p:spTgt spid="7"/>
                                        </p:tgtEl>
                                      </p:cBhvr>
                                    </p:animEffect>
                                  </p:childTnLst>
                                </p:cTn>
                              </p:par>
                              <p:par>
                                <p:cTn id="40" presetID="16" presetClass="entr" presetSubtype="21" fill="hold" nodeType="withEffect">
                                  <p:stCondLst>
                                    <p:cond delay="0"/>
                                  </p:stCondLst>
                                  <p:childTnLst>
                                    <p:set>
                                      <p:cBhvr>
                                        <p:cTn id="41" dur="1" fill="hold">
                                          <p:stCondLst>
                                            <p:cond delay="0"/>
                                          </p:stCondLst>
                                        </p:cTn>
                                        <p:tgtEl>
                                          <p:spTgt spid="50"/>
                                        </p:tgtEl>
                                        <p:attrNameLst>
                                          <p:attrName>style.visibility</p:attrName>
                                        </p:attrNameLst>
                                      </p:cBhvr>
                                      <p:to>
                                        <p:strVal val="visible"/>
                                      </p:to>
                                    </p:set>
                                    <p:animEffect transition="in" filter="barn(inVertical)">
                                      <p:cBhvr>
                                        <p:cTn id="42" dur="500"/>
                                        <p:tgtEl>
                                          <p:spTgt spid="50"/>
                                        </p:tgtEl>
                                      </p:cBhvr>
                                    </p:animEffect>
                                  </p:childTnLst>
                                </p:cTn>
                              </p:par>
                              <p:par>
                                <p:cTn id="43" presetID="16" presetClass="entr" presetSubtype="21" fill="hold" nodeType="withEffect">
                                  <p:stCondLst>
                                    <p:cond delay="0"/>
                                  </p:stCondLst>
                                  <p:childTnLst>
                                    <p:set>
                                      <p:cBhvr>
                                        <p:cTn id="44" dur="1" fill="hold">
                                          <p:stCondLst>
                                            <p:cond delay="0"/>
                                          </p:stCondLst>
                                        </p:cTn>
                                        <p:tgtEl>
                                          <p:spTgt spid="52"/>
                                        </p:tgtEl>
                                        <p:attrNameLst>
                                          <p:attrName>style.visibility</p:attrName>
                                        </p:attrNameLst>
                                      </p:cBhvr>
                                      <p:to>
                                        <p:strVal val="visible"/>
                                      </p:to>
                                    </p:set>
                                    <p:animEffect transition="in" filter="barn(inVertical)">
                                      <p:cBhvr>
                                        <p:cTn id="45" dur="500"/>
                                        <p:tgtEl>
                                          <p:spTgt spid="52"/>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nodeType="clickEffect">
                                  <p:stCondLst>
                                    <p:cond delay="0"/>
                                  </p:stCondLst>
                                  <p:childTnLst>
                                    <p:set>
                                      <p:cBhvr>
                                        <p:cTn id="49" dur="1" fill="hold">
                                          <p:stCondLst>
                                            <p:cond delay="0"/>
                                          </p:stCondLst>
                                        </p:cTn>
                                        <p:tgtEl>
                                          <p:spTgt spid="54"/>
                                        </p:tgtEl>
                                        <p:attrNameLst>
                                          <p:attrName>style.visibility</p:attrName>
                                        </p:attrNameLst>
                                      </p:cBhvr>
                                      <p:to>
                                        <p:strVal val="visible"/>
                                      </p:to>
                                    </p:set>
                                    <p:animEffect transition="in" filter="barn(inVertical)">
                                      <p:cBhvr>
                                        <p:cTn id="50" dur="500"/>
                                        <p:tgtEl>
                                          <p:spTgt spid="54"/>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45"/>
                                        </p:tgtEl>
                                        <p:attrNameLst>
                                          <p:attrName>style.visibility</p:attrName>
                                        </p:attrNameLst>
                                      </p:cBhvr>
                                      <p:to>
                                        <p:strVal val="visible"/>
                                      </p:to>
                                    </p:set>
                                    <p:animEffect transition="in" filter="barn(inVertical)">
                                      <p:cBhvr>
                                        <p:cTn id="53" dur="500"/>
                                        <p:tgtEl>
                                          <p:spTgt spid="4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7" grpId="0" animBg="1"/>
      <p:bldP spid="29" grpId="0" animBg="1"/>
      <p:bldP spid="32" grpId="0" animBg="1"/>
      <p:bldP spid="7" grpId="0"/>
      <p:bldP spid="45" grpId="0"/>
      <p:bldP spid="46"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3954929" cy="523220"/>
          </a:xfrm>
          <a:prstGeom prst="rect">
            <a:avLst/>
          </a:prstGeom>
        </p:spPr>
        <p:txBody>
          <a:bodyPr wrap="none">
            <a:spAutoFit/>
          </a:bodyPr>
          <a:lstStyle/>
          <a:p>
            <a:r>
              <a:rPr lang="zh-CN" altLang="en-US" sz="2800" dirty="0">
                <a:latin typeface="幼圆" panose="02010509060101010101" pitchFamily="49" charset="-122"/>
                <a:ea typeface="幼圆" panose="02010509060101010101" pitchFamily="49" charset="-122"/>
              </a:rPr>
              <a:t>尽量</a:t>
            </a:r>
            <a:r>
              <a:rPr lang="zh-CN" altLang="en-US" sz="2800" dirty="0" smtClean="0">
                <a:latin typeface="幼圆" panose="02010509060101010101" pitchFamily="49" charset="-122"/>
                <a:ea typeface="幼圆" panose="02010509060101010101" pitchFamily="49" charset="-122"/>
              </a:rPr>
              <a:t>减少</a:t>
            </a:r>
            <a:r>
              <a:rPr lang="en-US" altLang="zh-CN" sz="2800" dirty="0" smtClean="0">
                <a:latin typeface="幼圆" panose="02010509060101010101" pitchFamily="49" charset="-122"/>
                <a:ea typeface="幼圆" panose="02010509060101010101" pitchFamily="49" charset="-122"/>
              </a:rPr>
              <a:t>shuffle</a:t>
            </a:r>
            <a:r>
              <a:rPr lang="zh-CN" altLang="en-US" sz="2800" dirty="0" smtClean="0">
                <a:latin typeface="幼圆" panose="02010509060101010101" pitchFamily="49" charset="-122"/>
                <a:ea typeface="幼圆" panose="02010509060101010101" pitchFamily="49" charset="-122"/>
              </a:rPr>
              <a:t>的次数</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553894" y="1771650"/>
            <a:ext cx="8147447" cy="913493"/>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当两个</a:t>
            </a:r>
            <a:r>
              <a:rPr lang="en-US" altLang="zh-CN" dirty="0">
                <a:latin typeface="幼圆" panose="02010509060101010101" pitchFamily="49" charset="-122"/>
                <a:ea typeface="幼圆" panose="02010509060101010101" pitchFamily="49" charset="-122"/>
              </a:rPr>
              <a:t>RDD</a:t>
            </a:r>
            <a:r>
              <a:rPr lang="zh-CN" altLang="en-US" dirty="0">
                <a:latin typeface="幼圆" panose="02010509060101010101" pitchFamily="49" charset="-122"/>
                <a:ea typeface="幼圆" panose="02010509060101010101" pitchFamily="49" charset="-122"/>
              </a:rPr>
              <a:t>各自</a:t>
            </a:r>
            <a:r>
              <a:rPr lang="en-US" altLang="zh-CN" dirty="0">
                <a:latin typeface="幼圆" panose="02010509060101010101" pitchFamily="49" charset="-122"/>
                <a:ea typeface="幼圆" panose="02010509060101010101" pitchFamily="49" charset="-122"/>
              </a:rPr>
              <a:t>groupByKey</a:t>
            </a:r>
            <a:r>
              <a:rPr lang="zh-CN" altLang="en-US" dirty="0">
                <a:latin typeface="幼圆" panose="02010509060101010101" pitchFamily="49" charset="-122"/>
                <a:ea typeface="幼圆" panose="02010509060101010101" pitchFamily="49" charset="-122"/>
              </a:rPr>
              <a:t>后有做了</a:t>
            </a:r>
            <a:r>
              <a:rPr lang="en-US" altLang="zh-CN" dirty="0">
                <a:latin typeface="幼圆" panose="02010509060101010101" pitchFamily="49" charset="-122"/>
                <a:ea typeface="幼圆" panose="02010509060101010101" pitchFamily="49" charset="-122"/>
              </a:rPr>
              <a:t>join</a:t>
            </a:r>
            <a:r>
              <a:rPr lang="zh-CN" altLang="en-US" dirty="0">
                <a:latin typeface="幼圆" panose="02010509060101010101" pitchFamily="49" charset="-122"/>
                <a:ea typeface="幼圆" panose="02010509060101010101" pitchFamily="49" charset="-122"/>
              </a:rPr>
              <a:t>时，可以用</a:t>
            </a:r>
            <a:r>
              <a:rPr lang="en-US" altLang="zh-CN" dirty="0">
                <a:latin typeface="幼圆" panose="02010509060101010101" pitchFamily="49" charset="-122"/>
                <a:ea typeface="幼圆" panose="02010509060101010101" pitchFamily="49" charset="-122"/>
              </a:rPr>
              <a:t>cogroup</a:t>
            </a:r>
            <a:r>
              <a:rPr lang="zh-CN" altLang="en-US" dirty="0">
                <a:latin typeface="幼圆" panose="02010509060101010101" pitchFamily="49" charset="-122"/>
                <a:ea typeface="幼圆" panose="02010509060101010101" pitchFamily="49" charset="-122"/>
              </a:rPr>
              <a:t>代替</a:t>
            </a:r>
          </a:p>
        </p:txBody>
      </p:sp>
      <p:sp>
        <p:nvSpPr>
          <p:cNvPr id="25" name="矩形 24"/>
          <p:cNvSpPr/>
          <p:nvPr/>
        </p:nvSpPr>
        <p:spPr>
          <a:xfrm>
            <a:off x="615950" y="3057512"/>
            <a:ext cx="1111250" cy="14859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a:t>
            </a:r>
            <a:r>
              <a:rPr lang="en-US" altLang="zh-CN" dirty="0"/>
              <a:t>’a’, 1</a:t>
            </a:r>
            <a:r>
              <a:rPr lang="zh-CN" altLang="en-US" dirty="0"/>
              <a:t>）</a:t>
            </a:r>
            <a:endParaRPr lang="en-US" altLang="zh-CN" dirty="0"/>
          </a:p>
          <a:p>
            <a:pPr algn="ctr"/>
            <a:r>
              <a:rPr lang="zh-CN" altLang="en-US" dirty="0"/>
              <a:t>（</a:t>
            </a:r>
            <a:r>
              <a:rPr lang="en-US" altLang="zh-CN" dirty="0"/>
              <a:t>’a’, 1</a:t>
            </a:r>
            <a:r>
              <a:rPr lang="zh-CN" altLang="en-US" dirty="0"/>
              <a:t>）</a:t>
            </a:r>
          </a:p>
          <a:p>
            <a:pPr algn="ctr"/>
            <a:r>
              <a:rPr lang="zh-CN" altLang="en-US" dirty="0"/>
              <a:t>（</a:t>
            </a:r>
            <a:r>
              <a:rPr lang="en-US" altLang="zh-CN" dirty="0"/>
              <a:t>’b’, 2</a:t>
            </a:r>
            <a:r>
              <a:rPr lang="zh-CN" altLang="en-US" dirty="0"/>
              <a:t>）</a:t>
            </a:r>
            <a:endParaRPr lang="en-US" altLang="zh-CN" dirty="0"/>
          </a:p>
          <a:p>
            <a:pPr algn="ctr"/>
            <a:r>
              <a:rPr lang="zh-CN" altLang="en-US" dirty="0"/>
              <a:t>（</a:t>
            </a:r>
            <a:r>
              <a:rPr lang="en-US" altLang="zh-CN" dirty="0"/>
              <a:t>’b’, 2</a:t>
            </a:r>
            <a:r>
              <a:rPr lang="zh-CN" altLang="en-US" dirty="0"/>
              <a:t>）</a:t>
            </a:r>
          </a:p>
        </p:txBody>
      </p:sp>
      <p:sp>
        <p:nvSpPr>
          <p:cNvPr id="29" name="矩形 28"/>
          <p:cNvSpPr/>
          <p:nvPr/>
        </p:nvSpPr>
        <p:spPr>
          <a:xfrm>
            <a:off x="615950" y="4688554"/>
            <a:ext cx="1111250" cy="1340757"/>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a:t>
            </a:r>
            <a:r>
              <a:rPr lang="en-US" altLang="zh-CN" dirty="0"/>
              <a:t>’a’, 3</a:t>
            </a:r>
            <a:r>
              <a:rPr lang="zh-CN" altLang="en-US" dirty="0"/>
              <a:t>）</a:t>
            </a:r>
            <a:endParaRPr lang="en-US" altLang="zh-CN" dirty="0"/>
          </a:p>
          <a:p>
            <a:pPr algn="ctr"/>
            <a:r>
              <a:rPr lang="zh-CN" altLang="en-US" dirty="0"/>
              <a:t>（</a:t>
            </a:r>
            <a:r>
              <a:rPr lang="en-US" altLang="zh-CN" dirty="0"/>
              <a:t>’a’, 3</a:t>
            </a:r>
            <a:r>
              <a:rPr lang="zh-CN" altLang="en-US" dirty="0"/>
              <a:t>）</a:t>
            </a:r>
          </a:p>
          <a:p>
            <a:pPr algn="ctr"/>
            <a:r>
              <a:rPr lang="zh-CN" altLang="en-US" dirty="0"/>
              <a:t>（</a:t>
            </a:r>
            <a:r>
              <a:rPr lang="en-US" altLang="zh-CN" dirty="0"/>
              <a:t>’b’, 4</a:t>
            </a:r>
            <a:r>
              <a:rPr lang="zh-CN" altLang="en-US" dirty="0"/>
              <a:t>）</a:t>
            </a:r>
            <a:endParaRPr lang="en-US" altLang="zh-CN" dirty="0"/>
          </a:p>
          <a:p>
            <a:pPr algn="ctr"/>
            <a:r>
              <a:rPr lang="zh-CN" altLang="en-US" dirty="0"/>
              <a:t>（</a:t>
            </a:r>
            <a:r>
              <a:rPr lang="en-US" altLang="zh-CN" dirty="0"/>
              <a:t>’b’, 4</a:t>
            </a:r>
            <a:r>
              <a:rPr lang="zh-CN" altLang="en-US" dirty="0"/>
              <a:t>）</a:t>
            </a:r>
          </a:p>
        </p:txBody>
      </p:sp>
      <p:sp>
        <p:nvSpPr>
          <p:cNvPr id="30" name="矩形 29"/>
          <p:cNvSpPr/>
          <p:nvPr/>
        </p:nvSpPr>
        <p:spPr>
          <a:xfrm>
            <a:off x="3129230" y="3945604"/>
            <a:ext cx="2368887" cy="14859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 (1</a:t>
            </a:r>
            <a:r>
              <a:rPr lang="zh-CN" altLang="en-US" dirty="0"/>
              <a:t>，</a:t>
            </a:r>
            <a:r>
              <a:rPr lang="en-US" altLang="zh-CN" dirty="0"/>
              <a:t>1), (2</a:t>
            </a:r>
            <a:r>
              <a:rPr lang="zh-CN" altLang="en-US" dirty="0"/>
              <a:t>，</a:t>
            </a:r>
            <a:r>
              <a:rPr lang="en-US" altLang="zh-CN" dirty="0"/>
              <a:t> 2))</a:t>
            </a:r>
          </a:p>
          <a:p>
            <a:pPr algn="ctr"/>
            <a:r>
              <a:rPr lang="en-US" altLang="zh-CN" dirty="0"/>
              <a:t>(’b’, (3</a:t>
            </a:r>
            <a:r>
              <a:rPr lang="zh-CN" altLang="en-US" dirty="0"/>
              <a:t>，</a:t>
            </a:r>
            <a:r>
              <a:rPr lang="en-US" altLang="zh-CN" dirty="0"/>
              <a:t>3), (4</a:t>
            </a:r>
            <a:r>
              <a:rPr lang="zh-CN" altLang="en-US" dirty="0"/>
              <a:t>，</a:t>
            </a:r>
            <a:r>
              <a:rPr lang="en-US" altLang="zh-CN" dirty="0"/>
              <a:t>4))</a:t>
            </a:r>
          </a:p>
        </p:txBody>
      </p:sp>
      <p:sp>
        <p:nvSpPr>
          <p:cNvPr id="17" name="右箭头 16"/>
          <p:cNvSpPr/>
          <p:nvPr/>
        </p:nvSpPr>
        <p:spPr>
          <a:xfrm>
            <a:off x="1962780" y="4537508"/>
            <a:ext cx="870490" cy="421595"/>
          </a:xfrm>
          <a:prstGeom prst="rightArrow">
            <a:avLst/>
          </a:prstGeom>
          <a:solidFill>
            <a:schemeClr val="accent1">
              <a:alpha val="1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1814651" y="4179687"/>
            <a:ext cx="1082348" cy="400110"/>
          </a:xfrm>
          <a:prstGeom prst="rect">
            <a:avLst/>
          </a:prstGeom>
        </p:spPr>
        <p:txBody>
          <a:bodyPr wrap="none">
            <a:spAutoFit/>
          </a:bodyPr>
          <a:lstStyle/>
          <a:p>
            <a:r>
              <a:rPr lang="en-US" altLang="zh-CN" sz="2000" dirty="0">
                <a:latin typeface="幼圆" panose="02010509060101010101" pitchFamily="49" charset="-122"/>
                <a:ea typeface="幼圆" panose="02010509060101010101" pitchFamily="49" charset="-122"/>
              </a:rPr>
              <a:t>cogroup</a:t>
            </a:r>
            <a:endParaRPr lang="zh-CN" altLang="en-US" sz="2000" dirty="0"/>
          </a:p>
        </p:txBody>
      </p:sp>
      <p:sp>
        <p:nvSpPr>
          <p:cNvPr id="13" name="矩形 12"/>
          <p:cNvSpPr/>
          <p:nvPr/>
        </p:nvSpPr>
        <p:spPr>
          <a:xfrm>
            <a:off x="10377714" y="3246824"/>
            <a:ext cx="1181142" cy="14859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a:t>
            </a:r>
            <a:r>
              <a:rPr lang="en-US" altLang="zh-CN" dirty="0"/>
              <a:t>’a’, 1</a:t>
            </a:r>
            <a:r>
              <a:rPr lang="zh-CN" altLang="en-US" dirty="0"/>
              <a:t>）</a:t>
            </a:r>
            <a:endParaRPr lang="en-US" altLang="zh-CN" dirty="0"/>
          </a:p>
          <a:p>
            <a:pPr algn="ctr"/>
            <a:r>
              <a:rPr lang="zh-CN" altLang="en-US" dirty="0"/>
              <a:t>（</a:t>
            </a:r>
            <a:r>
              <a:rPr lang="en-US" altLang="zh-CN" dirty="0"/>
              <a:t>’a’, 1</a:t>
            </a:r>
            <a:r>
              <a:rPr lang="zh-CN" altLang="en-US" dirty="0"/>
              <a:t>）</a:t>
            </a:r>
          </a:p>
          <a:p>
            <a:pPr algn="ctr"/>
            <a:r>
              <a:rPr lang="zh-CN" altLang="en-US" dirty="0"/>
              <a:t>（</a:t>
            </a:r>
            <a:r>
              <a:rPr lang="en-US" altLang="zh-CN" dirty="0"/>
              <a:t>’b’, 2</a:t>
            </a:r>
            <a:r>
              <a:rPr lang="zh-CN" altLang="en-US" dirty="0"/>
              <a:t>）</a:t>
            </a:r>
            <a:endParaRPr lang="en-US" altLang="zh-CN" dirty="0"/>
          </a:p>
          <a:p>
            <a:pPr algn="ctr"/>
            <a:r>
              <a:rPr lang="zh-CN" altLang="en-US" dirty="0"/>
              <a:t>（</a:t>
            </a:r>
            <a:r>
              <a:rPr lang="en-US" altLang="zh-CN" dirty="0"/>
              <a:t>’b’, 2</a:t>
            </a:r>
            <a:r>
              <a:rPr lang="zh-CN" altLang="en-US" dirty="0"/>
              <a:t>）</a:t>
            </a:r>
          </a:p>
        </p:txBody>
      </p:sp>
      <p:sp>
        <p:nvSpPr>
          <p:cNvPr id="14" name="矩形 13"/>
          <p:cNvSpPr/>
          <p:nvPr/>
        </p:nvSpPr>
        <p:spPr>
          <a:xfrm>
            <a:off x="10377714" y="4877866"/>
            <a:ext cx="1181142" cy="1340757"/>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t>（</a:t>
            </a:r>
            <a:r>
              <a:rPr lang="en-US" altLang="zh-CN" dirty="0"/>
              <a:t>’a’, 3</a:t>
            </a:r>
            <a:r>
              <a:rPr lang="zh-CN" altLang="en-US" dirty="0"/>
              <a:t>）</a:t>
            </a:r>
            <a:endParaRPr lang="en-US" altLang="zh-CN" dirty="0"/>
          </a:p>
          <a:p>
            <a:pPr algn="ctr"/>
            <a:r>
              <a:rPr lang="zh-CN" altLang="en-US" dirty="0"/>
              <a:t>（</a:t>
            </a:r>
            <a:r>
              <a:rPr lang="en-US" altLang="zh-CN" dirty="0"/>
              <a:t>’a’, 3</a:t>
            </a:r>
            <a:r>
              <a:rPr lang="zh-CN" altLang="en-US" dirty="0"/>
              <a:t>）</a:t>
            </a:r>
          </a:p>
          <a:p>
            <a:pPr algn="ctr"/>
            <a:r>
              <a:rPr lang="zh-CN" altLang="en-US" dirty="0"/>
              <a:t>（</a:t>
            </a:r>
            <a:r>
              <a:rPr lang="en-US" altLang="zh-CN" dirty="0"/>
              <a:t>’b’, 4</a:t>
            </a:r>
            <a:r>
              <a:rPr lang="zh-CN" altLang="en-US" dirty="0"/>
              <a:t>）</a:t>
            </a:r>
            <a:endParaRPr lang="en-US" altLang="zh-CN" dirty="0"/>
          </a:p>
          <a:p>
            <a:pPr algn="ctr"/>
            <a:r>
              <a:rPr lang="zh-CN" altLang="en-US" dirty="0"/>
              <a:t>（</a:t>
            </a:r>
            <a:r>
              <a:rPr lang="en-US" altLang="zh-CN" dirty="0"/>
              <a:t>’b’, 4</a:t>
            </a:r>
            <a:r>
              <a:rPr lang="zh-CN" altLang="en-US" dirty="0"/>
              <a:t>）</a:t>
            </a:r>
          </a:p>
        </p:txBody>
      </p:sp>
      <p:sp>
        <p:nvSpPr>
          <p:cNvPr id="15" name="右箭头 14"/>
          <p:cNvSpPr/>
          <p:nvPr/>
        </p:nvSpPr>
        <p:spPr>
          <a:xfrm rot="10800000">
            <a:off x="9041373" y="4582117"/>
            <a:ext cx="1082348" cy="421595"/>
          </a:xfrm>
          <a:prstGeom prst="rightArrow">
            <a:avLst/>
          </a:prstGeom>
          <a:solidFill>
            <a:schemeClr val="accent1">
              <a:alpha val="1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矩形 5"/>
          <p:cNvSpPr/>
          <p:nvPr/>
        </p:nvSpPr>
        <p:spPr>
          <a:xfrm>
            <a:off x="9031927" y="4319222"/>
            <a:ext cx="1338828" cy="369332"/>
          </a:xfrm>
          <a:prstGeom prst="rect">
            <a:avLst/>
          </a:prstGeom>
        </p:spPr>
        <p:txBody>
          <a:bodyPr wrap="none">
            <a:spAutoFit/>
          </a:bodyPr>
          <a:lstStyle/>
          <a:p>
            <a:r>
              <a:rPr lang="en-US" altLang="zh-CN" dirty="0">
                <a:latin typeface="幼圆" panose="02010509060101010101" pitchFamily="49" charset="-122"/>
                <a:ea typeface="幼圆" panose="02010509060101010101" pitchFamily="49" charset="-122"/>
              </a:rPr>
              <a:t>groupByKey</a:t>
            </a:r>
            <a:endParaRPr lang="zh-CN" altLang="en-US" dirty="0"/>
          </a:p>
        </p:txBody>
      </p:sp>
      <p:sp>
        <p:nvSpPr>
          <p:cNvPr id="19" name="矩形 18"/>
          <p:cNvSpPr/>
          <p:nvPr/>
        </p:nvSpPr>
        <p:spPr>
          <a:xfrm>
            <a:off x="7010400" y="3246824"/>
            <a:ext cx="1602055" cy="1485900"/>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 (1</a:t>
            </a:r>
            <a:r>
              <a:rPr lang="zh-CN" altLang="en-US" dirty="0"/>
              <a:t>，</a:t>
            </a:r>
            <a:r>
              <a:rPr lang="en-US" altLang="zh-CN" dirty="0"/>
              <a:t>1))</a:t>
            </a:r>
          </a:p>
          <a:p>
            <a:pPr algn="ctr"/>
            <a:r>
              <a:rPr lang="en-US" altLang="zh-CN" dirty="0"/>
              <a:t>(’b’, (2</a:t>
            </a:r>
            <a:r>
              <a:rPr lang="zh-CN" altLang="en-US" dirty="0"/>
              <a:t>，</a:t>
            </a:r>
            <a:r>
              <a:rPr lang="en-US" altLang="zh-CN" dirty="0"/>
              <a:t> 2))</a:t>
            </a:r>
          </a:p>
        </p:txBody>
      </p:sp>
      <p:sp>
        <p:nvSpPr>
          <p:cNvPr id="20" name="矩形 19"/>
          <p:cNvSpPr/>
          <p:nvPr/>
        </p:nvSpPr>
        <p:spPr>
          <a:xfrm>
            <a:off x="7010400" y="4877866"/>
            <a:ext cx="1602056" cy="1340757"/>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(’a’, (3</a:t>
            </a:r>
            <a:r>
              <a:rPr lang="zh-CN" altLang="en-US" dirty="0"/>
              <a:t>，</a:t>
            </a:r>
            <a:r>
              <a:rPr lang="en-US" altLang="zh-CN" dirty="0"/>
              <a:t>3))</a:t>
            </a:r>
          </a:p>
          <a:p>
            <a:pPr algn="ctr"/>
            <a:r>
              <a:rPr lang="en-US" altLang="zh-CN" dirty="0"/>
              <a:t>(’b’, (4</a:t>
            </a:r>
            <a:r>
              <a:rPr lang="zh-CN" altLang="en-US" dirty="0"/>
              <a:t>，</a:t>
            </a:r>
            <a:r>
              <a:rPr lang="en-US" altLang="zh-CN" dirty="0"/>
              <a:t> 4))</a:t>
            </a:r>
          </a:p>
        </p:txBody>
      </p:sp>
      <p:sp>
        <p:nvSpPr>
          <p:cNvPr id="21" name="右箭头 20"/>
          <p:cNvSpPr/>
          <p:nvPr/>
        </p:nvSpPr>
        <p:spPr>
          <a:xfrm rot="10800000">
            <a:off x="5650076" y="4463546"/>
            <a:ext cx="1082348" cy="421595"/>
          </a:xfrm>
          <a:prstGeom prst="rightArrow">
            <a:avLst/>
          </a:prstGeom>
          <a:solidFill>
            <a:schemeClr val="accent1">
              <a:alpha val="19000"/>
            </a:schemeClr>
          </a:solidFill>
          <a:ln w="127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6"/>
          <p:cNvSpPr/>
          <p:nvPr/>
        </p:nvSpPr>
        <p:spPr>
          <a:xfrm>
            <a:off x="5992657" y="4174080"/>
            <a:ext cx="646331" cy="369332"/>
          </a:xfrm>
          <a:prstGeom prst="rect">
            <a:avLst/>
          </a:prstGeom>
        </p:spPr>
        <p:txBody>
          <a:bodyPr wrap="none">
            <a:spAutoFit/>
          </a:bodyPr>
          <a:lstStyle/>
          <a:p>
            <a:r>
              <a:rPr lang="en-US" altLang="zh-CN" dirty="0">
                <a:latin typeface="幼圆" panose="02010509060101010101" pitchFamily="49" charset="-122"/>
                <a:ea typeface="幼圆" panose="02010509060101010101" pitchFamily="49" charset="-122"/>
              </a:rPr>
              <a:t>join</a:t>
            </a:r>
            <a:endParaRPr lang="zh-CN" altLang="en-US" dirty="0"/>
          </a:p>
        </p:txBody>
      </p:sp>
      <p:sp>
        <p:nvSpPr>
          <p:cNvPr id="9" name="矩形 8"/>
          <p:cNvSpPr/>
          <p:nvPr/>
        </p:nvSpPr>
        <p:spPr>
          <a:xfrm>
            <a:off x="2239713" y="4582117"/>
            <a:ext cx="880370" cy="923330"/>
          </a:xfrm>
          <a:prstGeom prst="rect">
            <a:avLst/>
          </a:prstGeom>
          <a:noFill/>
        </p:spPr>
        <p:txBody>
          <a:bodyPr wrap="none" lIns="91440" tIns="45720" rIns="91440" bIns="45720">
            <a:spAutoFit/>
          </a:bodyPr>
          <a:lstStyle/>
          <a:p>
            <a:pPr algn="ctr"/>
            <a:r>
              <a:rPr lang="zh-CN" altLang="en-US" sz="5400" b="1" cap="none" spc="0" dirty="0" smtClean="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latin typeface="幼圆" panose="02010509060101010101" pitchFamily="49" charset="-122"/>
                <a:ea typeface="幼圆" panose="02010509060101010101" pitchFamily="49" charset="-122"/>
              </a:rPr>
              <a:t>√</a:t>
            </a:r>
            <a:endParaRPr lang="zh-CN" altLang="en-US" sz="5400" b="1" cap="none" spc="0" dirty="0">
              <a:ln w="10541" cmpd="sng">
                <a:solidFill>
                  <a:schemeClr val="accent1">
                    <a:shade val="88000"/>
                    <a:satMod val="110000"/>
                  </a:schemeClr>
                </a:solidFill>
                <a:prstDash val="solid"/>
              </a:ln>
              <a:gradFill>
                <a:gsLst>
                  <a:gs pos="0">
                    <a:schemeClr val="accent1">
                      <a:tint val="40000"/>
                      <a:satMod val="250000"/>
                    </a:schemeClr>
                  </a:gs>
                  <a:gs pos="9000">
                    <a:schemeClr val="accent1">
                      <a:tint val="52000"/>
                      <a:satMod val="300000"/>
                    </a:schemeClr>
                  </a:gs>
                  <a:gs pos="50000">
                    <a:schemeClr val="accent1">
                      <a:shade val="20000"/>
                      <a:satMod val="300000"/>
                    </a:schemeClr>
                  </a:gs>
                  <a:gs pos="79000">
                    <a:schemeClr val="accent1">
                      <a:tint val="52000"/>
                      <a:satMod val="300000"/>
                    </a:schemeClr>
                  </a:gs>
                  <a:gs pos="100000">
                    <a:schemeClr val="accent1">
                      <a:tint val="40000"/>
                      <a:satMod val="250000"/>
                    </a:schemeClr>
                  </a:gs>
                </a:gsLst>
                <a:lin ang="5400000"/>
              </a:gradFill>
              <a:effectLst/>
              <a:latin typeface="幼圆" panose="02010509060101010101" pitchFamily="49" charset="-122"/>
              <a:ea typeface="幼圆" panose="02010509060101010101" pitchFamily="49" charset="-122"/>
            </a:endParaRPr>
          </a:p>
        </p:txBody>
      </p:sp>
      <p:sp>
        <p:nvSpPr>
          <p:cNvPr id="10" name="矩形 9"/>
          <p:cNvSpPr/>
          <p:nvPr/>
        </p:nvSpPr>
        <p:spPr>
          <a:xfrm>
            <a:off x="5852055" y="4724630"/>
            <a:ext cx="880369" cy="923330"/>
          </a:xfrm>
          <a:prstGeom prst="rect">
            <a:avLst/>
          </a:prstGeom>
          <a:noFill/>
        </p:spPr>
        <p:txBody>
          <a:bodyPr wrap="none" lIns="91440" tIns="45720" rIns="91440" bIns="45720">
            <a:spAutoFit/>
          </a:bodyPr>
          <a:lstStyle/>
          <a:p>
            <a:pPr algn="ctr"/>
            <a:r>
              <a:rPr lang="en-US" altLang="zh-CN" sz="5400" b="1" cap="none" spc="0"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t>
            </a:r>
            <a:endParaRPr lang="zh-CN" alt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4" name="矩形 23"/>
          <p:cNvSpPr/>
          <p:nvPr/>
        </p:nvSpPr>
        <p:spPr>
          <a:xfrm>
            <a:off x="9261156" y="4735925"/>
            <a:ext cx="880369" cy="923330"/>
          </a:xfrm>
          <a:prstGeom prst="rect">
            <a:avLst/>
          </a:prstGeom>
          <a:noFill/>
        </p:spPr>
        <p:txBody>
          <a:bodyPr wrap="none" lIns="91440" tIns="45720" rIns="91440" bIns="45720">
            <a:spAutoFit/>
          </a:bodyPr>
          <a:lstStyle/>
          <a:p>
            <a:pPr algn="ctr"/>
            <a:r>
              <a:rPr lang="en-US" altLang="zh-CN" sz="5400" b="1" cap="none" spc="0" dirty="0" smtClean="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rPr>
              <a:t>×</a:t>
            </a:r>
            <a:endParaRPr lang="zh-CN" altLang="en-US" sz="5400" b="1" cap="none" spc="0" dirty="0">
              <a:ln w="31550" cmpd="sng">
                <a:gradFill>
                  <a:gsLst>
                    <a:gs pos="70000">
                      <a:schemeClr val="accent6">
                        <a:shade val="50000"/>
                        <a:satMod val="190000"/>
                      </a:schemeClr>
                    </a:gs>
                    <a:gs pos="0">
                      <a:schemeClr val="accent6">
                        <a:tint val="77000"/>
                        <a:satMod val="180000"/>
                      </a:schemeClr>
                    </a:gs>
                  </a:gsLst>
                  <a:lin ang="5400000"/>
                </a:gradFill>
                <a:prstDash val="solid"/>
              </a:ln>
              <a:solidFill>
                <a:schemeClr val="accent6">
                  <a:tint val="15000"/>
                  <a:satMod val="200000"/>
                </a:schemeClr>
              </a:solidFill>
              <a:effectLst>
                <a:outerShdw blurRad="50800" dist="40000" dir="5400000" algn="tl" rotWithShape="0">
                  <a:srgbClr val="000000">
                    <a:shade val="5000"/>
                    <a:satMod val="120000"/>
                    <a:alpha val="33000"/>
                  </a:srgbClr>
                </a:outerShdw>
              </a:effectLst>
            </a:endParaRPr>
          </a:p>
        </p:txBody>
      </p:sp>
      <p:sp>
        <p:nvSpPr>
          <p:cNvPr id="26" name="矩形 25"/>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27"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599616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4"/>
                                        </p:tgtEl>
                                        <p:attrNameLst>
                                          <p:attrName>style.visibility</p:attrName>
                                        </p:attrNameLst>
                                      </p:cBhvr>
                                      <p:to>
                                        <p:strVal val="visible"/>
                                      </p:to>
                                    </p:set>
                                    <p:animEffect transition="in" filter="barn(inVertical)">
                                      <p:cBhvr>
                                        <p:cTn id="10" dur="500"/>
                                        <p:tgtEl>
                                          <p:spTgt spid="14"/>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6"/>
                                        </p:tgtEl>
                                        <p:attrNameLst>
                                          <p:attrName>style.visibility</p:attrName>
                                        </p:attrNameLst>
                                      </p:cBhvr>
                                      <p:to>
                                        <p:strVal val="visible"/>
                                      </p:to>
                                    </p:set>
                                    <p:animEffect transition="in" filter="barn(inVertical)">
                                      <p:cBhvr>
                                        <p:cTn id="16" dur="500"/>
                                        <p:tgtEl>
                                          <p:spTgt spid="6"/>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barn(inVertical)">
                                      <p:cBhvr>
                                        <p:cTn id="19" dur="500"/>
                                        <p:tgtEl>
                                          <p:spTgt spid="19"/>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0"/>
                                        </p:tgtEl>
                                        <p:attrNameLst>
                                          <p:attrName>style.visibility</p:attrName>
                                        </p:attrNameLst>
                                      </p:cBhvr>
                                      <p:to>
                                        <p:strVal val="visible"/>
                                      </p:to>
                                    </p:set>
                                    <p:animEffect transition="in" filter="barn(inVertical)">
                                      <p:cBhvr>
                                        <p:cTn id="22" dur="500"/>
                                        <p:tgtEl>
                                          <p:spTgt spid="20"/>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1"/>
                                        </p:tgtEl>
                                        <p:attrNameLst>
                                          <p:attrName>style.visibility</p:attrName>
                                        </p:attrNameLst>
                                      </p:cBhvr>
                                      <p:to>
                                        <p:strVal val="visible"/>
                                      </p:to>
                                    </p:set>
                                    <p:animEffect transition="in" filter="barn(inVertical)">
                                      <p:cBhvr>
                                        <p:cTn id="25" dur="500"/>
                                        <p:tgtEl>
                                          <p:spTgt spid="21"/>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7"/>
                                        </p:tgtEl>
                                        <p:attrNameLst>
                                          <p:attrName>style.visibility</p:attrName>
                                        </p:attrNameLst>
                                      </p:cBhvr>
                                      <p:to>
                                        <p:strVal val="visible"/>
                                      </p:to>
                                    </p:set>
                                    <p:animEffect transition="in" filter="barn(inVertical)">
                                      <p:cBhvr>
                                        <p:cTn id="28" dur="500"/>
                                        <p:tgtEl>
                                          <p:spTgt spid="7"/>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30"/>
                                        </p:tgtEl>
                                        <p:attrNameLst>
                                          <p:attrName>style.visibility</p:attrName>
                                        </p:attrNameLst>
                                      </p:cBhvr>
                                      <p:to>
                                        <p:strVal val="visible"/>
                                      </p:to>
                                    </p:set>
                                    <p:animEffect transition="in" filter="barn(inVertical)">
                                      <p:cBhvr>
                                        <p:cTn id="31" dur="500"/>
                                        <p:tgtEl>
                                          <p:spTgt spid="30"/>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grpId="0" nodeType="clickEffect">
                                  <p:stCondLst>
                                    <p:cond delay="0"/>
                                  </p:stCondLst>
                                  <p:childTnLst>
                                    <p:set>
                                      <p:cBhvr>
                                        <p:cTn id="35" dur="1" fill="hold">
                                          <p:stCondLst>
                                            <p:cond delay="0"/>
                                          </p:stCondLst>
                                        </p:cTn>
                                        <p:tgtEl>
                                          <p:spTgt spid="25"/>
                                        </p:tgtEl>
                                        <p:attrNameLst>
                                          <p:attrName>style.visibility</p:attrName>
                                        </p:attrNameLst>
                                      </p:cBhvr>
                                      <p:to>
                                        <p:strVal val="visible"/>
                                      </p:to>
                                    </p:set>
                                    <p:animEffect transition="in" filter="barn(inVertical)">
                                      <p:cBhvr>
                                        <p:cTn id="36" dur="500"/>
                                        <p:tgtEl>
                                          <p:spTgt spid="25"/>
                                        </p:tgtEl>
                                      </p:cBhvr>
                                    </p:animEffect>
                                  </p:childTnLst>
                                </p:cTn>
                              </p:par>
                              <p:par>
                                <p:cTn id="37" presetID="16" presetClass="entr" presetSubtype="21" fill="hold" grpId="0" nodeType="withEffect">
                                  <p:stCondLst>
                                    <p:cond delay="0"/>
                                  </p:stCondLst>
                                  <p:childTnLst>
                                    <p:set>
                                      <p:cBhvr>
                                        <p:cTn id="38" dur="1" fill="hold">
                                          <p:stCondLst>
                                            <p:cond delay="0"/>
                                          </p:stCondLst>
                                        </p:cTn>
                                        <p:tgtEl>
                                          <p:spTgt spid="29"/>
                                        </p:tgtEl>
                                        <p:attrNameLst>
                                          <p:attrName>style.visibility</p:attrName>
                                        </p:attrNameLst>
                                      </p:cBhvr>
                                      <p:to>
                                        <p:strVal val="visible"/>
                                      </p:to>
                                    </p:set>
                                    <p:animEffect transition="in" filter="barn(inVertical)">
                                      <p:cBhvr>
                                        <p:cTn id="39" dur="500"/>
                                        <p:tgtEl>
                                          <p:spTgt spid="29"/>
                                        </p:tgtEl>
                                      </p:cBhvr>
                                    </p:animEffect>
                                  </p:childTnLst>
                                </p:cTn>
                              </p:par>
                              <p:par>
                                <p:cTn id="40" presetID="16" presetClass="entr" presetSubtype="21" fill="hold" grpId="0" nodeType="withEffect">
                                  <p:stCondLst>
                                    <p:cond delay="0"/>
                                  </p:stCondLst>
                                  <p:childTnLst>
                                    <p:set>
                                      <p:cBhvr>
                                        <p:cTn id="41" dur="1" fill="hold">
                                          <p:stCondLst>
                                            <p:cond delay="0"/>
                                          </p:stCondLst>
                                        </p:cTn>
                                        <p:tgtEl>
                                          <p:spTgt spid="17"/>
                                        </p:tgtEl>
                                        <p:attrNameLst>
                                          <p:attrName>style.visibility</p:attrName>
                                        </p:attrNameLst>
                                      </p:cBhvr>
                                      <p:to>
                                        <p:strVal val="visible"/>
                                      </p:to>
                                    </p:set>
                                    <p:animEffect transition="in" filter="barn(inVertical)">
                                      <p:cBhvr>
                                        <p:cTn id="42" dur="500"/>
                                        <p:tgtEl>
                                          <p:spTgt spid="17"/>
                                        </p:tgtEl>
                                      </p:cBhvr>
                                    </p:animEffect>
                                  </p:childTnLst>
                                </p:cTn>
                              </p:par>
                              <p:par>
                                <p:cTn id="43" presetID="16" presetClass="entr" presetSubtype="21" fill="hold" grpId="0" nodeType="withEffect">
                                  <p:stCondLst>
                                    <p:cond delay="0"/>
                                  </p:stCondLst>
                                  <p:childTnLst>
                                    <p:set>
                                      <p:cBhvr>
                                        <p:cTn id="44" dur="1" fill="hold">
                                          <p:stCondLst>
                                            <p:cond delay="0"/>
                                          </p:stCondLst>
                                        </p:cTn>
                                        <p:tgtEl>
                                          <p:spTgt spid="18"/>
                                        </p:tgtEl>
                                        <p:attrNameLst>
                                          <p:attrName>style.visibility</p:attrName>
                                        </p:attrNameLst>
                                      </p:cBhvr>
                                      <p:to>
                                        <p:strVal val="visible"/>
                                      </p:to>
                                    </p:set>
                                    <p:animEffect transition="in" filter="barn(inVertical)">
                                      <p:cBhvr>
                                        <p:cTn id="45" dur="500"/>
                                        <p:tgtEl>
                                          <p:spTgt spid="18"/>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9"/>
                                        </p:tgtEl>
                                        <p:attrNameLst>
                                          <p:attrName>style.visibility</p:attrName>
                                        </p:attrNameLst>
                                      </p:cBhvr>
                                      <p:to>
                                        <p:strVal val="visible"/>
                                      </p:to>
                                    </p:set>
                                    <p:animEffect transition="in" filter="barn(inVertical)">
                                      <p:cBhvr>
                                        <p:cTn id="50" dur="500"/>
                                        <p:tgtEl>
                                          <p:spTgt spid="9"/>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10"/>
                                        </p:tgtEl>
                                        <p:attrNameLst>
                                          <p:attrName>style.visibility</p:attrName>
                                        </p:attrNameLst>
                                      </p:cBhvr>
                                      <p:to>
                                        <p:strVal val="visible"/>
                                      </p:to>
                                    </p:set>
                                    <p:animEffect transition="in" filter="barn(inVertical)">
                                      <p:cBhvr>
                                        <p:cTn id="53" dur="500"/>
                                        <p:tgtEl>
                                          <p:spTgt spid="10"/>
                                        </p:tgtEl>
                                      </p:cBhvr>
                                    </p:animEffect>
                                  </p:childTnLst>
                                </p:cTn>
                              </p:par>
                              <p:par>
                                <p:cTn id="54" presetID="16" presetClass="entr" presetSubtype="21" fill="hold" grpId="0" nodeType="withEffect">
                                  <p:stCondLst>
                                    <p:cond delay="0"/>
                                  </p:stCondLst>
                                  <p:childTnLst>
                                    <p:set>
                                      <p:cBhvr>
                                        <p:cTn id="55" dur="1" fill="hold">
                                          <p:stCondLst>
                                            <p:cond delay="0"/>
                                          </p:stCondLst>
                                        </p:cTn>
                                        <p:tgtEl>
                                          <p:spTgt spid="24"/>
                                        </p:tgtEl>
                                        <p:attrNameLst>
                                          <p:attrName>style.visibility</p:attrName>
                                        </p:attrNameLst>
                                      </p:cBhvr>
                                      <p:to>
                                        <p:strVal val="visible"/>
                                      </p:to>
                                    </p:set>
                                    <p:animEffect transition="in" filter="barn(inVertical)">
                                      <p:cBhvr>
                                        <p:cTn id="56" dur="5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P spid="29" grpId="0" animBg="1"/>
      <p:bldP spid="30" grpId="0" animBg="1"/>
      <p:bldP spid="17" grpId="0" animBg="1"/>
      <p:bldP spid="18" grpId="0"/>
      <p:bldP spid="13" grpId="0" animBg="1"/>
      <p:bldP spid="14" grpId="0" animBg="1"/>
      <p:bldP spid="15" grpId="0" animBg="1"/>
      <p:bldP spid="6" grpId="0"/>
      <p:bldP spid="19" grpId="0" animBg="1"/>
      <p:bldP spid="20" grpId="0" animBg="1"/>
      <p:bldP spid="21" grpId="0" animBg="1"/>
      <p:bldP spid="7" grpId="0"/>
      <p:bldP spid="9" grpId="0"/>
      <p:bldP spid="10" grpId="0"/>
      <p:bldP spid="24"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3954929" cy="523220"/>
          </a:xfrm>
          <a:prstGeom prst="rect">
            <a:avLst/>
          </a:prstGeom>
        </p:spPr>
        <p:txBody>
          <a:bodyPr wrap="none">
            <a:spAutoFit/>
          </a:bodyPr>
          <a:lstStyle/>
          <a:p>
            <a:r>
              <a:rPr lang="zh-CN" altLang="en-US" sz="2800" dirty="0">
                <a:latin typeface="幼圆" panose="02010509060101010101" pitchFamily="49" charset="-122"/>
                <a:ea typeface="幼圆" panose="02010509060101010101" pitchFamily="49" charset="-122"/>
              </a:rPr>
              <a:t>尽量</a:t>
            </a:r>
            <a:r>
              <a:rPr lang="zh-CN" altLang="en-US" sz="2800" dirty="0" smtClean="0">
                <a:latin typeface="幼圆" panose="02010509060101010101" pitchFamily="49" charset="-122"/>
                <a:ea typeface="幼圆" panose="02010509060101010101" pitchFamily="49" charset="-122"/>
              </a:rPr>
              <a:t>减少</a:t>
            </a:r>
            <a:r>
              <a:rPr lang="en-US" altLang="zh-CN" sz="2800" dirty="0" smtClean="0">
                <a:latin typeface="幼圆" panose="02010509060101010101" pitchFamily="49" charset="-122"/>
                <a:ea typeface="幼圆" panose="02010509060101010101" pitchFamily="49" charset="-122"/>
              </a:rPr>
              <a:t>shuffle</a:t>
            </a:r>
            <a:r>
              <a:rPr lang="zh-CN" altLang="en-US" sz="2800" dirty="0" smtClean="0">
                <a:latin typeface="幼圆" panose="02010509060101010101" pitchFamily="49" charset="-122"/>
                <a:ea typeface="幼圆" panose="02010509060101010101" pitchFamily="49" charset="-122"/>
              </a:rPr>
              <a:t>的次数</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553894" y="1634229"/>
            <a:ext cx="8147447" cy="1312179"/>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大表小表</a:t>
            </a:r>
            <a:r>
              <a:rPr lang="en-US" altLang="zh-CN" dirty="0">
                <a:latin typeface="幼圆" panose="02010509060101010101" pitchFamily="49" charset="-122"/>
                <a:ea typeface="幼圆" panose="02010509060101010101" pitchFamily="49" charset="-122"/>
              </a:rPr>
              <a:t>join</a:t>
            </a:r>
            <a:r>
              <a:rPr lang="zh-CN" altLang="en-US" dirty="0">
                <a:latin typeface="幼圆" panose="02010509060101010101" pitchFamily="49" charset="-122"/>
                <a:ea typeface="幼圆" panose="02010509060101010101" pitchFamily="49" charset="-122"/>
              </a:rPr>
              <a:t>时，使用广播机制将小表广播到每个</a:t>
            </a:r>
            <a:r>
              <a:rPr lang="en-US" altLang="zh-CN" dirty="0">
                <a:latin typeface="幼圆" panose="02010509060101010101" pitchFamily="49" charset="-122"/>
                <a:ea typeface="幼圆" panose="02010509060101010101" pitchFamily="49" charset="-122"/>
              </a:rPr>
              <a:t>executor</a:t>
            </a:r>
            <a:r>
              <a:rPr lang="zh-CN" altLang="en-US" dirty="0">
                <a:latin typeface="幼圆" panose="02010509060101010101" pitchFamily="49" charset="-122"/>
                <a:ea typeface="幼圆" panose="02010509060101010101" pitchFamily="49" charset="-122"/>
              </a:rPr>
              <a:t>中进行</a:t>
            </a:r>
            <a:r>
              <a:rPr lang="en-US" altLang="zh-CN" dirty="0">
                <a:latin typeface="幼圆" panose="02010509060101010101" pitchFamily="49" charset="-122"/>
                <a:ea typeface="幼圆" panose="02010509060101010101" pitchFamily="49" charset="-122"/>
              </a:rPr>
              <a:t>map join </a:t>
            </a:r>
            <a:r>
              <a:rPr lang="zh-CN" altLang="en-US" dirty="0">
                <a:latin typeface="幼圆" panose="02010509060101010101" pitchFamily="49" charset="-122"/>
                <a:ea typeface="幼圆" panose="02010509060101010101" pitchFamily="49" charset="-122"/>
              </a:rPr>
              <a:t>来代替</a:t>
            </a:r>
            <a:r>
              <a:rPr lang="en-US" altLang="zh-CN" dirty="0">
                <a:latin typeface="幼圆" panose="02010509060101010101" pitchFamily="49" charset="-122"/>
                <a:ea typeface="幼圆" panose="02010509060101010101" pitchFamily="49" charset="-122"/>
              </a:rPr>
              <a:t> join</a:t>
            </a:r>
          </a:p>
          <a:p>
            <a:pPr algn="ctr"/>
            <a:r>
              <a:rPr lang="en-US" altLang="zh-CN" dirty="0">
                <a:latin typeface="幼圆" panose="02010509060101010101" pitchFamily="49" charset="-122"/>
                <a:ea typeface="幼圆" panose="02010509060101010101" pitchFamily="49" charset="-122"/>
              </a:rPr>
              <a:t>driver</a:t>
            </a:r>
            <a:r>
              <a:rPr lang="zh-CN" altLang="en-US" dirty="0">
                <a:latin typeface="幼圆" panose="02010509060101010101" pitchFamily="49" charset="-122"/>
                <a:ea typeface="幼圆" panose="02010509060101010101" pitchFamily="49" charset="-122"/>
              </a:rPr>
              <a:t>端产生的一些公共对象也可以使用广播传机制到每个</a:t>
            </a:r>
            <a:r>
              <a:rPr lang="en-US" altLang="zh-CN" dirty="0">
                <a:latin typeface="幼圆" panose="02010509060101010101" pitchFamily="49" charset="-122"/>
                <a:ea typeface="幼圆" panose="02010509060101010101" pitchFamily="49" charset="-122"/>
              </a:rPr>
              <a:t>executor</a:t>
            </a:r>
            <a:r>
              <a:rPr lang="zh-CN" altLang="en-US" dirty="0">
                <a:latin typeface="幼圆" panose="02010509060101010101" pitchFamily="49" charset="-122"/>
                <a:ea typeface="幼圆" panose="02010509060101010101" pitchFamily="49" charset="-122"/>
              </a:rPr>
              <a:t>中</a:t>
            </a:r>
          </a:p>
        </p:txBody>
      </p:sp>
      <p:sp>
        <p:nvSpPr>
          <p:cNvPr id="6" name="TextBox 5"/>
          <p:cNvSpPr txBox="1"/>
          <p:nvPr/>
        </p:nvSpPr>
        <p:spPr>
          <a:xfrm>
            <a:off x="1553894" y="1041020"/>
            <a:ext cx="3221306"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广播变量的使用</a:t>
            </a:r>
            <a:endParaRPr lang="zh-CN" altLang="en-US" sz="2400" dirty="0">
              <a:latin typeface="幼圆" panose="02010509060101010101" pitchFamily="49" charset="-122"/>
              <a:ea typeface="幼圆" panose="02010509060101010101" pitchFamily="49" charset="-122"/>
            </a:endParaRPr>
          </a:p>
        </p:txBody>
      </p:sp>
      <p:sp>
        <p:nvSpPr>
          <p:cNvPr id="13" name="矩形 12"/>
          <p:cNvSpPr/>
          <p:nvPr/>
        </p:nvSpPr>
        <p:spPr>
          <a:xfrm>
            <a:off x="3675773" y="3370034"/>
            <a:ext cx="3432761" cy="1228275"/>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driver</a:t>
            </a:r>
            <a:endParaRPr lang="zh-CN" altLang="en-US" dirty="0">
              <a:latin typeface="幼圆" panose="02010509060101010101" pitchFamily="49" charset="-122"/>
              <a:ea typeface="幼圆" panose="02010509060101010101" pitchFamily="49" charset="-122"/>
            </a:endParaRPr>
          </a:p>
        </p:txBody>
      </p:sp>
      <p:sp>
        <p:nvSpPr>
          <p:cNvPr id="15" name="矩形 14"/>
          <p:cNvSpPr/>
          <p:nvPr/>
        </p:nvSpPr>
        <p:spPr>
          <a:xfrm>
            <a:off x="5508369" y="3789136"/>
            <a:ext cx="1349828" cy="558800"/>
          </a:xfrm>
          <a:prstGeom prst="rect">
            <a:avLst/>
          </a:prstGeom>
          <a:solidFill>
            <a:srgbClr val="0636E4">
              <a:alpha val="14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广播变量</a:t>
            </a:r>
          </a:p>
        </p:txBody>
      </p:sp>
      <p:sp>
        <p:nvSpPr>
          <p:cNvPr id="18" name="矩形 17"/>
          <p:cNvSpPr/>
          <p:nvPr/>
        </p:nvSpPr>
        <p:spPr>
          <a:xfrm>
            <a:off x="3959847" y="3789138"/>
            <a:ext cx="1349828" cy="558800"/>
          </a:xfrm>
          <a:prstGeom prst="rect">
            <a:avLst/>
          </a:prstGeom>
          <a:solidFill>
            <a:srgbClr val="0636E4">
              <a:alpha val="14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普通变量</a:t>
            </a:r>
            <a:endParaRPr lang="zh-CN" altLang="en-US" dirty="0">
              <a:latin typeface="幼圆" panose="02010509060101010101" pitchFamily="49" charset="-122"/>
              <a:ea typeface="幼圆" panose="02010509060101010101" pitchFamily="49" charset="-122"/>
            </a:endParaRPr>
          </a:p>
        </p:txBody>
      </p:sp>
      <p:sp>
        <p:nvSpPr>
          <p:cNvPr id="19" name="矩形 18"/>
          <p:cNvSpPr/>
          <p:nvPr/>
        </p:nvSpPr>
        <p:spPr>
          <a:xfrm>
            <a:off x="1211943" y="5241469"/>
            <a:ext cx="3294744" cy="1251858"/>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executor</a:t>
            </a:r>
            <a:endParaRPr lang="zh-CN" altLang="en-US" dirty="0">
              <a:latin typeface="幼圆" panose="02010509060101010101" pitchFamily="49" charset="-122"/>
              <a:ea typeface="幼圆" panose="02010509060101010101" pitchFamily="49" charset="-122"/>
            </a:endParaRPr>
          </a:p>
        </p:txBody>
      </p:sp>
      <p:sp>
        <p:nvSpPr>
          <p:cNvPr id="20" name="矩形 19"/>
          <p:cNvSpPr/>
          <p:nvPr/>
        </p:nvSpPr>
        <p:spPr>
          <a:xfrm>
            <a:off x="6274420" y="5241469"/>
            <a:ext cx="3287161" cy="1251858"/>
          </a:xfrm>
          <a:prstGeom prst="rect">
            <a:avLst/>
          </a:prstGeom>
          <a:solidFill>
            <a:srgbClr val="C00000">
              <a:alpha val="11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t"/>
          <a:lstStyle/>
          <a:p>
            <a:pPr algn="ctr"/>
            <a:r>
              <a:rPr lang="en-US" altLang="zh-CN" dirty="0">
                <a:latin typeface="幼圆" panose="02010509060101010101" pitchFamily="49" charset="-122"/>
                <a:ea typeface="幼圆" panose="02010509060101010101" pitchFamily="49" charset="-122"/>
              </a:rPr>
              <a:t>executor</a:t>
            </a:r>
            <a:endParaRPr lang="zh-CN" altLang="en-US" dirty="0">
              <a:latin typeface="幼圆" panose="02010509060101010101" pitchFamily="49" charset="-122"/>
              <a:ea typeface="幼圆" panose="02010509060101010101" pitchFamily="49" charset="-122"/>
            </a:endParaRPr>
          </a:p>
        </p:txBody>
      </p:sp>
      <p:sp>
        <p:nvSpPr>
          <p:cNvPr id="21" name="矩形 20"/>
          <p:cNvSpPr/>
          <p:nvPr/>
        </p:nvSpPr>
        <p:spPr>
          <a:xfrm>
            <a:off x="1389447" y="5925453"/>
            <a:ext cx="1349828" cy="558800"/>
          </a:xfrm>
          <a:prstGeom prst="rect">
            <a:avLst/>
          </a:prstGeom>
          <a:solidFill>
            <a:srgbClr val="0636E4">
              <a:alpha val="15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task1</a:t>
            </a:r>
            <a:endParaRPr lang="zh-CN" altLang="en-US" dirty="0">
              <a:latin typeface="幼圆" panose="02010509060101010101" pitchFamily="49" charset="-122"/>
              <a:ea typeface="幼圆" panose="02010509060101010101" pitchFamily="49" charset="-122"/>
            </a:endParaRPr>
          </a:p>
        </p:txBody>
      </p:sp>
      <p:sp>
        <p:nvSpPr>
          <p:cNvPr id="22" name="矩形 21"/>
          <p:cNvSpPr/>
          <p:nvPr/>
        </p:nvSpPr>
        <p:spPr>
          <a:xfrm>
            <a:off x="2960913" y="5932709"/>
            <a:ext cx="1349828" cy="558800"/>
          </a:xfrm>
          <a:prstGeom prst="rect">
            <a:avLst/>
          </a:prstGeom>
          <a:solidFill>
            <a:srgbClr val="0636E4">
              <a:alpha val="15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task2</a:t>
            </a:r>
            <a:endParaRPr lang="zh-CN" altLang="en-US" dirty="0">
              <a:latin typeface="幼圆" panose="02010509060101010101" pitchFamily="49" charset="-122"/>
              <a:ea typeface="幼圆" panose="02010509060101010101" pitchFamily="49" charset="-122"/>
            </a:endParaRPr>
          </a:p>
        </p:txBody>
      </p:sp>
      <p:sp>
        <p:nvSpPr>
          <p:cNvPr id="23" name="矩形 22"/>
          <p:cNvSpPr/>
          <p:nvPr/>
        </p:nvSpPr>
        <p:spPr>
          <a:xfrm>
            <a:off x="6433620" y="5936342"/>
            <a:ext cx="1349828" cy="558800"/>
          </a:xfrm>
          <a:prstGeom prst="rect">
            <a:avLst/>
          </a:prstGeom>
          <a:solidFill>
            <a:srgbClr val="0636E4">
              <a:alpha val="15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task1</a:t>
            </a:r>
            <a:endParaRPr lang="zh-CN" altLang="en-US" dirty="0">
              <a:latin typeface="幼圆" panose="02010509060101010101" pitchFamily="49" charset="-122"/>
              <a:ea typeface="幼圆" panose="02010509060101010101" pitchFamily="49" charset="-122"/>
            </a:endParaRPr>
          </a:p>
        </p:txBody>
      </p:sp>
      <p:sp>
        <p:nvSpPr>
          <p:cNvPr id="24" name="矩形 23"/>
          <p:cNvSpPr/>
          <p:nvPr/>
        </p:nvSpPr>
        <p:spPr>
          <a:xfrm>
            <a:off x="8005086" y="5930898"/>
            <a:ext cx="1349828" cy="558800"/>
          </a:xfrm>
          <a:prstGeom prst="rect">
            <a:avLst/>
          </a:prstGeom>
          <a:solidFill>
            <a:srgbClr val="0636E4">
              <a:alpha val="15000"/>
            </a:srgbClr>
          </a:solidFill>
          <a:ln w="254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task2</a:t>
            </a:r>
            <a:endParaRPr lang="zh-CN" altLang="en-US" dirty="0">
              <a:latin typeface="幼圆" panose="02010509060101010101" pitchFamily="49" charset="-122"/>
              <a:ea typeface="幼圆" panose="02010509060101010101" pitchFamily="49" charset="-122"/>
            </a:endParaRPr>
          </a:p>
        </p:txBody>
      </p:sp>
      <p:cxnSp>
        <p:nvCxnSpPr>
          <p:cNvPr id="43" name="肘形连接符 42"/>
          <p:cNvCxnSpPr>
            <a:stCxn id="18" idx="2"/>
            <a:endCxn id="21" idx="0"/>
          </p:cNvCxnSpPr>
          <p:nvPr/>
        </p:nvCxnSpPr>
        <p:spPr>
          <a:xfrm flipH="1">
            <a:off x="2064361" y="4347938"/>
            <a:ext cx="2570400" cy="1577515"/>
          </a:xfrm>
          <a:prstGeom prst="straightConnector1">
            <a:avLst/>
          </a:prstGeom>
          <a:ln w="25400">
            <a:solidFill>
              <a:schemeClr val="accent1">
                <a:lumMod val="60000"/>
                <a:lumOff val="40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5" name="肘形连接符 44"/>
          <p:cNvCxnSpPr/>
          <p:nvPr/>
        </p:nvCxnSpPr>
        <p:spPr>
          <a:xfrm flipH="1">
            <a:off x="3675774" y="4347937"/>
            <a:ext cx="958988" cy="1483171"/>
          </a:xfrm>
          <a:prstGeom prst="straightConnector1">
            <a:avLst/>
          </a:prstGeom>
          <a:ln w="25400">
            <a:solidFill>
              <a:schemeClr val="accent1">
                <a:lumMod val="60000"/>
                <a:lumOff val="40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7" name="肘形连接符 46"/>
          <p:cNvCxnSpPr/>
          <p:nvPr/>
        </p:nvCxnSpPr>
        <p:spPr>
          <a:xfrm>
            <a:off x="4634761" y="4347938"/>
            <a:ext cx="2473773" cy="1501314"/>
          </a:xfrm>
          <a:prstGeom prst="straightConnector1">
            <a:avLst/>
          </a:prstGeom>
          <a:ln w="25400">
            <a:solidFill>
              <a:schemeClr val="accent1">
                <a:lumMod val="60000"/>
                <a:lumOff val="40000"/>
              </a:schemeClr>
            </a:solidFill>
            <a:prstDash val="dash"/>
            <a:tailEnd type="arrow"/>
          </a:ln>
        </p:spPr>
        <p:style>
          <a:lnRef idx="1">
            <a:schemeClr val="accent1"/>
          </a:lnRef>
          <a:fillRef idx="0">
            <a:schemeClr val="accent1"/>
          </a:fillRef>
          <a:effectRef idx="0">
            <a:schemeClr val="accent1"/>
          </a:effectRef>
          <a:fontRef idx="minor">
            <a:schemeClr val="tx1"/>
          </a:fontRef>
        </p:style>
      </p:cxnSp>
      <p:cxnSp>
        <p:nvCxnSpPr>
          <p:cNvPr id="49" name="肘形连接符 48"/>
          <p:cNvCxnSpPr>
            <a:endCxn id="24" idx="0"/>
          </p:cNvCxnSpPr>
          <p:nvPr/>
        </p:nvCxnSpPr>
        <p:spPr>
          <a:xfrm>
            <a:off x="4634761" y="4411438"/>
            <a:ext cx="4045239" cy="1519460"/>
          </a:xfrm>
          <a:prstGeom prst="straightConnector1">
            <a:avLst/>
          </a:prstGeom>
          <a:ln w="25400">
            <a:solidFill>
              <a:schemeClr val="accent1">
                <a:lumMod val="60000"/>
                <a:lumOff val="40000"/>
              </a:schemeClr>
            </a:solidFill>
            <a:prstDash val="dash"/>
            <a:tailEnd type="arrow"/>
          </a:ln>
        </p:spPr>
        <p:style>
          <a:lnRef idx="1">
            <a:schemeClr val="accent1"/>
          </a:lnRef>
          <a:fillRef idx="0">
            <a:schemeClr val="accent1"/>
          </a:fillRef>
          <a:effectRef idx="0">
            <a:schemeClr val="accent1"/>
          </a:effectRef>
          <a:fontRef idx="minor">
            <a:schemeClr val="tx1"/>
          </a:fontRef>
        </p:style>
      </p:cxnSp>
      <p:sp>
        <p:nvSpPr>
          <p:cNvPr id="54" name="下弧形箭头 53"/>
          <p:cNvSpPr/>
          <p:nvPr/>
        </p:nvSpPr>
        <p:spPr>
          <a:xfrm rot="3972094" flipV="1">
            <a:off x="6438259" y="4546960"/>
            <a:ext cx="1573529" cy="526681"/>
          </a:xfrm>
          <a:prstGeom prst="curvedUp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下弧形箭头 54"/>
          <p:cNvSpPr/>
          <p:nvPr/>
        </p:nvSpPr>
        <p:spPr>
          <a:xfrm rot="8675054" flipV="1">
            <a:off x="4024931" y="4920684"/>
            <a:ext cx="2286952" cy="600913"/>
          </a:xfrm>
          <a:prstGeom prst="curvedUp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圆角矩形标注 56"/>
          <p:cNvSpPr/>
          <p:nvPr/>
        </p:nvSpPr>
        <p:spPr>
          <a:xfrm>
            <a:off x="8200570" y="3628571"/>
            <a:ext cx="3135087" cy="1349829"/>
          </a:xfrm>
          <a:prstGeom prst="wedgeRoundRectCallout">
            <a:avLst>
              <a:gd name="adj1" fmla="val -95696"/>
              <a:gd name="adj2" fmla="val -17335"/>
              <a:gd name="adj3" fmla="val 16667"/>
            </a:avLst>
          </a:prstGeom>
          <a:solidFill>
            <a:schemeClr val="accent1">
              <a:alpha val="14000"/>
            </a:schemeClr>
          </a:solidFill>
          <a:ln>
            <a:solidFill>
              <a:schemeClr val="tx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广播变量每个</a:t>
            </a:r>
            <a:r>
              <a:rPr lang="en-US" altLang="zh-CN" dirty="0">
                <a:latin typeface="幼圆" panose="02010509060101010101" pitchFamily="49" charset="-122"/>
                <a:ea typeface="幼圆" panose="02010509060101010101" pitchFamily="49" charset="-122"/>
              </a:rPr>
              <a:t>ececutor</a:t>
            </a:r>
            <a:r>
              <a:rPr lang="zh-CN" altLang="en-US" dirty="0">
                <a:latin typeface="幼圆" panose="02010509060101010101" pitchFamily="49" charset="-122"/>
                <a:ea typeface="幼圆" panose="02010509060101010101" pitchFamily="49" charset="-122"/>
              </a:rPr>
              <a:t>中存一份</a:t>
            </a:r>
            <a:endParaRPr lang="en-US" altLang="zh-CN" dirty="0">
              <a:latin typeface="幼圆" panose="02010509060101010101" pitchFamily="49" charset="-122"/>
              <a:ea typeface="幼圆" panose="02010509060101010101" pitchFamily="49" charset="-122"/>
            </a:endParaRPr>
          </a:p>
          <a:p>
            <a:pPr algn="ctr"/>
            <a:r>
              <a:rPr lang="zh-CN" altLang="en-US" dirty="0">
                <a:latin typeface="幼圆" panose="02010509060101010101" pitchFamily="49" charset="-122"/>
                <a:ea typeface="幼圆" panose="02010509060101010101" pitchFamily="49" charset="-122"/>
              </a:rPr>
              <a:t>所有</a:t>
            </a:r>
            <a:r>
              <a:rPr lang="en-US" altLang="zh-CN" dirty="0">
                <a:latin typeface="幼圆" panose="02010509060101010101" pitchFamily="49" charset="-122"/>
                <a:ea typeface="幼圆" panose="02010509060101010101" pitchFamily="49" charset="-122"/>
              </a:rPr>
              <a:t>task</a:t>
            </a:r>
            <a:r>
              <a:rPr lang="zh-CN" altLang="en-US" dirty="0">
                <a:latin typeface="幼圆" panose="02010509060101010101" pitchFamily="49" charset="-122"/>
                <a:ea typeface="幼圆" panose="02010509060101010101" pitchFamily="49" charset="-122"/>
              </a:rPr>
              <a:t>共用</a:t>
            </a:r>
            <a:endParaRPr lang="en-US" altLang="zh-CN" dirty="0">
              <a:latin typeface="幼圆" panose="02010509060101010101" pitchFamily="49" charset="-122"/>
              <a:ea typeface="幼圆" panose="02010509060101010101" pitchFamily="49" charset="-122"/>
            </a:endParaRPr>
          </a:p>
          <a:p>
            <a:pPr algn="ctr"/>
            <a:r>
              <a:rPr lang="zh-CN" altLang="en-US" dirty="0">
                <a:latin typeface="幼圆" panose="02010509060101010101" pitchFamily="49" charset="-122"/>
                <a:ea typeface="幼圆" panose="02010509060101010101" pitchFamily="49" charset="-122"/>
              </a:rPr>
              <a:t>且只会传一次直到应用结束</a:t>
            </a:r>
          </a:p>
        </p:txBody>
      </p:sp>
      <p:sp>
        <p:nvSpPr>
          <p:cNvPr id="58" name="圆角矩形标注 57"/>
          <p:cNvSpPr/>
          <p:nvPr/>
        </p:nvSpPr>
        <p:spPr>
          <a:xfrm>
            <a:off x="203200" y="3384548"/>
            <a:ext cx="2656115" cy="1181729"/>
          </a:xfrm>
          <a:prstGeom prst="wedgeRoundRectCallout">
            <a:avLst>
              <a:gd name="adj1" fmla="val 85724"/>
              <a:gd name="adj2" fmla="val 7230"/>
              <a:gd name="adj3" fmla="val 16667"/>
            </a:avLst>
          </a:prstGeom>
          <a:solidFill>
            <a:schemeClr val="accent1">
              <a:alpha val="14000"/>
            </a:schemeClr>
          </a:solidFill>
          <a:ln>
            <a:solidFill>
              <a:schemeClr val="tx1">
                <a:alpha val="50000"/>
              </a:schemeClr>
            </a:solidFill>
            <a:prstDash val="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普通变量每个</a:t>
            </a:r>
            <a:r>
              <a:rPr lang="en-US" altLang="zh-CN" dirty="0">
                <a:latin typeface="幼圆" panose="02010509060101010101" pitchFamily="49" charset="-122"/>
                <a:ea typeface="幼圆" panose="02010509060101010101" pitchFamily="49" charset="-122"/>
              </a:rPr>
              <a:t>task</a:t>
            </a:r>
            <a:r>
              <a:rPr lang="zh-CN" altLang="en-US" dirty="0">
                <a:latin typeface="幼圆" panose="02010509060101010101" pitchFamily="49" charset="-122"/>
                <a:ea typeface="幼圆" panose="02010509060101010101" pitchFamily="49" charset="-122"/>
              </a:rPr>
              <a:t>都会传一份，并且每次提交一次</a:t>
            </a:r>
            <a:r>
              <a:rPr lang="en-US" altLang="zh-CN" dirty="0">
                <a:latin typeface="幼圆" panose="02010509060101010101" pitchFamily="49" charset="-122"/>
                <a:ea typeface="幼圆" panose="02010509060101010101" pitchFamily="49" charset="-122"/>
              </a:rPr>
              <a:t>task</a:t>
            </a:r>
            <a:r>
              <a:rPr lang="zh-CN" altLang="en-US" dirty="0">
                <a:latin typeface="幼圆" panose="02010509060101010101" pitchFamily="49" charset="-122"/>
                <a:ea typeface="幼圆" panose="02010509060101010101" pitchFamily="49" charset="-122"/>
              </a:rPr>
              <a:t>就会传一次</a:t>
            </a:r>
          </a:p>
        </p:txBody>
      </p:sp>
      <p:sp>
        <p:nvSpPr>
          <p:cNvPr id="59" name="矩形 58"/>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27"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67669486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13"/>
                                        </p:tgtEl>
                                        <p:attrNameLst>
                                          <p:attrName>style.visibility</p:attrName>
                                        </p:attrNameLst>
                                      </p:cBhvr>
                                      <p:to>
                                        <p:strVal val="visible"/>
                                      </p:to>
                                    </p:set>
                                    <p:animEffect transition="in" filter="barn(inVertical)">
                                      <p:cBhvr>
                                        <p:cTn id="7" dur="500"/>
                                        <p:tgtEl>
                                          <p:spTgt spid="13"/>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8"/>
                                        </p:tgtEl>
                                        <p:attrNameLst>
                                          <p:attrName>style.visibility</p:attrName>
                                        </p:attrNameLst>
                                      </p:cBhvr>
                                      <p:to>
                                        <p:strVal val="visible"/>
                                      </p:to>
                                    </p:set>
                                    <p:animEffect transition="in" filter="barn(inVertical)">
                                      <p:cBhvr>
                                        <p:cTn id="10" dur="500"/>
                                        <p:tgtEl>
                                          <p:spTgt spid="18"/>
                                        </p:tgtEl>
                                      </p:cBhvr>
                                    </p:animEffect>
                                  </p:childTnLst>
                                </p:cTn>
                              </p:par>
                              <p:par>
                                <p:cTn id="11" presetID="16" presetClass="entr" presetSubtype="21" fill="hold" grpId="0" nodeType="withEffect">
                                  <p:stCondLst>
                                    <p:cond delay="0"/>
                                  </p:stCondLst>
                                  <p:childTnLst>
                                    <p:set>
                                      <p:cBhvr>
                                        <p:cTn id="12" dur="1" fill="hold">
                                          <p:stCondLst>
                                            <p:cond delay="0"/>
                                          </p:stCondLst>
                                        </p:cTn>
                                        <p:tgtEl>
                                          <p:spTgt spid="15"/>
                                        </p:tgtEl>
                                        <p:attrNameLst>
                                          <p:attrName>style.visibility</p:attrName>
                                        </p:attrNameLst>
                                      </p:cBhvr>
                                      <p:to>
                                        <p:strVal val="visible"/>
                                      </p:to>
                                    </p:set>
                                    <p:animEffect transition="in" filter="barn(inVertical)">
                                      <p:cBhvr>
                                        <p:cTn id="13" dur="500"/>
                                        <p:tgtEl>
                                          <p:spTgt spid="15"/>
                                        </p:tgtEl>
                                      </p:cBhvr>
                                    </p:animEffect>
                                  </p:childTnLst>
                                </p:cTn>
                              </p:par>
                              <p:par>
                                <p:cTn id="14" presetID="16" presetClass="entr" presetSubtype="21" fill="hold" grpId="0" nodeType="withEffect">
                                  <p:stCondLst>
                                    <p:cond delay="0"/>
                                  </p:stCondLst>
                                  <p:childTnLst>
                                    <p:set>
                                      <p:cBhvr>
                                        <p:cTn id="15" dur="1" fill="hold">
                                          <p:stCondLst>
                                            <p:cond delay="0"/>
                                          </p:stCondLst>
                                        </p:cTn>
                                        <p:tgtEl>
                                          <p:spTgt spid="19"/>
                                        </p:tgtEl>
                                        <p:attrNameLst>
                                          <p:attrName>style.visibility</p:attrName>
                                        </p:attrNameLst>
                                      </p:cBhvr>
                                      <p:to>
                                        <p:strVal val="visible"/>
                                      </p:to>
                                    </p:set>
                                    <p:animEffect transition="in" filter="barn(inVertical)">
                                      <p:cBhvr>
                                        <p:cTn id="16" dur="500"/>
                                        <p:tgtEl>
                                          <p:spTgt spid="19"/>
                                        </p:tgtEl>
                                      </p:cBhvr>
                                    </p:animEffect>
                                  </p:childTnLst>
                                </p:cTn>
                              </p:par>
                              <p:par>
                                <p:cTn id="17" presetID="16" presetClass="entr" presetSubtype="21" fill="hold" grpId="0" nodeType="withEffect">
                                  <p:stCondLst>
                                    <p:cond delay="0"/>
                                  </p:stCondLst>
                                  <p:childTnLst>
                                    <p:set>
                                      <p:cBhvr>
                                        <p:cTn id="18" dur="1" fill="hold">
                                          <p:stCondLst>
                                            <p:cond delay="0"/>
                                          </p:stCondLst>
                                        </p:cTn>
                                        <p:tgtEl>
                                          <p:spTgt spid="21"/>
                                        </p:tgtEl>
                                        <p:attrNameLst>
                                          <p:attrName>style.visibility</p:attrName>
                                        </p:attrNameLst>
                                      </p:cBhvr>
                                      <p:to>
                                        <p:strVal val="visible"/>
                                      </p:to>
                                    </p:set>
                                    <p:animEffect transition="in" filter="barn(inVertical)">
                                      <p:cBhvr>
                                        <p:cTn id="19" dur="500"/>
                                        <p:tgtEl>
                                          <p:spTgt spid="21"/>
                                        </p:tgtEl>
                                      </p:cBhvr>
                                    </p:animEffect>
                                  </p:childTnLst>
                                </p:cTn>
                              </p:par>
                              <p:par>
                                <p:cTn id="20" presetID="16" presetClass="entr" presetSubtype="21" fill="hold" grpId="0" nodeType="withEffect">
                                  <p:stCondLst>
                                    <p:cond delay="0"/>
                                  </p:stCondLst>
                                  <p:childTnLst>
                                    <p:set>
                                      <p:cBhvr>
                                        <p:cTn id="21" dur="1" fill="hold">
                                          <p:stCondLst>
                                            <p:cond delay="0"/>
                                          </p:stCondLst>
                                        </p:cTn>
                                        <p:tgtEl>
                                          <p:spTgt spid="22"/>
                                        </p:tgtEl>
                                        <p:attrNameLst>
                                          <p:attrName>style.visibility</p:attrName>
                                        </p:attrNameLst>
                                      </p:cBhvr>
                                      <p:to>
                                        <p:strVal val="visible"/>
                                      </p:to>
                                    </p:set>
                                    <p:animEffect transition="in" filter="barn(inVertical)">
                                      <p:cBhvr>
                                        <p:cTn id="22" dur="500"/>
                                        <p:tgtEl>
                                          <p:spTgt spid="22"/>
                                        </p:tgtEl>
                                      </p:cBhvr>
                                    </p:animEffect>
                                  </p:childTnLst>
                                </p:cTn>
                              </p:par>
                              <p:par>
                                <p:cTn id="23" presetID="16" presetClass="entr" presetSubtype="21" fill="hold" grpId="0" nodeType="withEffect">
                                  <p:stCondLst>
                                    <p:cond delay="0"/>
                                  </p:stCondLst>
                                  <p:childTnLst>
                                    <p:set>
                                      <p:cBhvr>
                                        <p:cTn id="24" dur="1" fill="hold">
                                          <p:stCondLst>
                                            <p:cond delay="0"/>
                                          </p:stCondLst>
                                        </p:cTn>
                                        <p:tgtEl>
                                          <p:spTgt spid="20"/>
                                        </p:tgtEl>
                                        <p:attrNameLst>
                                          <p:attrName>style.visibility</p:attrName>
                                        </p:attrNameLst>
                                      </p:cBhvr>
                                      <p:to>
                                        <p:strVal val="visible"/>
                                      </p:to>
                                    </p:set>
                                    <p:animEffect transition="in" filter="barn(inVertical)">
                                      <p:cBhvr>
                                        <p:cTn id="25" dur="500"/>
                                        <p:tgtEl>
                                          <p:spTgt spid="20"/>
                                        </p:tgtEl>
                                      </p:cBhvr>
                                    </p:animEffect>
                                  </p:childTnLst>
                                </p:cTn>
                              </p:par>
                              <p:par>
                                <p:cTn id="26" presetID="16" presetClass="entr" presetSubtype="21" fill="hold" grpId="0" nodeType="withEffect">
                                  <p:stCondLst>
                                    <p:cond delay="0"/>
                                  </p:stCondLst>
                                  <p:childTnLst>
                                    <p:set>
                                      <p:cBhvr>
                                        <p:cTn id="27" dur="1" fill="hold">
                                          <p:stCondLst>
                                            <p:cond delay="0"/>
                                          </p:stCondLst>
                                        </p:cTn>
                                        <p:tgtEl>
                                          <p:spTgt spid="24"/>
                                        </p:tgtEl>
                                        <p:attrNameLst>
                                          <p:attrName>style.visibility</p:attrName>
                                        </p:attrNameLst>
                                      </p:cBhvr>
                                      <p:to>
                                        <p:strVal val="visible"/>
                                      </p:to>
                                    </p:set>
                                    <p:animEffect transition="in" filter="barn(inVertical)">
                                      <p:cBhvr>
                                        <p:cTn id="28" dur="500"/>
                                        <p:tgtEl>
                                          <p:spTgt spid="24"/>
                                        </p:tgtEl>
                                      </p:cBhvr>
                                    </p:animEffect>
                                  </p:childTnLst>
                                </p:cTn>
                              </p:par>
                              <p:par>
                                <p:cTn id="29" presetID="16" presetClass="entr" presetSubtype="21" fill="hold" grpId="0" nodeType="withEffect">
                                  <p:stCondLst>
                                    <p:cond delay="0"/>
                                  </p:stCondLst>
                                  <p:childTnLst>
                                    <p:set>
                                      <p:cBhvr>
                                        <p:cTn id="30" dur="1" fill="hold">
                                          <p:stCondLst>
                                            <p:cond delay="0"/>
                                          </p:stCondLst>
                                        </p:cTn>
                                        <p:tgtEl>
                                          <p:spTgt spid="23"/>
                                        </p:tgtEl>
                                        <p:attrNameLst>
                                          <p:attrName>style.visibility</p:attrName>
                                        </p:attrNameLst>
                                      </p:cBhvr>
                                      <p:to>
                                        <p:strVal val="visible"/>
                                      </p:to>
                                    </p:set>
                                    <p:animEffect transition="in" filter="barn(inVertical)">
                                      <p:cBhvr>
                                        <p:cTn id="31" dur="500"/>
                                        <p:tgtEl>
                                          <p:spTgt spid="23"/>
                                        </p:tgtEl>
                                      </p:cBhvr>
                                    </p:animEffect>
                                  </p:childTnLst>
                                </p:cTn>
                              </p:par>
                            </p:childTnLst>
                          </p:cTn>
                        </p:par>
                      </p:childTnLst>
                    </p:cTn>
                  </p:par>
                  <p:par>
                    <p:cTn id="32" fill="hold">
                      <p:stCondLst>
                        <p:cond delay="indefinite"/>
                      </p:stCondLst>
                      <p:childTnLst>
                        <p:par>
                          <p:cTn id="33" fill="hold">
                            <p:stCondLst>
                              <p:cond delay="0"/>
                            </p:stCondLst>
                            <p:childTnLst>
                              <p:par>
                                <p:cTn id="34" presetID="16" presetClass="entr" presetSubtype="21" fill="hold" nodeType="clickEffect">
                                  <p:stCondLst>
                                    <p:cond delay="0"/>
                                  </p:stCondLst>
                                  <p:childTnLst>
                                    <p:set>
                                      <p:cBhvr>
                                        <p:cTn id="35" dur="1" fill="hold">
                                          <p:stCondLst>
                                            <p:cond delay="0"/>
                                          </p:stCondLst>
                                        </p:cTn>
                                        <p:tgtEl>
                                          <p:spTgt spid="43"/>
                                        </p:tgtEl>
                                        <p:attrNameLst>
                                          <p:attrName>style.visibility</p:attrName>
                                        </p:attrNameLst>
                                      </p:cBhvr>
                                      <p:to>
                                        <p:strVal val="visible"/>
                                      </p:to>
                                    </p:set>
                                    <p:animEffect transition="in" filter="barn(inVertical)">
                                      <p:cBhvr>
                                        <p:cTn id="36" dur="500"/>
                                        <p:tgtEl>
                                          <p:spTgt spid="43"/>
                                        </p:tgtEl>
                                      </p:cBhvr>
                                    </p:animEffect>
                                  </p:childTnLst>
                                </p:cTn>
                              </p:par>
                              <p:par>
                                <p:cTn id="37" presetID="16" presetClass="entr" presetSubtype="21" fill="hold" nodeType="withEffect">
                                  <p:stCondLst>
                                    <p:cond delay="0"/>
                                  </p:stCondLst>
                                  <p:childTnLst>
                                    <p:set>
                                      <p:cBhvr>
                                        <p:cTn id="38" dur="1" fill="hold">
                                          <p:stCondLst>
                                            <p:cond delay="0"/>
                                          </p:stCondLst>
                                        </p:cTn>
                                        <p:tgtEl>
                                          <p:spTgt spid="45"/>
                                        </p:tgtEl>
                                        <p:attrNameLst>
                                          <p:attrName>style.visibility</p:attrName>
                                        </p:attrNameLst>
                                      </p:cBhvr>
                                      <p:to>
                                        <p:strVal val="visible"/>
                                      </p:to>
                                    </p:set>
                                    <p:animEffect transition="in" filter="barn(inVertical)">
                                      <p:cBhvr>
                                        <p:cTn id="39" dur="500"/>
                                        <p:tgtEl>
                                          <p:spTgt spid="45"/>
                                        </p:tgtEl>
                                      </p:cBhvr>
                                    </p:animEffect>
                                  </p:childTnLst>
                                </p:cTn>
                              </p:par>
                              <p:par>
                                <p:cTn id="40" presetID="16" presetClass="entr" presetSubtype="21" fill="hold" nodeType="withEffect">
                                  <p:stCondLst>
                                    <p:cond delay="0"/>
                                  </p:stCondLst>
                                  <p:childTnLst>
                                    <p:set>
                                      <p:cBhvr>
                                        <p:cTn id="41" dur="1" fill="hold">
                                          <p:stCondLst>
                                            <p:cond delay="0"/>
                                          </p:stCondLst>
                                        </p:cTn>
                                        <p:tgtEl>
                                          <p:spTgt spid="47"/>
                                        </p:tgtEl>
                                        <p:attrNameLst>
                                          <p:attrName>style.visibility</p:attrName>
                                        </p:attrNameLst>
                                      </p:cBhvr>
                                      <p:to>
                                        <p:strVal val="visible"/>
                                      </p:to>
                                    </p:set>
                                    <p:animEffect transition="in" filter="barn(inVertical)">
                                      <p:cBhvr>
                                        <p:cTn id="42" dur="500"/>
                                        <p:tgtEl>
                                          <p:spTgt spid="47"/>
                                        </p:tgtEl>
                                      </p:cBhvr>
                                    </p:animEffect>
                                  </p:childTnLst>
                                </p:cTn>
                              </p:par>
                              <p:par>
                                <p:cTn id="43" presetID="16" presetClass="entr" presetSubtype="21" fill="hold" nodeType="withEffect">
                                  <p:stCondLst>
                                    <p:cond delay="0"/>
                                  </p:stCondLst>
                                  <p:childTnLst>
                                    <p:set>
                                      <p:cBhvr>
                                        <p:cTn id="44" dur="1" fill="hold">
                                          <p:stCondLst>
                                            <p:cond delay="0"/>
                                          </p:stCondLst>
                                        </p:cTn>
                                        <p:tgtEl>
                                          <p:spTgt spid="49"/>
                                        </p:tgtEl>
                                        <p:attrNameLst>
                                          <p:attrName>style.visibility</p:attrName>
                                        </p:attrNameLst>
                                      </p:cBhvr>
                                      <p:to>
                                        <p:strVal val="visible"/>
                                      </p:to>
                                    </p:set>
                                    <p:animEffect transition="in" filter="barn(inVertical)">
                                      <p:cBhvr>
                                        <p:cTn id="45" dur="500"/>
                                        <p:tgtEl>
                                          <p:spTgt spid="49"/>
                                        </p:tgtEl>
                                      </p:cBhvr>
                                    </p:animEffect>
                                  </p:childTnLst>
                                </p:cTn>
                              </p:par>
                            </p:childTnLst>
                          </p:cTn>
                        </p:par>
                      </p:childTnLst>
                    </p:cTn>
                  </p:par>
                  <p:par>
                    <p:cTn id="46" fill="hold">
                      <p:stCondLst>
                        <p:cond delay="indefinite"/>
                      </p:stCondLst>
                      <p:childTnLst>
                        <p:par>
                          <p:cTn id="47" fill="hold">
                            <p:stCondLst>
                              <p:cond delay="0"/>
                            </p:stCondLst>
                            <p:childTnLst>
                              <p:par>
                                <p:cTn id="48" presetID="16" presetClass="entr" presetSubtype="21" fill="hold" grpId="0" nodeType="clickEffect">
                                  <p:stCondLst>
                                    <p:cond delay="0"/>
                                  </p:stCondLst>
                                  <p:childTnLst>
                                    <p:set>
                                      <p:cBhvr>
                                        <p:cTn id="49" dur="1" fill="hold">
                                          <p:stCondLst>
                                            <p:cond delay="0"/>
                                          </p:stCondLst>
                                        </p:cTn>
                                        <p:tgtEl>
                                          <p:spTgt spid="55"/>
                                        </p:tgtEl>
                                        <p:attrNameLst>
                                          <p:attrName>style.visibility</p:attrName>
                                        </p:attrNameLst>
                                      </p:cBhvr>
                                      <p:to>
                                        <p:strVal val="visible"/>
                                      </p:to>
                                    </p:set>
                                    <p:animEffect transition="in" filter="barn(inVertical)">
                                      <p:cBhvr>
                                        <p:cTn id="50" dur="500"/>
                                        <p:tgtEl>
                                          <p:spTgt spid="55"/>
                                        </p:tgtEl>
                                      </p:cBhvr>
                                    </p:animEffect>
                                  </p:childTnLst>
                                </p:cTn>
                              </p:par>
                              <p:par>
                                <p:cTn id="51" presetID="16" presetClass="entr" presetSubtype="21" fill="hold" grpId="0" nodeType="withEffect">
                                  <p:stCondLst>
                                    <p:cond delay="0"/>
                                  </p:stCondLst>
                                  <p:childTnLst>
                                    <p:set>
                                      <p:cBhvr>
                                        <p:cTn id="52" dur="1" fill="hold">
                                          <p:stCondLst>
                                            <p:cond delay="0"/>
                                          </p:stCondLst>
                                        </p:cTn>
                                        <p:tgtEl>
                                          <p:spTgt spid="54"/>
                                        </p:tgtEl>
                                        <p:attrNameLst>
                                          <p:attrName>style.visibility</p:attrName>
                                        </p:attrNameLst>
                                      </p:cBhvr>
                                      <p:to>
                                        <p:strVal val="visible"/>
                                      </p:to>
                                    </p:set>
                                    <p:animEffect transition="in" filter="barn(inVertical)">
                                      <p:cBhvr>
                                        <p:cTn id="53" dur="500"/>
                                        <p:tgtEl>
                                          <p:spTgt spid="54"/>
                                        </p:tgtEl>
                                      </p:cBhvr>
                                    </p:animEffect>
                                  </p:childTnLst>
                                </p:cTn>
                              </p:par>
                            </p:childTnLst>
                          </p:cTn>
                        </p:par>
                      </p:childTnLst>
                    </p:cTn>
                  </p:par>
                  <p:par>
                    <p:cTn id="54" fill="hold">
                      <p:stCondLst>
                        <p:cond delay="indefinite"/>
                      </p:stCondLst>
                      <p:childTnLst>
                        <p:par>
                          <p:cTn id="55" fill="hold">
                            <p:stCondLst>
                              <p:cond delay="0"/>
                            </p:stCondLst>
                            <p:childTnLst>
                              <p:par>
                                <p:cTn id="56" presetID="16" presetClass="entr" presetSubtype="21" fill="hold" grpId="0" nodeType="clickEffect">
                                  <p:stCondLst>
                                    <p:cond delay="0"/>
                                  </p:stCondLst>
                                  <p:childTnLst>
                                    <p:set>
                                      <p:cBhvr>
                                        <p:cTn id="57" dur="1" fill="hold">
                                          <p:stCondLst>
                                            <p:cond delay="0"/>
                                          </p:stCondLst>
                                        </p:cTn>
                                        <p:tgtEl>
                                          <p:spTgt spid="58"/>
                                        </p:tgtEl>
                                        <p:attrNameLst>
                                          <p:attrName>style.visibility</p:attrName>
                                        </p:attrNameLst>
                                      </p:cBhvr>
                                      <p:to>
                                        <p:strVal val="visible"/>
                                      </p:to>
                                    </p:set>
                                    <p:animEffect transition="in" filter="barn(inVertical)">
                                      <p:cBhvr>
                                        <p:cTn id="58" dur="500"/>
                                        <p:tgtEl>
                                          <p:spTgt spid="58"/>
                                        </p:tgtEl>
                                      </p:cBhvr>
                                    </p:animEffect>
                                  </p:childTnLst>
                                </p:cTn>
                              </p:par>
                              <p:par>
                                <p:cTn id="59" presetID="16" presetClass="entr" presetSubtype="21" fill="hold" grpId="0" nodeType="withEffect">
                                  <p:stCondLst>
                                    <p:cond delay="0"/>
                                  </p:stCondLst>
                                  <p:childTnLst>
                                    <p:set>
                                      <p:cBhvr>
                                        <p:cTn id="60" dur="1" fill="hold">
                                          <p:stCondLst>
                                            <p:cond delay="0"/>
                                          </p:stCondLst>
                                        </p:cTn>
                                        <p:tgtEl>
                                          <p:spTgt spid="57"/>
                                        </p:tgtEl>
                                        <p:attrNameLst>
                                          <p:attrName>style.visibility</p:attrName>
                                        </p:attrNameLst>
                                      </p:cBhvr>
                                      <p:to>
                                        <p:strVal val="visible"/>
                                      </p:to>
                                    </p:set>
                                    <p:animEffect transition="in" filter="barn(inVertical)">
                                      <p:cBhvr>
                                        <p:cTn id="61" dur="500"/>
                                        <p:tgtEl>
                                          <p:spTgt spid="5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animBg="1"/>
      <p:bldP spid="15" grpId="0" animBg="1"/>
      <p:bldP spid="18" grpId="0" animBg="1"/>
      <p:bldP spid="19" grpId="0" animBg="1"/>
      <p:bldP spid="20" grpId="0" animBg="1"/>
      <p:bldP spid="21" grpId="0" animBg="1"/>
      <p:bldP spid="22" grpId="0" animBg="1"/>
      <p:bldP spid="23" grpId="0" animBg="1"/>
      <p:bldP spid="24" grpId="0" animBg="1"/>
      <p:bldP spid="54" grpId="0" animBg="1"/>
      <p:bldP spid="55" grpId="0" animBg="1"/>
      <p:bldP spid="57" grpId="0" animBg="1"/>
      <p:bldP spid="58" grpId="0" animBg="1"/>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2339102"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其他编写技巧</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321666" y="1975764"/>
            <a:ext cx="9230220" cy="1304472"/>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在输出文件之前，如果每个分区数据很少，则可以用</a:t>
            </a:r>
            <a:r>
              <a:rPr lang="en-US" altLang="zh-CN" dirty="0">
                <a:latin typeface="幼圆" panose="02010509060101010101" pitchFamily="49" charset="-122"/>
                <a:ea typeface="幼圆" panose="02010509060101010101" pitchFamily="49" charset="-122"/>
              </a:rPr>
              <a:t>repartition</a:t>
            </a:r>
            <a:r>
              <a:rPr lang="zh-CN" altLang="en-US" dirty="0">
                <a:latin typeface="幼圆" panose="02010509060101010101" pitchFamily="49" charset="-122"/>
                <a:ea typeface="幼圆" panose="02010509060101010101" pitchFamily="49" charset="-122"/>
              </a:rPr>
              <a:t>合并分区，这样在保存后就会避免过多小文件</a:t>
            </a:r>
            <a:endParaRPr lang="en-US" altLang="zh-CN" dirty="0">
              <a:latin typeface="幼圆" panose="02010509060101010101" pitchFamily="49" charset="-122"/>
              <a:ea typeface="幼圆" panose="02010509060101010101" pitchFamily="49" charset="-122"/>
            </a:endParaRPr>
          </a:p>
        </p:txBody>
      </p:sp>
      <p:sp>
        <p:nvSpPr>
          <p:cNvPr id="9" name="TextBox 8"/>
          <p:cNvSpPr txBox="1"/>
          <p:nvPr/>
        </p:nvSpPr>
        <p:spPr>
          <a:xfrm>
            <a:off x="1436914" y="1322196"/>
            <a:ext cx="4499862"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合并小文件</a:t>
            </a:r>
            <a:endParaRPr lang="zh-CN" altLang="en-US" sz="2400" dirty="0">
              <a:latin typeface="幼圆" panose="02010509060101010101" pitchFamily="49" charset="-122"/>
              <a:ea typeface="幼圆" panose="02010509060101010101" pitchFamily="49" charset="-122"/>
            </a:endParaRPr>
          </a:p>
        </p:txBody>
      </p:sp>
      <p:sp>
        <p:nvSpPr>
          <p:cNvPr id="10" name="矩形 9"/>
          <p:cNvSpPr/>
          <p:nvPr/>
        </p:nvSpPr>
        <p:spPr>
          <a:xfrm>
            <a:off x="1321666" y="3557821"/>
            <a:ext cx="9230220" cy="1043214"/>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sc.textFile(..).filter().map(..).join(..).repartition(10).saveAsTextFile(...)</a:t>
            </a:r>
            <a:endParaRPr lang="zh-CN" altLang="en-US" dirty="0">
              <a:latin typeface="幼圆" panose="02010509060101010101" pitchFamily="49" charset="-122"/>
              <a:ea typeface="幼圆" panose="02010509060101010101" pitchFamily="49" charset="-122"/>
            </a:endParaRPr>
          </a:p>
        </p:txBody>
      </p:sp>
      <p:sp>
        <p:nvSpPr>
          <p:cNvPr id="11" name="矩形 10"/>
          <p:cNvSpPr/>
          <p:nvPr/>
        </p:nvSpPr>
        <p:spPr>
          <a:xfrm>
            <a:off x="1321666" y="4878621"/>
            <a:ext cx="9230220" cy="1043214"/>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Repartition</a:t>
            </a:r>
            <a:r>
              <a:rPr lang="zh-CN" altLang="en-US" dirty="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10</a:t>
            </a:r>
            <a:r>
              <a:rPr lang="zh-CN" altLang="en-US" dirty="0">
                <a:latin typeface="幼圆" panose="02010509060101010101" pitchFamily="49" charset="-122"/>
                <a:ea typeface="幼圆" panose="02010509060101010101" pitchFamily="49" charset="-122"/>
              </a:rPr>
              <a:t>） </a:t>
            </a:r>
            <a:endParaRPr lang="en-US" altLang="zh-CN" dirty="0">
              <a:latin typeface="幼圆" panose="02010509060101010101" pitchFamily="49" charset="-122"/>
              <a:ea typeface="幼圆" panose="02010509060101010101" pitchFamily="49" charset="-122"/>
            </a:endParaRPr>
          </a:p>
          <a:p>
            <a:pPr algn="ctr"/>
            <a:r>
              <a:rPr lang="zh-CN" altLang="en-US" dirty="0">
                <a:latin typeface="幼圆" panose="02010509060101010101" pitchFamily="49" charset="-122"/>
                <a:ea typeface="幼圆" panose="02010509060101010101" pitchFamily="49" charset="-122"/>
              </a:rPr>
              <a:t>通过</a:t>
            </a:r>
            <a:r>
              <a:rPr lang="en-US" altLang="zh-CN" dirty="0" err="1">
                <a:latin typeface="幼圆" panose="02010509060101010101" pitchFamily="49" charset="-122"/>
                <a:ea typeface="幼圆" panose="02010509060101010101" pitchFamily="49" charset="-122"/>
              </a:rPr>
              <a:t>shuflle</a:t>
            </a:r>
            <a:r>
              <a:rPr lang="zh-CN" altLang="en-US" dirty="0">
                <a:latin typeface="幼圆" panose="02010509060101010101" pitchFamily="49" charset="-122"/>
                <a:ea typeface="幼圆" panose="02010509060101010101" pitchFamily="49" charset="-122"/>
              </a:rPr>
              <a:t>将分区变为</a:t>
            </a:r>
            <a:r>
              <a:rPr lang="en-US" altLang="zh-CN" dirty="0">
                <a:latin typeface="幼圆" panose="02010509060101010101" pitchFamily="49" charset="-122"/>
                <a:ea typeface="幼圆" panose="02010509060101010101" pitchFamily="49" charset="-122"/>
              </a:rPr>
              <a:t>10</a:t>
            </a:r>
            <a:r>
              <a:rPr lang="zh-CN" altLang="en-US" dirty="0">
                <a:latin typeface="幼圆" panose="02010509060101010101" pitchFamily="49" charset="-122"/>
                <a:ea typeface="幼圆" panose="02010509060101010101" pitchFamily="49" charset="-122"/>
              </a:rPr>
              <a:t>个，内部调用了</a:t>
            </a:r>
            <a:r>
              <a:rPr lang="en-US" altLang="zh-CN" dirty="0">
                <a:latin typeface="幼圆" panose="02010509060101010101" pitchFamily="49" charset="-122"/>
                <a:ea typeface="幼圆" panose="02010509060101010101" pitchFamily="49" charset="-122"/>
              </a:rPr>
              <a:t>coalesce(10, shuffle=True)</a:t>
            </a:r>
            <a:endParaRPr lang="zh-CN" altLang="en-US" dirty="0">
              <a:latin typeface="幼圆" panose="02010509060101010101" pitchFamily="49" charset="-122"/>
              <a:ea typeface="幼圆" panose="02010509060101010101" pitchFamily="49" charset="-122"/>
            </a:endParaRPr>
          </a:p>
        </p:txBody>
      </p:sp>
      <p:sp>
        <p:nvSpPr>
          <p:cNvPr id="13" name="矩形 12"/>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14307869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2339102"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其他编写技巧</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321666" y="1917701"/>
            <a:ext cx="9230220" cy="1783442"/>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Coalesce </a:t>
            </a:r>
            <a:r>
              <a:rPr lang="zh-CN" altLang="en-US" dirty="0">
                <a:latin typeface="幼圆" panose="02010509060101010101" pitchFamily="49" charset="-122"/>
                <a:ea typeface="幼圆" panose="02010509060101010101" pitchFamily="49" charset="-122"/>
              </a:rPr>
              <a:t>和 </a:t>
            </a:r>
            <a:r>
              <a:rPr lang="en-US" altLang="zh-CN" dirty="0">
                <a:latin typeface="幼圆" panose="02010509060101010101" pitchFamily="49" charset="-122"/>
                <a:ea typeface="幼圆" panose="02010509060101010101" pitchFamily="49" charset="-122"/>
              </a:rPr>
              <a:t>repartition</a:t>
            </a:r>
            <a:r>
              <a:rPr lang="zh-CN" altLang="en-US" dirty="0">
                <a:latin typeface="幼圆" panose="02010509060101010101" pitchFamily="49" charset="-122"/>
                <a:ea typeface="幼圆" panose="02010509060101010101" pitchFamily="49" charset="-122"/>
              </a:rPr>
              <a:t>都可以做到重新分区的效果，但当</a:t>
            </a:r>
            <a:r>
              <a:rPr lang="en-US" altLang="zh-CN" dirty="0">
                <a:latin typeface="幼圆" panose="02010509060101010101" pitchFamily="49" charset="-122"/>
                <a:ea typeface="幼圆" panose="02010509060101010101" pitchFamily="49" charset="-122"/>
              </a:rPr>
              <a:t>coalesce(10, shuffle=False) </a:t>
            </a:r>
            <a:r>
              <a:rPr lang="zh-CN" altLang="en-US" dirty="0">
                <a:latin typeface="幼圆" panose="02010509060101010101" pitchFamily="49" charset="-122"/>
                <a:ea typeface="幼圆" panose="02010509060101010101" pitchFamily="49" charset="-122"/>
              </a:rPr>
              <a:t>时，效果与</a:t>
            </a:r>
            <a:r>
              <a:rPr lang="en-US" altLang="zh-CN" dirty="0">
                <a:latin typeface="幼圆" panose="02010509060101010101" pitchFamily="49" charset="-122"/>
                <a:ea typeface="幼圆" panose="02010509060101010101" pitchFamily="49" charset="-122"/>
              </a:rPr>
              <a:t>repartition(10)</a:t>
            </a:r>
            <a:r>
              <a:rPr lang="zh-CN" altLang="en-US" dirty="0">
                <a:latin typeface="幼圆" panose="02010509060101010101" pitchFamily="49" charset="-122"/>
                <a:ea typeface="幼圆" panose="02010509060101010101" pitchFamily="49" charset="-122"/>
              </a:rPr>
              <a:t>有本质的区别，这时</a:t>
            </a:r>
            <a:r>
              <a:rPr lang="en-US" altLang="zh-CN" dirty="0">
                <a:latin typeface="幼圆" panose="02010509060101010101" pitchFamily="49" charset="-122"/>
                <a:ea typeface="幼圆" panose="02010509060101010101" pitchFamily="49" charset="-122"/>
              </a:rPr>
              <a:t>coalesce</a:t>
            </a:r>
            <a:r>
              <a:rPr lang="zh-CN" altLang="en-US" dirty="0">
                <a:latin typeface="幼圆" panose="02010509060101010101" pitchFamily="49" charset="-122"/>
                <a:ea typeface="幼圆" panose="02010509060101010101" pitchFamily="49" charset="-122"/>
              </a:rPr>
              <a:t>与前一个</a:t>
            </a:r>
            <a:r>
              <a:rPr lang="en-US" altLang="zh-CN" dirty="0">
                <a:latin typeface="幼圆" panose="02010509060101010101" pitchFamily="49" charset="-122"/>
                <a:ea typeface="幼圆" panose="02010509060101010101" pitchFamily="49" charset="-122"/>
              </a:rPr>
              <a:t>RDD</a:t>
            </a:r>
            <a:r>
              <a:rPr lang="zh-CN" altLang="en-US" dirty="0">
                <a:latin typeface="幼圆" panose="02010509060101010101" pitchFamily="49" charset="-122"/>
                <a:ea typeface="幼圆" panose="02010509060101010101" pitchFamily="49" charset="-122"/>
              </a:rPr>
              <a:t>是债依赖，所以在一个</a:t>
            </a:r>
            <a:r>
              <a:rPr lang="en-US" altLang="zh-CN" dirty="0">
                <a:latin typeface="幼圆" panose="02010509060101010101" pitchFamily="49" charset="-122"/>
                <a:ea typeface="幼圆" panose="02010509060101010101" pitchFamily="49" charset="-122"/>
              </a:rPr>
              <a:t>stage</a:t>
            </a:r>
            <a:r>
              <a:rPr lang="zh-CN" altLang="en-US" dirty="0">
                <a:latin typeface="幼圆" panose="02010509060101010101" pitchFamily="49" charset="-122"/>
                <a:ea typeface="幼圆" panose="02010509060101010101" pitchFamily="49" charset="-122"/>
              </a:rPr>
              <a:t>中，</a:t>
            </a:r>
            <a:r>
              <a:rPr lang="en-US" altLang="zh-CN" dirty="0">
                <a:latin typeface="幼圆" panose="02010509060101010101" pitchFamily="49" charset="-122"/>
                <a:ea typeface="幼圆" panose="02010509060101010101" pitchFamily="49" charset="-122"/>
              </a:rPr>
              <a:t> coalesce</a:t>
            </a:r>
            <a:r>
              <a:rPr lang="zh-CN" altLang="en-US" dirty="0">
                <a:latin typeface="幼圆" panose="02010509060101010101" pitchFamily="49" charset="-122"/>
                <a:ea typeface="幼圆" panose="02010509060101010101" pitchFamily="49" charset="-122"/>
              </a:rPr>
              <a:t>将整个当前</a:t>
            </a:r>
            <a:r>
              <a:rPr lang="en-US" altLang="zh-CN" dirty="0">
                <a:latin typeface="幼圆" panose="02010509060101010101" pitchFamily="49" charset="-122"/>
                <a:ea typeface="幼圆" panose="02010509060101010101" pitchFamily="49" charset="-122"/>
              </a:rPr>
              <a:t>stage</a:t>
            </a:r>
            <a:r>
              <a:rPr lang="zh-CN" altLang="en-US" dirty="0">
                <a:latin typeface="幼圆" panose="02010509060101010101" pitchFamily="49" charset="-122"/>
                <a:ea typeface="幼圆" panose="02010509060101010101" pitchFamily="49" charset="-122"/>
              </a:rPr>
              <a:t>分区都变成</a:t>
            </a:r>
            <a:r>
              <a:rPr lang="en-US" altLang="zh-CN" dirty="0">
                <a:latin typeface="幼圆" panose="02010509060101010101" pitchFamily="49" charset="-122"/>
                <a:ea typeface="幼圆" panose="02010509060101010101" pitchFamily="49" charset="-122"/>
              </a:rPr>
              <a:t>10</a:t>
            </a:r>
            <a:r>
              <a:rPr lang="zh-CN" altLang="en-US" dirty="0">
                <a:latin typeface="幼圆" panose="02010509060101010101" pitchFamily="49" charset="-122"/>
                <a:ea typeface="幼圆" panose="02010509060101010101" pitchFamily="49" charset="-122"/>
              </a:rPr>
              <a:t>，将会影响并行度</a:t>
            </a:r>
            <a:endParaRPr lang="en-US" altLang="zh-CN" dirty="0">
              <a:latin typeface="幼圆" panose="02010509060101010101" pitchFamily="49" charset="-122"/>
              <a:ea typeface="幼圆" panose="02010509060101010101" pitchFamily="49" charset="-122"/>
            </a:endParaRPr>
          </a:p>
        </p:txBody>
      </p:sp>
      <p:sp>
        <p:nvSpPr>
          <p:cNvPr id="9" name="TextBox 8"/>
          <p:cNvSpPr txBox="1"/>
          <p:nvPr/>
        </p:nvSpPr>
        <p:spPr>
          <a:xfrm>
            <a:off x="1436914" y="1322196"/>
            <a:ext cx="7808686"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谨慎使用</a:t>
            </a:r>
            <a:r>
              <a:rPr lang="en-US" altLang="zh-CN" sz="2400" dirty="0" smtClean="0">
                <a:latin typeface="幼圆" panose="02010509060101010101" pitchFamily="49" charset="-122"/>
                <a:ea typeface="幼圆" panose="02010509060101010101" pitchFamily="49" charset="-122"/>
              </a:rPr>
              <a:t>coalesce()</a:t>
            </a:r>
            <a:endParaRPr lang="zh-CN" altLang="en-US" sz="2400" dirty="0">
              <a:latin typeface="幼圆" panose="02010509060101010101" pitchFamily="49" charset="-122"/>
              <a:ea typeface="幼圆" panose="02010509060101010101" pitchFamily="49" charset="-122"/>
            </a:endParaRPr>
          </a:p>
        </p:txBody>
      </p:sp>
      <p:sp>
        <p:nvSpPr>
          <p:cNvPr id="10" name="矩形 9"/>
          <p:cNvSpPr/>
          <p:nvPr/>
        </p:nvSpPr>
        <p:spPr>
          <a:xfrm>
            <a:off x="1321666" y="3964215"/>
            <a:ext cx="9230220" cy="1754413"/>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Repartition</a:t>
            </a:r>
            <a:r>
              <a:rPr lang="zh-CN" altLang="en-US" dirty="0">
                <a:latin typeface="幼圆" panose="02010509060101010101" pitchFamily="49" charset="-122"/>
                <a:ea typeface="幼圆" panose="02010509060101010101" pitchFamily="49" charset="-122"/>
              </a:rPr>
              <a:t>则不改变当前</a:t>
            </a:r>
            <a:r>
              <a:rPr lang="en-US" altLang="zh-CN" dirty="0">
                <a:latin typeface="幼圆" panose="02010509060101010101" pitchFamily="49" charset="-122"/>
                <a:ea typeface="幼圆" panose="02010509060101010101" pitchFamily="49" charset="-122"/>
              </a:rPr>
              <a:t>stage</a:t>
            </a:r>
            <a:r>
              <a:rPr lang="zh-CN" altLang="en-US" dirty="0">
                <a:latin typeface="幼圆" panose="02010509060101010101" pitchFamily="49" charset="-122"/>
                <a:ea typeface="幼圆" panose="02010509060101010101" pitchFamily="49" charset="-122"/>
              </a:rPr>
              <a:t>并行度，并且</a:t>
            </a:r>
            <a:r>
              <a:rPr lang="en-US" altLang="zh-CN" dirty="0">
                <a:latin typeface="幼圆" panose="02010509060101010101" pitchFamily="49" charset="-122"/>
                <a:ea typeface="幼圆" panose="02010509060101010101" pitchFamily="49" charset="-122"/>
              </a:rPr>
              <a:t>Repartition</a:t>
            </a:r>
            <a:r>
              <a:rPr lang="zh-CN" altLang="en-US" dirty="0">
                <a:latin typeface="幼圆" panose="02010509060101010101" pitchFamily="49" charset="-122"/>
                <a:ea typeface="幼圆" panose="02010509060101010101" pitchFamily="49" charset="-122"/>
              </a:rPr>
              <a:t>内部逻辑是生成随机</a:t>
            </a:r>
            <a:r>
              <a:rPr lang="en-US" altLang="zh-CN" dirty="0">
                <a:latin typeface="幼圆" panose="02010509060101010101" pitchFamily="49" charset="-122"/>
                <a:ea typeface="幼圆" panose="02010509060101010101" pitchFamily="49" charset="-122"/>
              </a:rPr>
              <a:t>hash</a:t>
            </a:r>
            <a:r>
              <a:rPr lang="zh-CN" altLang="en-US" dirty="0">
                <a:latin typeface="幼圆" panose="02010509060101010101" pitchFamily="49" charset="-122"/>
                <a:ea typeface="幼圆" panose="02010509060101010101" pitchFamily="49" charset="-122"/>
              </a:rPr>
              <a:t>值来重分配数据，所以有平均分配数据的作用</a:t>
            </a:r>
          </a:p>
        </p:txBody>
      </p:sp>
      <p:sp>
        <p:nvSpPr>
          <p:cNvPr id="12" name="矩形 11"/>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3"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25085395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1000"/>
                                        <p:tgtEl>
                                          <p:spTgt spid="5"/>
                                        </p:tgtEl>
                                      </p:cBhvr>
                                    </p:animEffect>
                                    <p:anim calcmode="lin" valueType="num">
                                      <p:cBhvr>
                                        <p:cTn id="8" dur="1000" fill="hold"/>
                                        <p:tgtEl>
                                          <p:spTgt spid="5"/>
                                        </p:tgtEl>
                                        <p:attrNameLst>
                                          <p:attrName>ppt_x</p:attrName>
                                        </p:attrNameLst>
                                      </p:cBhvr>
                                      <p:tavLst>
                                        <p:tav tm="0">
                                          <p:val>
                                            <p:strVal val="#ppt_x"/>
                                          </p:val>
                                        </p:tav>
                                        <p:tav tm="100000">
                                          <p:val>
                                            <p:strVal val="#ppt_x"/>
                                          </p:val>
                                        </p:tav>
                                      </p:tavLst>
                                    </p:anim>
                                    <p:anim calcmode="lin" valueType="num">
                                      <p:cBhvr>
                                        <p:cTn id="9" dur="1000" fill="hold"/>
                                        <p:tgtEl>
                                          <p:spTgt spid="5"/>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0"/>
                                        </p:tgtEl>
                                        <p:attrNameLst>
                                          <p:attrName>style.visibility</p:attrName>
                                        </p:attrNameLst>
                                      </p:cBhvr>
                                      <p:to>
                                        <p:strVal val="visible"/>
                                      </p:to>
                                    </p:set>
                                    <p:animEffect transition="in" filter="fade">
                                      <p:cBhvr>
                                        <p:cTn id="14" dur="1000"/>
                                        <p:tgtEl>
                                          <p:spTgt spid="10"/>
                                        </p:tgtEl>
                                      </p:cBhvr>
                                    </p:animEffect>
                                    <p:anim calcmode="lin" valueType="num">
                                      <p:cBhvr>
                                        <p:cTn id="15" dur="1000" fill="hold"/>
                                        <p:tgtEl>
                                          <p:spTgt spid="10"/>
                                        </p:tgtEl>
                                        <p:attrNameLst>
                                          <p:attrName>ppt_x</p:attrName>
                                        </p:attrNameLst>
                                      </p:cBhvr>
                                      <p:tavLst>
                                        <p:tav tm="0">
                                          <p:val>
                                            <p:strVal val="#ppt_x"/>
                                          </p:val>
                                        </p:tav>
                                        <p:tav tm="100000">
                                          <p:val>
                                            <p:strVal val="#ppt_x"/>
                                          </p:val>
                                        </p:tav>
                                      </p:tavLst>
                                    </p:anim>
                                    <p:anim calcmode="lin" valueType="num">
                                      <p:cBhvr>
                                        <p:cTn id="16"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0" grpId="0" animBg="1"/>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p:cNvSpPr txBox="1"/>
          <p:nvPr/>
        </p:nvSpPr>
        <p:spPr>
          <a:xfrm>
            <a:off x="1790700" y="1229836"/>
            <a:ext cx="8826500" cy="523220"/>
          </a:xfrm>
          <a:prstGeom prst="rect">
            <a:avLst/>
          </a:prstGeom>
          <a:noFill/>
        </p:spPr>
        <p:txBody>
          <a:bodyPr wrap="square" rtlCol="0">
            <a:spAutoFit/>
          </a:bodyPr>
          <a:lstStyle/>
          <a:p>
            <a:r>
              <a:rPr lang="en-US" altLang="zh-CN" sz="2800" dirty="0">
                <a:latin typeface="幼圆" panose="02010509060101010101" pitchFamily="49" charset="-122"/>
                <a:ea typeface="幼圆" panose="02010509060101010101" pitchFamily="49" charset="-122"/>
              </a:rPr>
              <a:t>Apache </a:t>
            </a:r>
            <a:r>
              <a:rPr lang="en-US" altLang="zh-CN" sz="2800" dirty="0" smtClean="0">
                <a:latin typeface="幼圆" panose="02010509060101010101" pitchFamily="49" charset="-122"/>
                <a:ea typeface="幼圆" panose="02010509060101010101" pitchFamily="49" charset="-122"/>
              </a:rPr>
              <a:t>Spark </a:t>
            </a:r>
            <a:r>
              <a:rPr lang="zh-CN" altLang="en-US" sz="2800" dirty="0" smtClean="0">
                <a:latin typeface="幼圆" panose="02010509060101010101" pitchFamily="49" charset="-122"/>
                <a:ea typeface="幼圆" panose="02010509060101010101" pitchFamily="49" charset="-122"/>
              </a:rPr>
              <a:t>是一个快速处理</a:t>
            </a:r>
            <a:r>
              <a:rPr lang="zh-CN" altLang="en-US" sz="2800" dirty="0">
                <a:latin typeface="幼圆" panose="02010509060101010101" pitchFamily="49" charset="-122"/>
                <a:ea typeface="幼圆" panose="02010509060101010101" pitchFamily="49" charset="-122"/>
              </a:rPr>
              <a:t>大规模</a:t>
            </a:r>
            <a:r>
              <a:rPr lang="zh-CN" altLang="en-US" sz="2800" dirty="0" smtClean="0">
                <a:latin typeface="幼圆" panose="02010509060101010101" pitchFamily="49" charset="-122"/>
                <a:ea typeface="幼圆" panose="02010509060101010101" pitchFamily="49" charset="-122"/>
              </a:rPr>
              <a:t>的通用技术平台</a:t>
            </a:r>
            <a:endParaRPr lang="zh-CN" altLang="en-US" sz="2800" dirty="0">
              <a:latin typeface="幼圆" panose="02010509060101010101" pitchFamily="49" charset="-122"/>
              <a:ea typeface="幼圆" panose="02010509060101010101" pitchFamily="49" charset="-122"/>
            </a:endParaRPr>
          </a:p>
        </p:txBody>
      </p:sp>
      <p:grpSp>
        <p:nvGrpSpPr>
          <p:cNvPr id="2" name="组合 1"/>
          <p:cNvGrpSpPr/>
          <p:nvPr/>
        </p:nvGrpSpPr>
        <p:grpSpPr>
          <a:xfrm>
            <a:off x="1657350" y="2641600"/>
            <a:ext cx="1682750" cy="2699266"/>
            <a:chOff x="1657350" y="2641600"/>
            <a:chExt cx="1682750" cy="2699266"/>
          </a:xfrm>
        </p:grpSpPr>
        <p:sp>
          <p:nvSpPr>
            <p:cNvPr id="8" name="椭圆 7"/>
            <p:cNvSpPr/>
            <p:nvPr/>
          </p:nvSpPr>
          <p:spPr>
            <a:xfrm>
              <a:off x="1765300" y="2641600"/>
              <a:ext cx="1440000" cy="1440000"/>
            </a:xfrm>
            <a:prstGeom prst="ellipse">
              <a:avLst/>
            </a:prstGeom>
            <a:solidFill>
              <a:srgbClr val="00B0F0">
                <a:alpha val="22000"/>
              </a:srgbClr>
            </a:solidFill>
            <a:ln w="31750" cap="rnd">
              <a:solidFill>
                <a:schemeClr val="tx1"/>
              </a:solidFill>
              <a:prstDash val="solid"/>
              <a:round/>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速度快</a:t>
              </a:r>
              <a:endParaRPr lang="zh-CN" altLang="en-US" dirty="0">
                <a:latin typeface="幼圆" panose="02010509060101010101" pitchFamily="49" charset="-122"/>
                <a:ea typeface="幼圆" panose="02010509060101010101" pitchFamily="49" charset="-122"/>
              </a:endParaRPr>
            </a:p>
          </p:txBody>
        </p:sp>
        <p:sp>
          <p:nvSpPr>
            <p:cNvPr id="16" name="TextBox 15"/>
            <p:cNvSpPr txBox="1"/>
            <p:nvPr/>
          </p:nvSpPr>
          <p:spPr>
            <a:xfrm>
              <a:off x="1657350" y="4971534"/>
              <a:ext cx="1682750" cy="369332"/>
            </a:xfrm>
            <a:prstGeom prst="rect">
              <a:avLst/>
            </a:prstGeom>
            <a:noFill/>
          </p:spPr>
          <p:txBody>
            <a:bodyPr wrap="square" rtlCol="0">
              <a:spAutoFit/>
            </a:bodyPr>
            <a:lstStyle/>
            <a:p>
              <a:r>
                <a:rPr lang="zh-CN" altLang="en-US" dirty="0" smtClean="0">
                  <a:latin typeface="幼圆" panose="02010509060101010101" pitchFamily="49" charset="-122"/>
                  <a:ea typeface="幼圆" panose="02010509060101010101" pitchFamily="49" charset="-122"/>
                </a:rPr>
                <a:t>基于内存计算</a:t>
              </a:r>
              <a:endParaRPr lang="zh-CN" altLang="en-US" dirty="0">
                <a:latin typeface="幼圆" panose="02010509060101010101" pitchFamily="49" charset="-122"/>
                <a:ea typeface="幼圆" panose="02010509060101010101" pitchFamily="49" charset="-122"/>
              </a:endParaRPr>
            </a:p>
          </p:txBody>
        </p:sp>
      </p:grpSp>
      <p:grpSp>
        <p:nvGrpSpPr>
          <p:cNvPr id="3" name="组合 2"/>
          <p:cNvGrpSpPr/>
          <p:nvPr/>
        </p:nvGrpSpPr>
        <p:grpSpPr>
          <a:xfrm>
            <a:off x="3771900" y="2641600"/>
            <a:ext cx="2171700" cy="2705100"/>
            <a:chOff x="3771900" y="2641600"/>
            <a:chExt cx="2171700" cy="2705100"/>
          </a:xfrm>
        </p:grpSpPr>
        <p:sp>
          <p:nvSpPr>
            <p:cNvPr id="13" name="椭圆 12"/>
            <p:cNvSpPr/>
            <p:nvPr/>
          </p:nvSpPr>
          <p:spPr>
            <a:xfrm>
              <a:off x="4117700" y="2641600"/>
              <a:ext cx="1440000" cy="1440000"/>
            </a:xfrm>
            <a:prstGeom prst="ellipse">
              <a:avLst/>
            </a:prstGeom>
            <a:solidFill>
              <a:schemeClr val="accent1">
                <a:alpha val="29000"/>
              </a:schemeClr>
            </a:solidFill>
            <a:ln w="31750" cap="rnd">
              <a:solidFill>
                <a:schemeClr val="tx1"/>
              </a:solidFill>
              <a:prstDash val="solid"/>
              <a:round/>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易用性</a:t>
              </a:r>
              <a:endParaRPr lang="zh-CN" altLang="en-US" dirty="0">
                <a:latin typeface="幼圆" panose="02010509060101010101" pitchFamily="49" charset="-122"/>
                <a:ea typeface="幼圆" panose="02010509060101010101" pitchFamily="49" charset="-122"/>
              </a:endParaRPr>
            </a:p>
          </p:txBody>
        </p:sp>
        <p:sp>
          <p:nvSpPr>
            <p:cNvPr id="17" name="TextBox 16"/>
            <p:cNvSpPr txBox="1"/>
            <p:nvPr/>
          </p:nvSpPr>
          <p:spPr>
            <a:xfrm>
              <a:off x="3771900" y="4977368"/>
              <a:ext cx="2171700" cy="369332"/>
            </a:xfrm>
            <a:prstGeom prst="rect">
              <a:avLst/>
            </a:prstGeom>
            <a:noFill/>
          </p:spPr>
          <p:txBody>
            <a:bodyPr wrap="square" rtlCol="0">
              <a:spAutoFit/>
            </a:bodyPr>
            <a:lstStyle/>
            <a:p>
              <a:r>
                <a:rPr lang="zh-CN" altLang="en-US" dirty="0">
                  <a:latin typeface="幼圆" panose="02010509060101010101" pitchFamily="49" charset="-122"/>
                  <a:ea typeface="幼圆" panose="02010509060101010101" pitchFamily="49" charset="-122"/>
                </a:rPr>
                <a:t>丰富</a:t>
              </a:r>
              <a:r>
                <a:rPr lang="zh-CN" altLang="en-US" dirty="0" smtClean="0">
                  <a:latin typeface="幼圆" panose="02010509060101010101" pitchFamily="49" charset="-122"/>
                  <a:ea typeface="幼圆" panose="02010509060101010101" pitchFamily="49" charset="-122"/>
                </a:rPr>
                <a:t>的</a:t>
              </a:r>
              <a:r>
                <a:rPr lang="en-US" altLang="zh-CN" dirty="0" smtClean="0">
                  <a:latin typeface="幼圆" panose="02010509060101010101" pitchFamily="49" charset="-122"/>
                  <a:ea typeface="幼圆" panose="02010509060101010101" pitchFamily="49" charset="-122"/>
                </a:rPr>
                <a:t>API</a:t>
              </a:r>
              <a:r>
                <a:rPr lang="zh-CN" altLang="en-US" dirty="0" smtClean="0">
                  <a:latin typeface="幼圆" panose="02010509060101010101" pitchFamily="49" charset="-122"/>
                  <a:ea typeface="幼圆" panose="02010509060101010101" pitchFamily="49" charset="-122"/>
                </a:rPr>
                <a:t>，多语言</a:t>
              </a:r>
              <a:endParaRPr lang="zh-CN" altLang="en-US" dirty="0">
                <a:latin typeface="幼圆" panose="02010509060101010101" pitchFamily="49" charset="-122"/>
                <a:ea typeface="幼圆" panose="02010509060101010101" pitchFamily="49" charset="-122"/>
              </a:endParaRPr>
            </a:p>
          </p:txBody>
        </p:sp>
      </p:grpSp>
      <p:grpSp>
        <p:nvGrpSpPr>
          <p:cNvPr id="4" name="组合 3"/>
          <p:cNvGrpSpPr/>
          <p:nvPr/>
        </p:nvGrpSpPr>
        <p:grpSpPr>
          <a:xfrm>
            <a:off x="6534150" y="2651400"/>
            <a:ext cx="1936750" cy="2978133"/>
            <a:chOff x="6534150" y="2651400"/>
            <a:chExt cx="1936750" cy="2978133"/>
          </a:xfrm>
        </p:grpSpPr>
        <p:sp>
          <p:nvSpPr>
            <p:cNvPr id="14" name="椭圆 13"/>
            <p:cNvSpPr/>
            <p:nvPr/>
          </p:nvSpPr>
          <p:spPr>
            <a:xfrm>
              <a:off x="6609800" y="2651400"/>
              <a:ext cx="1440000" cy="1440000"/>
            </a:xfrm>
            <a:prstGeom prst="ellipse">
              <a:avLst/>
            </a:prstGeom>
            <a:solidFill>
              <a:schemeClr val="accent5">
                <a:lumMod val="60000"/>
                <a:lumOff val="40000"/>
                <a:alpha val="38000"/>
              </a:schemeClr>
            </a:solidFill>
            <a:ln w="31750" cap="rnd">
              <a:solidFill>
                <a:schemeClr val="tx1"/>
              </a:solidFill>
              <a:prstDash val="solid"/>
              <a:round/>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通用性</a:t>
              </a:r>
            </a:p>
          </p:txBody>
        </p:sp>
        <p:sp>
          <p:nvSpPr>
            <p:cNvPr id="20" name="TextBox 19"/>
            <p:cNvSpPr txBox="1"/>
            <p:nvPr/>
          </p:nvSpPr>
          <p:spPr>
            <a:xfrm>
              <a:off x="6534150" y="4983202"/>
              <a:ext cx="1936750" cy="646331"/>
            </a:xfrm>
            <a:prstGeom prst="rect">
              <a:avLst/>
            </a:prstGeom>
            <a:noFill/>
          </p:spPr>
          <p:txBody>
            <a:bodyPr wrap="square" rtlCol="0">
              <a:spAutoFit/>
            </a:bodyPr>
            <a:lstStyle/>
            <a:p>
              <a:r>
                <a:rPr lang="en-US" altLang="zh-CN" dirty="0" smtClean="0">
                  <a:latin typeface="幼圆" panose="02010509060101010101" pitchFamily="49" charset="-122"/>
                  <a:ea typeface="幼圆" panose="02010509060101010101" pitchFamily="49" charset="-122"/>
                </a:rPr>
                <a:t>SQL</a:t>
              </a:r>
              <a:r>
                <a:rPr lang="zh-CN" altLang="en-US" dirty="0" smtClean="0">
                  <a:latin typeface="幼圆" panose="02010509060101010101" pitchFamily="49" charset="-122"/>
                  <a:ea typeface="幼圆" panose="02010509060101010101" pitchFamily="49" charset="-122"/>
                </a:rPr>
                <a:t>、机器学习</a:t>
              </a:r>
              <a:endParaRPr lang="en-US" altLang="zh-CN" dirty="0" smtClean="0">
                <a:latin typeface="幼圆" panose="02010509060101010101" pitchFamily="49" charset="-122"/>
                <a:ea typeface="幼圆" panose="02010509060101010101" pitchFamily="49" charset="-122"/>
              </a:endParaRPr>
            </a:p>
            <a:p>
              <a:r>
                <a:rPr lang="zh-CN" altLang="en-US" dirty="0">
                  <a:latin typeface="幼圆" panose="02010509060101010101" pitchFamily="49" charset="-122"/>
                  <a:ea typeface="幼圆" panose="02010509060101010101" pitchFamily="49" charset="-122"/>
                </a:rPr>
                <a:t>实时、</a:t>
              </a:r>
              <a:r>
                <a:rPr lang="zh-CN" altLang="en-US" dirty="0" smtClean="0">
                  <a:latin typeface="幼圆" panose="02010509060101010101" pitchFamily="49" charset="-122"/>
                  <a:ea typeface="幼圆" panose="02010509060101010101" pitchFamily="49" charset="-122"/>
                </a:rPr>
                <a:t>图计算</a:t>
              </a:r>
              <a:endParaRPr lang="zh-CN" altLang="en-US" dirty="0">
                <a:latin typeface="幼圆" panose="02010509060101010101" pitchFamily="49" charset="-122"/>
                <a:ea typeface="幼圆" panose="02010509060101010101" pitchFamily="49" charset="-122"/>
              </a:endParaRPr>
            </a:p>
          </p:txBody>
        </p:sp>
      </p:grpSp>
      <p:grpSp>
        <p:nvGrpSpPr>
          <p:cNvPr id="5" name="组合 4"/>
          <p:cNvGrpSpPr/>
          <p:nvPr/>
        </p:nvGrpSpPr>
        <p:grpSpPr>
          <a:xfrm>
            <a:off x="8922200" y="2632900"/>
            <a:ext cx="1847400" cy="2719634"/>
            <a:chOff x="8922200" y="2632900"/>
            <a:chExt cx="1847400" cy="2719634"/>
          </a:xfrm>
        </p:grpSpPr>
        <p:sp>
          <p:nvSpPr>
            <p:cNvPr id="15" name="椭圆 14"/>
            <p:cNvSpPr/>
            <p:nvPr/>
          </p:nvSpPr>
          <p:spPr>
            <a:xfrm>
              <a:off x="9045300" y="2632900"/>
              <a:ext cx="1440000" cy="1440000"/>
            </a:xfrm>
            <a:prstGeom prst="ellipse">
              <a:avLst/>
            </a:prstGeom>
            <a:solidFill>
              <a:schemeClr val="accent4">
                <a:lumMod val="75000"/>
                <a:alpha val="26000"/>
              </a:schemeClr>
            </a:solidFill>
            <a:ln w="31750" cap="rnd">
              <a:solidFill>
                <a:schemeClr val="tx1"/>
              </a:solidFill>
              <a:prstDash val="solid"/>
              <a:round/>
            </a:ln>
            <a:effectLst>
              <a:reflection blurRad="6350" stA="52000" endA="300" endPos="35000" dir="5400000" sy="-100000" algn="bl" rotWithShape="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兼容性</a:t>
              </a:r>
              <a:endParaRPr lang="zh-CN" altLang="en-US" dirty="0">
                <a:latin typeface="幼圆" panose="02010509060101010101" pitchFamily="49" charset="-122"/>
                <a:ea typeface="幼圆" panose="02010509060101010101" pitchFamily="49" charset="-122"/>
              </a:endParaRPr>
            </a:p>
          </p:txBody>
        </p:sp>
        <p:sp>
          <p:nvSpPr>
            <p:cNvPr id="21" name="TextBox 20"/>
            <p:cNvSpPr txBox="1"/>
            <p:nvPr/>
          </p:nvSpPr>
          <p:spPr>
            <a:xfrm>
              <a:off x="8922200" y="4983202"/>
              <a:ext cx="1847400" cy="369332"/>
            </a:xfrm>
            <a:prstGeom prst="rect">
              <a:avLst/>
            </a:prstGeom>
            <a:noFill/>
          </p:spPr>
          <p:txBody>
            <a:bodyPr wrap="square" rtlCol="0">
              <a:spAutoFit/>
            </a:bodyPr>
            <a:lstStyle/>
            <a:p>
              <a:r>
                <a:rPr lang="zh-CN" altLang="en-US" dirty="0" smtClean="0">
                  <a:latin typeface="幼圆" panose="02010509060101010101" pitchFamily="49" charset="-122"/>
                  <a:ea typeface="幼圆" panose="02010509060101010101" pitchFamily="49" charset="-122"/>
                </a:rPr>
                <a:t>兼容</a:t>
              </a:r>
              <a:r>
                <a:rPr lang="zh-CN" altLang="en-US" dirty="0" smtClean="0"/>
                <a:t>各种</a:t>
              </a:r>
              <a:r>
                <a:rPr lang="zh-CN" altLang="en-US" dirty="0" smtClean="0">
                  <a:latin typeface="幼圆" panose="02010509060101010101" pitchFamily="49" charset="-122"/>
                  <a:ea typeface="幼圆" panose="02010509060101010101" pitchFamily="49" charset="-122"/>
                </a:rPr>
                <a:t>数据源</a:t>
              </a:r>
              <a:endParaRPr lang="zh-CN" altLang="en-US" dirty="0">
                <a:latin typeface="幼圆" panose="02010509060101010101" pitchFamily="49" charset="-122"/>
                <a:ea typeface="幼圆" panose="02010509060101010101" pitchFamily="49" charset="-122"/>
              </a:endParaRPr>
            </a:p>
          </p:txBody>
        </p:sp>
      </p:grpSp>
      <p:sp>
        <p:nvSpPr>
          <p:cNvPr id="22" name="矩形 21"/>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24" name="TextBox 23"/>
          <p:cNvSpPr txBox="1"/>
          <p:nvPr/>
        </p:nvSpPr>
        <p:spPr>
          <a:xfrm>
            <a:off x="1181100" y="228600"/>
            <a:ext cx="5022850" cy="707886"/>
          </a:xfrm>
          <a:prstGeom prst="rect">
            <a:avLst/>
          </a:prstGeom>
          <a:noFill/>
        </p:spPr>
        <p:txBody>
          <a:bodyPr wrap="square" rtlCol="0">
            <a:spAutoFit/>
          </a:bodyPr>
          <a:lstStyle/>
          <a:p>
            <a:r>
              <a:rPr lang="zh-CN" altLang="en-US" sz="4000" dirty="0" smtClean="0">
                <a:latin typeface="幼圆" panose="02010509060101010101" pitchFamily="49" charset="-122"/>
                <a:ea typeface="幼圆" panose="02010509060101010101" pitchFamily="49" charset="-122"/>
              </a:rPr>
              <a:t>简单介绍</a:t>
            </a:r>
            <a:r>
              <a:rPr lang="en-US" altLang="zh-CN" sz="4000" dirty="0" smtClean="0">
                <a:latin typeface="幼圆" panose="02010509060101010101" pitchFamily="49" charset="-122"/>
                <a:ea typeface="幼圆" panose="02010509060101010101" pitchFamily="49" charset="-122"/>
              </a:rPr>
              <a:t>spark</a:t>
            </a:r>
            <a:endParaRPr lang="zh-CN" altLang="en-US" sz="4000" dirty="0">
              <a:latin typeface="幼圆" panose="02010509060101010101" pitchFamily="49" charset="-122"/>
              <a:ea typeface="幼圆" panose="02010509060101010101" pitchFamily="49" charset="-122"/>
            </a:endParaRPr>
          </a:p>
        </p:txBody>
      </p:sp>
      <p:sp>
        <p:nvSpPr>
          <p:cNvPr id="25" name="云形标注 24"/>
          <p:cNvSpPr/>
          <p:nvPr/>
        </p:nvSpPr>
        <p:spPr>
          <a:xfrm>
            <a:off x="279400" y="3743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929234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nodeType="clickEffect">
                                  <p:stCondLst>
                                    <p:cond delay="0"/>
                                  </p:stCondLst>
                                  <p:childTnLst>
                                    <p:set>
                                      <p:cBhvr>
                                        <p:cTn id="13" dur="1" fill="hold">
                                          <p:stCondLst>
                                            <p:cond delay="0"/>
                                          </p:stCondLst>
                                        </p:cTn>
                                        <p:tgtEl>
                                          <p:spTgt spid="3"/>
                                        </p:tgtEl>
                                        <p:attrNameLst>
                                          <p:attrName>style.visibility</p:attrName>
                                        </p:attrNameLst>
                                      </p:cBhvr>
                                      <p:to>
                                        <p:strVal val="visible"/>
                                      </p:to>
                                    </p:set>
                                    <p:animEffect transition="in" filter="fade">
                                      <p:cBhvr>
                                        <p:cTn id="14" dur="1000"/>
                                        <p:tgtEl>
                                          <p:spTgt spid="3"/>
                                        </p:tgtEl>
                                      </p:cBhvr>
                                    </p:animEffect>
                                    <p:anim calcmode="lin" valueType="num">
                                      <p:cBhvr>
                                        <p:cTn id="15" dur="1000" fill="hold"/>
                                        <p:tgtEl>
                                          <p:spTgt spid="3"/>
                                        </p:tgtEl>
                                        <p:attrNameLst>
                                          <p:attrName>ppt_x</p:attrName>
                                        </p:attrNameLst>
                                      </p:cBhvr>
                                      <p:tavLst>
                                        <p:tav tm="0">
                                          <p:val>
                                            <p:strVal val="#ppt_x"/>
                                          </p:val>
                                        </p:tav>
                                        <p:tav tm="100000">
                                          <p:val>
                                            <p:strVal val="#ppt_x"/>
                                          </p:val>
                                        </p:tav>
                                      </p:tavLst>
                                    </p:anim>
                                    <p:anim calcmode="lin" valueType="num">
                                      <p:cBhvr>
                                        <p:cTn id="16" dur="1000" fill="hold"/>
                                        <p:tgtEl>
                                          <p:spTgt spid="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nodeType="clickEffect">
                                  <p:stCondLst>
                                    <p:cond delay="0"/>
                                  </p:stCondLst>
                                  <p:childTnLst>
                                    <p:set>
                                      <p:cBhvr>
                                        <p:cTn id="20" dur="1" fill="hold">
                                          <p:stCondLst>
                                            <p:cond delay="0"/>
                                          </p:stCondLst>
                                        </p:cTn>
                                        <p:tgtEl>
                                          <p:spTgt spid="4"/>
                                        </p:tgtEl>
                                        <p:attrNameLst>
                                          <p:attrName>style.visibility</p:attrName>
                                        </p:attrNameLst>
                                      </p:cBhvr>
                                      <p:to>
                                        <p:strVal val="visible"/>
                                      </p:to>
                                    </p:set>
                                    <p:animEffect transition="in" filter="fade">
                                      <p:cBhvr>
                                        <p:cTn id="21" dur="1000"/>
                                        <p:tgtEl>
                                          <p:spTgt spid="4"/>
                                        </p:tgtEl>
                                      </p:cBhvr>
                                    </p:animEffect>
                                    <p:anim calcmode="lin" valueType="num">
                                      <p:cBhvr>
                                        <p:cTn id="22" dur="1000" fill="hold"/>
                                        <p:tgtEl>
                                          <p:spTgt spid="4"/>
                                        </p:tgtEl>
                                        <p:attrNameLst>
                                          <p:attrName>ppt_x</p:attrName>
                                        </p:attrNameLst>
                                      </p:cBhvr>
                                      <p:tavLst>
                                        <p:tav tm="0">
                                          <p:val>
                                            <p:strVal val="#ppt_x"/>
                                          </p:val>
                                        </p:tav>
                                        <p:tav tm="100000">
                                          <p:val>
                                            <p:strVal val="#ppt_x"/>
                                          </p:val>
                                        </p:tav>
                                      </p:tavLst>
                                    </p:anim>
                                    <p:anim calcmode="lin" valueType="num">
                                      <p:cBhvr>
                                        <p:cTn id="23" dur="1000" fill="hold"/>
                                        <p:tgtEl>
                                          <p:spTgt spid="4"/>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nodeType="clickEffect">
                                  <p:stCondLst>
                                    <p:cond delay="0"/>
                                  </p:stCondLst>
                                  <p:childTnLst>
                                    <p:set>
                                      <p:cBhvr>
                                        <p:cTn id="27" dur="1" fill="hold">
                                          <p:stCondLst>
                                            <p:cond delay="0"/>
                                          </p:stCondLst>
                                        </p:cTn>
                                        <p:tgtEl>
                                          <p:spTgt spid="5"/>
                                        </p:tgtEl>
                                        <p:attrNameLst>
                                          <p:attrName>style.visibility</p:attrName>
                                        </p:attrNameLst>
                                      </p:cBhvr>
                                      <p:to>
                                        <p:strVal val="visible"/>
                                      </p:to>
                                    </p:set>
                                    <p:animEffect transition="in" filter="fade">
                                      <p:cBhvr>
                                        <p:cTn id="28" dur="1000"/>
                                        <p:tgtEl>
                                          <p:spTgt spid="5"/>
                                        </p:tgtEl>
                                      </p:cBhvr>
                                    </p:animEffect>
                                    <p:anim calcmode="lin" valueType="num">
                                      <p:cBhvr>
                                        <p:cTn id="29" dur="1000" fill="hold"/>
                                        <p:tgtEl>
                                          <p:spTgt spid="5"/>
                                        </p:tgtEl>
                                        <p:attrNameLst>
                                          <p:attrName>ppt_x</p:attrName>
                                        </p:attrNameLst>
                                      </p:cBhvr>
                                      <p:tavLst>
                                        <p:tav tm="0">
                                          <p:val>
                                            <p:strVal val="#ppt_x"/>
                                          </p:val>
                                        </p:tav>
                                        <p:tav tm="100000">
                                          <p:val>
                                            <p:strVal val="#ppt_x"/>
                                          </p:val>
                                        </p:tav>
                                      </p:tavLst>
                                    </p:anim>
                                    <p:anim calcmode="lin" valueType="num">
                                      <p:cBhvr>
                                        <p:cTn id="30" dur="1000" fill="hold"/>
                                        <p:tgtEl>
                                          <p:spTgt spid="5"/>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2339102"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其他编写技巧</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321666" y="1917701"/>
            <a:ext cx="9230220" cy="1318985"/>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Map</a:t>
            </a:r>
            <a:r>
              <a:rPr lang="zh-CN" altLang="en-US" dirty="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 </a:t>
            </a:r>
            <a:r>
              <a:rPr lang="zh-CN" altLang="en-US" dirty="0">
                <a:latin typeface="幼圆" panose="02010509060101010101" pitchFamily="49" charset="-122"/>
                <a:ea typeface="幼圆" panose="02010509060101010101" pitchFamily="49" charset="-122"/>
              </a:rPr>
              <a:t>与 </a:t>
            </a:r>
            <a:r>
              <a:rPr lang="en-US" altLang="zh-CN" dirty="0">
                <a:latin typeface="幼圆" panose="02010509060101010101" pitchFamily="49" charset="-122"/>
                <a:ea typeface="幼圆" panose="02010509060101010101" pitchFamily="49" charset="-122"/>
              </a:rPr>
              <a:t>mapPartitions</a:t>
            </a:r>
            <a:r>
              <a:rPr lang="zh-CN" altLang="en-US" dirty="0">
                <a:latin typeface="幼圆" panose="02010509060101010101" pitchFamily="49" charset="-122"/>
                <a:ea typeface="幼圆" panose="02010509060101010101" pitchFamily="49" charset="-122"/>
              </a:rPr>
              <a:t>（）</a:t>
            </a:r>
            <a:r>
              <a:rPr lang="en-US" altLang="zh-CN" dirty="0">
                <a:latin typeface="幼圆" panose="02010509060101010101" pitchFamily="49" charset="-122"/>
                <a:ea typeface="幼圆" panose="02010509060101010101" pitchFamily="49" charset="-122"/>
              </a:rPr>
              <a:t> </a:t>
            </a:r>
            <a:r>
              <a:rPr lang="zh-CN" altLang="en-US" dirty="0">
                <a:latin typeface="幼圆" panose="02010509060101010101" pitchFamily="49" charset="-122"/>
                <a:ea typeface="幼圆" panose="02010509060101010101" pitchFamily="49" charset="-122"/>
              </a:rPr>
              <a:t>的区别是前者每次处理分区的一条记录，后者一次性处理分区的全部记录</a:t>
            </a:r>
            <a:endParaRPr lang="en-US" altLang="zh-CN" dirty="0">
              <a:latin typeface="幼圆" panose="02010509060101010101" pitchFamily="49" charset="-122"/>
              <a:ea typeface="幼圆" panose="02010509060101010101" pitchFamily="49" charset="-122"/>
            </a:endParaRPr>
          </a:p>
        </p:txBody>
      </p:sp>
      <p:sp>
        <p:nvSpPr>
          <p:cNvPr id="9" name="TextBox 8"/>
          <p:cNvSpPr txBox="1"/>
          <p:nvPr/>
        </p:nvSpPr>
        <p:spPr>
          <a:xfrm>
            <a:off x="1436914" y="1322196"/>
            <a:ext cx="7808686"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使用</a:t>
            </a:r>
            <a:r>
              <a:rPr lang="en-US" altLang="zh-CN" sz="2400" dirty="0" smtClean="0">
                <a:latin typeface="幼圆" panose="02010509060101010101" pitchFamily="49" charset="-122"/>
                <a:ea typeface="幼圆" panose="02010509060101010101" pitchFamily="49" charset="-122"/>
              </a:rPr>
              <a:t>mapPartitions</a:t>
            </a:r>
            <a:r>
              <a:rPr lang="zh-CN" altLang="en-US" sz="2400" dirty="0" smtClean="0">
                <a:latin typeface="幼圆" panose="02010509060101010101" pitchFamily="49" charset="-122"/>
                <a:ea typeface="幼圆" panose="02010509060101010101" pitchFamily="49" charset="-122"/>
              </a:rPr>
              <a:t>来生成公用对象</a:t>
            </a:r>
            <a:endParaRPr lang="zh-CN" altLang="en-US" sz="2400" dirty="0">
              <a:latin typeface="幼圆" panose="02010509060101010101" pitchFamily="49" charset="-122"/>
              <a:ea typeface="幼圆" panose="02010509060101010101" pitchFamily="49" charset="-122"/>
            </a:endParaRPr>
          </a:p>
        </p:txBody>
      </p:sp>
      <p:sp>
        <p:nvSpPr>
          <p:cNvPr id="10" name="矩形 9"/>
          <p:cNvSpPr/>
          <p:nvPr/>
        </p:nvSpPr>
        <p:spPr>
          <a:xfrm>
            <a:off x="1321666" y="3364597"/>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如果分区内每条记录都需要构建相同的对象，则可以用</a:t>
            </a:r>
            <a:r>
              <a:rPr lang="en-US" altLang="zh-CN" dirty="0">
                <a:latin typeface="幼圆" panose="02010509060101010101" pitchFamily="49" charset="-122"/>
                <a:ea typeface="幼圆" panose="02010509060101010101" pitchFamily="49" charset="-122"/>
              </a:rPr>
              <a:t>mapPartitions</a:t>
            </a:r>
            <a:r>
              <a:rPr lang="zh-CN" altLang="en-US" dirty="0">
                <a:latin typeface="幼圆" panose="02010509060101010101" pitchFamily="49" charset="-122"/>
                <a:ea typeface="幼圆" panose="02010509060101010101" pitchFamily="49" charset="-122"/>
              </a:rPr>
              <a:t>来处理，对象只需构建一次，所有记录都可以使用</a:t>
            </a:r>
            <a:endParaRPr lang="en-US" altLang="zh-CN" dirty="0">
              <a:latin typeface="幼圆" panose="02010509060101010101" pitchFamily="49" charset="-122"/>
              <a:ea typeface="幼圆" panose="02010509060101010101" pitchFamily="49" charset="-122"/>
            </a:endParaRPr>
          </a:p>
        </p:txBody>
      </p:sp>
      <p:sp>
        <p:nvSpPr>
          <p:cNvPr id="11" name="矩形 10"/>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5"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497818628"/>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2339102"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其他编写技巧</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321666" y="1917701"/>
            <a:ext cx="9230220" cy="1318985"/>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Map() </a:t>
            </a:r>
            <a:r>
              <a:rPr lang="zh-CN" altLang="en-US" dirty="0">
                <a:latin typeface="幼圆" panose="02010509060101010101" pitchFamily="49" charset="-122"/>
                <a:ea typeface="幼圆" panose="02010509060101010101" pitchFamily="49" charset="-122"/>
              </a:rPr>
              <a:t>与 </a:t>
            </a:r>
            <a:r>
              <a:rPr lang="en-US" altLang="zh-CN" dirty="0">
                <a:latin typeface="幼圆" panose="02010509060101010101" pitchFamily="49" charset="-122"/>
                <a:ea typeface="幼圆" panose="02010509060101010101" pitchFamily="49" charset="-122"/>
              </a:rPr>
              <a:t>mapPartitions() </a:t>
            </a:r>
            <a:r>
              <a:rPr lang="zh-CN" altLang="en-US" dirty="0">
                <a:latin typeface="幼圆" panose="02010509060101010101" pitchFamily="49" charset="-122"/>
                <a:ea typeface="幼圆" panose="02010509060101010101" pitchFamily="49" charset="-122"/>
              </a:rPr>
              <a:t>的区别是前者每次处理分区的一条记录，后者一次性处理分区的全部记录</a:t>
            </a:r>
            <a:endParaRPr lang="en-US" altLang="zh-CN" dirty="0">
              <a:latin typeface="幼圆" panose="02010509060101010101" pitchFamily="49" charset="-122"/>
              <a:ea typeface="幼圆" panose="02010509060101010101" pitchFamily="49" charset="-122"/>
            </a:endParaRPr>
          </a:p>
        </p:txBody>
      </p:sp>
      <p:sp>
        <p:nvSpPr>
          <p:cNvPr id="9" name="TextBox 8"/>
          <p:cNvSpPr txBox="1"/>
          <p:nvPr/>
        </p:nvSpPr>
        <p:spPr>
          <a:xfrm>
            <a:off x="1436914" y="1322196"/>
            <a:ext cx="7808686"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使用</a:t>
            </a:r>
            <a:r>
              <a:rPr lang="en-US" altLang="zh-CN" sz="2400" dirty="0" smtClean="0">
                <a:latin typeface="幼圆" panose="02010509060101010101" pitchFamily="49" charset="-122"/>
                <a:ea typeface="幼圆" panose="02010509060101010101" pitchFamily="49" charset="-122"/>
              </a:rPr>
              <a:t>mapPartitions</a:t>
            </a:r>
            <a:r>
              <a:rPr lang="zh-CN" altLang="en-US" sz="2400" dirty="0" smtClean="0">
                <a:latin typeface="幼圆" panose="02010509060101010101" pitchFamily="49" charset="-122"/>
                <a:ea typeface="幼圆" panose="02010509060101010101" pitchFamily="49" charset="-122"/>
              </a:rPr>
              <a:t>来生成公用对象</a:t>
            </a:r>
            <a:endParaRPr lang="zh-CN" altLang="en-US" sz="2400" dirty="0">
              <a:latin typeface="幼圆" panose="02010509060101010101" pitchFamily="49" charset="-122"/>
              <a:ea typeface="幼圆" panose="02010509060101010101" pitchFamily="49" charset="-122"/>
            </a:endParaRPr>
          </a:p>
        </p:txBody>
      </p:sp>
      <p:sp>
        <p:nvSpPr>
          <p:cNvPr id="10" name="矩形 9"/>
          <p:cNvSpPr/>
          <p:nvPr/>
        </p:nvSpPr>
        <p:spPr>
          <a:xfrm>
            <a:off x="1321666" y="3364597"/>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如果分区内每条记录都需要构建相同的对象，则可以用</a:t>
            </a:r>
            <a:r>
              <a:rPr lang="en-US" altLang="zh-CN" dirty="0">
                <a:latin typeface="幼圆" panose="02010509060101010101" pitchFamily="49" charset="-122"/>
                <a:ea typeface="幼圆" panose="02010509060101010101" pitchFamily="49" charset="-122"/>
              </a:rPr>
              <a:t>mapPartitions</a:t>
            </a:r>
            <a:r>
              <a:rPr lang="zh-CN" altLang="en-US" dirty="0">
                <a:latin typeface="幼圆" panose="02010509060101010101" pitchFamily="49" charset="-122"/>
                <a:ea typeface="幼圆" panose="02010509060101010101" pitchFamily="49" charset="-122"/>
              </a:rPr>
              <a:t>来处理，对象只需构建一次，所有记录都可以使用</a:t>
            </a:r>
            <a:endParaRPr lang="en-US" altLang="zh-CN" dirty="0">
              <a:latin typeface="幼圆" panose="02010509060101010101" pitchFamily="49" charset="-122"/>
              <a:ea typeface="幼圆" panose="02010509060101010101" pitchFamily="49" charset="-122"/>
            </a:endParaRPr>
          </a:p>
        </p:txBody>
      </p:sp>
      <p:sp>
        <p:nvSpPr>
          <p:cNvPr id="8" name="矩形 7"/>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1"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16136418"/>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4" name="矩形 3"/>
          <p:cNvSpPr/>
          <p:nvPr/>
        </p:nvSpPr>
        <p:spPr>
          <a:xfrm>
            <a:off x="5627618" y="360520"/>
            <a:ext cx="2339102" cy="523220"/>
          </a:xfrm>
          <a:prstGeom prst="rect">
            <a:avLst/>
          </a:prstGeom>
        </p:spPr>
        <p:txBody>
          <a:bodyPr wrap="none">
            <a:spAutoFit/>
          </a:bodyPr>
          <a:lstStyle/>
          <a:p>
            <a:r>
              <a:rPr lang="zh-CN" altLang="en-US" sz="2800" dirty="0" smtClean="0">
                <a:latin typeface="幼圆" panose="02010509060101010101" pitchFamily="49" charset="-122"/>
                <a:ea typeface="幼圆" panose="02010509060101010101" pitchFamily="49" charset="-122"/>
              </a:rPr>
              <a:t>其他编写技巧</a:t>
            </a:r>
            <a:endParaRPr lang="en-US" altLang="zh-CN" sz="2800" dirty="0">
              <a:latin typeface="幼圆" panose="02010509060101010101" pitchFamily="49" charset="-122"/>
              <a:ea typeface="幼圆" panose="02010509060101010101" pitchFamily="49" charset="-122"/>
            </a:endParaRPr>
          </a:p>
        </p:txBody>
      </p:sp>
      <p:sp>
        <p:nvSpPr>
          <p:cNvPr id="5" name="矩形 4"/>
          <p:cNvSpPr/>
          <p:nvPr/>
        </p:nvSpPr>
        <p:spPr>
          <a:xfrm>
            <a:off x="1321666" y="1917701"/>
            <a:ext cx="9230220" cy="1318985"/>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如果出现</a:t>
            </a:r>
            <a:r>
              <a:rPr lang="en-US" altLang="zh-CN" dirty="0">
                <a:latin typeface="幼圆" panose="02010509060101010101" pitchFamily="49" charset="-122"/>
                <a:ea typeface="幼圆" panose="02010509060101010101" pitchFamily="49" charset="-122"/>
              </a:rPr>
              <a:t>filter().filter(). </a:t>
            </a:r>
            <a:r>
              <a:rPr lang="zh-CN" altLang="en-US" dirty="0">
                <a:latin typeface="幼圆" panose="02010509060101010101" pitchFamily="49" charset="-122"/>
                <a:ea typeface="幼圆" panose="02010509060101010101" pitchFamily="49" charset="-122"/>
              </a:rPr>
              <a:t>或者 </a:t>
            </a:r>
            <a:r>
              <a:rPr lang="en-US" altLang="zh-CN" dirty="0">
                <a:latin typeface="幼圆" panose="02010509060101010101" pitchFamily="49" charset="-122"/>
                <a:ea typeface="幼圆" panose="02010509060101010101" pitchFamily="49" charset="-122"/>
              </a:rPr>
              <a:t>map().map(). ,</a:t>
            </a:r>
            <a:r>
              <a:rPr lang="zh-CN" altLang="en-US" dirty="0">
                <a:latin typeface="幼圆" panose="02010509060101010101" pitchFamily="49" charset="-122"/>
                <a:ea typeface="幼圆" panose="02010509060101010101" pitchFamily="49" charset="-122"/>
              </a:rPr>
              <a:t>最好将操作合并成一个</a:t>
            </a:r>
            <a:r>
              <a:rPr lang="en-US" altLang="zh-CN" dirty="0">
                <a:latin typeface="幼圆" panose="02010509060101010101" pitchFamily="49" charset="-122"/>
                <a:ea typeface="幼圆" panose="02010509060101010101" pitchFamily="49" charset="-122"/>
              </a:rPr>
              <a:t>filter</a:t>
            </a:r>
            <a:r>
              <a:rPr lang="zh-CN" altLang="en-US" dirty="0">
                <a:latin typeface="幼圆" panose="02010509060101010101" pitchFamily="49" charset="-122"/>
                <a:ea typeface="幼圆" panose="02010509060101010101" pitchFamily="49" charset="-122"/>
              </a:rPr>
              <a:t>或者一个</a:t>
            </a:r>
            <a:r>
              <a:rPr lang="en-US" altLang="zh-CN" dirty="0">
                <a:latin typeface="幼圆" panose="02010509060101010101" pitchFamily="49" charset="-122"/>
                <a:ea typeface="幼圆" panose="02010509060101010101" pitchFamily="49" charset="-122"/>
              </a:rPr>
              <a:t>map</a:t>
            </a:r>
            <a:r>
              <a:rPr lang="zh-CN" altLang="en-US" dirty="0">
                <a:latin typeface="幼圆" panose="02010509060101010101" pitchFamily="49" charset="-122"/>
                <a:ea typeface="幼圆" panose="02010509060101010101" pitchFamily="49" charset="-122"/>
              </a:rPr>
              <a:t>来代替</a:t>
            </a:r>
            <a:endParaRPr lang="en-US" altLang="zh-CN" dirty="0">
              <a:latin typeface="幼圆" panose="02010509060101010101" pitchFamily="49" charset="-122"/>
              <a:ea typeface="幼圆" panose="02010509060101010101" pitchFamily="49" charset="-122"/>
            </a:endParaRPr>
          </a:p>
        </p:txBody>
      </p:sp>
      <p:sp>
        <p:nvSpPr>
          <p:cNvPr id="9" name="TextBox 8"/>
          <p:cNvSpPr txBox="1"/>
          <p:nvPr/>
        </p:nvSpPr>
        <p:spPr>
          <a:xfrm>
            <a:off x="1436914" y="1322196"/>
            <a:ext cx="7808686"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拼接窄依赖的操作</a:t>
            </a:r>
            <a:endParaRPr lang="zh-CN" altLang="en-US" sz="2400" dirty="0">
              <a:latin typeface="幼圆" panose="02010509060101010101" pitchFamily="49" charset="-122"/>
              <a:ea typeface="幼圆" panose="02010509060101010101" pitchFamily="49" charset="-122"/>
            </a:endParaRPr>
          </a:p>
        </p:txBody>
      </p:sp>
      <p:sp>
        <p:nvSpPr>
          <p:cNvPr id="10" name="矩形 9"/>
          <p:cNvSpPr/>
          <p:nvPr/>
        </p:nvSpPr>
        <p:spPr>
          <a:xfrm>
            <a:off x="1321666" y="3364597"/>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每一个转换操作</a:t>
            </a:r>
            <a:r>
              <a:rPr lang="en-US" altLang="zh-CN" dirty="0">
                <a:latin typeface="幼圆" panose="02010509060101010101" pitchFamily="49" charset="-122"/>
                <a:ea typeface="幼圆" panose="02010509060101010101" pitchFamily="49" charset="-122"/>
              </a:rPr>
              <a:t>RDD</a:t>
            </a:r>
            <a:r>
              <a:rPr lang="zh-CN" altLang="en-US" dirty="0">
                <a:latin typeface="幼圆" panose="02010509060101010101" pitchFamily="49" charset="-122"/>
                <a:ea typeface="幼圆" panose="02010509060101010101" pitchFamily="49" charset="-122"/>
              </a:rPr>
              <a:t>都会复制一份新的数，所以尽量减少转换操作</a:t>
            </a:r>
            <a:endParaRPr lang="en-US" altLang="zh-CN" dirty="0">
              <a:latin typeface="幼圆" panose="02010509060101010101" pitchFamily="49" charset="-122"/>
              <a:ea typeface="幼圆" panose="02010509060101010101" pitchFamily="49" charset="-122"/>
            </a:endParaRPr>
          </a:p>
        </p:txBody>
      </p:sp>
      <p:sp>
        <p:nvSpPr>
          <p:cNvPr id="8" name="矩形 7"/>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12" name="Picture 2"/>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163306828"/>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168400"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Spark</a:t>
            </a:r>
            <a:r>
              <a:rPr lang="zh-CN" altLang="en-US" sz="4000" dirty="0" smtClean="0">
                <a:latin typeface="幼圆" panose="02010509060101010101" pitchFamily="49" charset="-122"/>
                <a:ea typeface="幼圆" panose="02010509060101010101" pitchFamily="49" charset="-122"/>
              </a:rPr>
              <a:t>的程序优化</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9" name="TextBox 8"/>
          <p:cNvSpPr txBox="1"/>
          <p:nvPr/>
        </p:nvSpPr>
        <p:spPr>
          <a:xfrm>
            <a:off x="5183414" y="377457"/>
            <a:ext cx="3904343"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启动参数设置的一些思考</a:t>
            </a:r>
            <a:endParaRPr lang="zh-CN" altLang="en-US" sz="2400" dirty="0">
              <a:latin typeface="幼圆" panose="02010509060101010101" pitchFamily="49" charset="-122"/>
              <a:ea typeface="幼圆" panose="02010509060101010101" pitchFamily="49" charset="-122"/>
            </a:endParaRPr>
          </a:p>
        </p:txBody>
      </p:sp>
      <p:sp>
        <p:nvSpPr>
          <p:cNvPr id="8" name="矩形 7"/>
          <p:cNvSpPr/>
          <p:nvPr/>
        </p:nvSpPr>
        <p:spPr>
          <a:xfrm>
            <a:off x="11122476" y="65013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1" name="矩形 10"/>
          <p:cNvSpPr/>
          <p:nvPr/>
        </p:nvSpPr>
        <p:spPr>
          <a:xfrm>
            <a:off x="1064076" y="1041897"/>
            <a:ext cx="10058400" cy="1754326"/>
          </a:xfrm>
          <a:prstGeom prst="rect">
            <a:avLst/>
          </a:prstGeom>
          <a:ln w="12700">
            <a:solidFill>
              <a:schemeClr val="tx1">
                <a:alpha val="53000"/>
              </a:schemeClr>
            </a:solidFill>
            <a:prstDash val="lgDash"/>
          </a:ln>
        </p:spPr>
        <p:txBody>
          <a:bodyPr wrap="square">
            <a:spAutoFit/>
          </a:bodyPr>
          <a:lstStyle/>
          <a:p>
            <a:r>
              <a:rPr lang="en-US" altLang="zh-CN" dirty="0">
                <a:latin typeface="幼圆" panose="02010509060101010101" pitchFamily="49" charset="-122"/>
                <a:ea typeface="幼圆" panose="02010509060101010101" pitchFamily="49" charset="-122"/>
              </a:rPr>
              <a:t>spark-submit --master yarn --deploy-mode </a:t>
            </a:r>
            <a:r>
              <a:rPr lang="en-US" altLang="zh-CN" dirty="0" smtClean="0">
                <a:latin typeface="幼圆" panose="02010509060101010101" pitchFamily="49" charset="-122"/>
                <a:ea typeface="幼圆" panose="02010509060101010101" pitchFamily="49" charset="-122"/>
              </a:rPr>
              <a:t>client </a:t>
            </a: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 --</a:t>
            </a:r>
            <a:r>
              <a:rPr lang="en-US" altLang="zh-CN" dirty="0">
                <a:latin typeface="幼圆" panose="02010509060101010101" pitchFamily="49" charset="-122"/>
                <a:ea typeface="幼圆" panose="02010509060101010101" pitchFamily="49" charset="-122"/>
              </a:rPr>
              <a:t>num-executors 20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申请</a:t>
            </a:r>
            <a:r>
              <a:rPr lang="en-US" altLang="zh-CN" dirty="0" smtClean="0">
                <a:latin typeface="幼圆" panose="02010509060101010101" pitchFamily="49" charset="-122"/>
                <a:ea typeface="幼圆" panose="02010509060101010101" pitchFamily="49" charset="-122"/>
              </a:rPr>
              <a:t>20</a:t>
            </a:r>
            <a:r>
              <a:rPr lang="zh-CN" altLang="en-US" dirty="0" smtClean="0">
                <a:latin typeface="幼圆" panose="02010509060101010101" pitchFamily="49" charset="-122"/>
                <a:ea typeface="幼圆" panose="02010509060101010101" pitchFamily="49" charset="-122"/>
              </a:rPr>
              <a:t>个</a:t>
            </a:r>
            <a:r>
              <a:rPr lang="en-US" altLang="zh-CN" dirty="0" smtClean="0">
                <a:latin typeface="幼圆" panose="02010509060101010101" pitchFamily="49" charset="-122"/>
                <a:ea typeface="幼圆" panose="02010509060101010101" pitchFamily="49" charset="-122"/>
              </a:rPr>
              <a:t>executor</a:t>
            </a:r>
            <a:endParaRPr lang="en-US" altLang="zh-CN" dirty="0">
              <a:latin typeface="幼圆" panose="02010509060101010101" pitchFamily="49" charset="-122"/>
              <a:ea typeface="幼圆" panose="02010509060101010101" pitchFamily="49" charset="-122"/>
            </a:endParaRPr>
          </a:p>
          <a:p>
            <a:r>
              <a:rPr lang="en-US" altLang="zh-CN" dirty="0" smtClean="0">
                <a:latin typeface="幼圆" panose="02010509060101010101" pitchFamily="49" charset="-122"/>
                <a:ea typeface="幼圆" panose="02010509060101010101" pitchFamily="49" charset="-122"/>
              </a:rPr>
              <a:t>  --executor-memory 10g \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10g</a:t>
            </a:r>
            <a:r>
              <a:rPr lang="zh-CN" altLang="en-US" dirty="0" smtClean="0">
                <a:latin typeface="幼圆" panose="02010509060101010101" pitchFamily="49" charset="-122"/>
                <a:ea typeface="幼圆" panose="02010509060101010101" pitchFamily="49" charset="-122"/>
              </a:rPr>
              <a:t>内存</a:t>
            </a:r>
            <a:endParaRPr lang="en-US" altLang="zh-CN" dirty="0" smtClean="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--executor-cores 4 </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每个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分配</a:t>
            </a:r>
            <a:r>
              <a:rPr lang="en-US" altLang="zh-CN" dirty="0" smtClean="0">
                <a:latin typeface="幼圆" panose="02010509060101010101" pitchFamily="49" charset="-122"/>
                <a:ea typeface="幼圆" panose="02010509060101010101" pitchFamily="49" charset="-122"/>
              </a:rPr>
              <a:t>4</a:t>
            </a:r>
            <a:r>
              <a:rPr lang="zh-CN" altLang="en-US" dirty="0" smtClean="0">
                <a:latin typeface="幼圆" panose="02010509060101010101" pitchFamily="49" charset="-122"/>
                <a:ea typeface="幼圆" panose="02010509060101010101" pitchFamily="49" charset="-122"/>
              </a:rPr>
              <a:t>核</a:t>
            </a:r>
            <a:r>
              <a:rPr lang="en-US" altLang="zh-CN" dirty="0" smtClean="0">
                <a:latin typeface="幼圆" panose="02010509060101010101" pitchFamily="49" charset="-122"/>
                <a:ea typeface="幼圆" panose="02010509060101010101" pitchFamily="49" charset="-122"/>
              </a:rPr>
              <a:t>cpu</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--driver-memory 5g </a:t>
            </a:r>
            <a:r>
              <a:rPr lang="en-US" altLang="zh-CN" dirty="0" smtClean="0">
                <a:latin typeface="幼圆" panose="02010509060101010101" pitchFamily="49" charset="-122"/>
                <a:ea typeface="幼圆" panose="02010509060101010101" pitchFamily="49" charset="-122"/>
              </a:rPr>
              <a:t>\		#driver</a:t>
            </a:r>
            <a:r>
              <a:rPr lang="zh-CN" altLang="en-US" dirty="0" smtClean="0">
                <a:latin typeface="幼圆" panose="02010509060101010101" pitchFamily="49" charset="-122"/>
                <a:ea typeface="幼圆" panose="02010509060101010101" pitchFamily="49" charset="-122"/>
              </a:rPr>
              <a:t>端分配</a:t>
            </a:r>
            <a:r>
              <a:rPr lang="en-US" altLang="zh-CN" dirty="0" smtClean="0">
                <a:latin typeface="幼圆" panose="02010509060101010101" pitchFamily="49" charset="-122"/>
                <a:ea typeface="幼圆" panose="02010509060101010101" pitchFamily="49" charset="-122"/>
              </a:rPr>
              <a:t>5g</a:t>
            </a:r>
            <a:r>
              <a:rPr lang="zh-CN" altLang="en-US" dirty="0" smtClean="0">
                <a:latin typeface="幼圆" panose="02010509060101010101" pitchFamily="49" charset="-122"/>
                <a:ea typeface="幼圆" panose="02010509060101010101" pitchFamily="49" charset="-122"/>
              </a:rPr>
              <a:t>内存</a:t>
            </a:r>
            <a:endParaRPr lang="en-US" altLang="zh-CN" dirty="0">
              <a:latin typeface="幼圆" panose="02010509060101010101" pitchFamily="49" charset="-122"/>
              <a:ea typeface="幼圆" panose="02010509060101010101" pitchFamily="49" charset="-122"/>
            </a:endParaRP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 examples.py</a:t>
            </a:r>
            <a:endParaRPr lang="en-US" altLang="zh-CN" dirty="0">
              <a:latin typeface="幼圆" panose="02010509060101010101" pitchFamily="49" charset="-122"/>
              <a:ea typeface="幼圆" panose="02010509060101010101" pitchFamily="49" charset="-122"/>
            </a:endParaRPr>
          </a:p>
        </p:txBody>
      </p:sp>
      <p:sp>
        <p:nvSpPr>
          <p:cNvPr id="12" name="矩形 11"/>
          <p:cNvSpPr/>
          <p:nvPr/>
        </p:nvSpPr>
        <p:spPr>
          <a:xfrm>
            <a:off x="1064076" y="2943684"/>
            <a:ext cx="10058400" cy="991506"/>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计算</a:t>
            </a:r>
            <a:r>
              <a:rPr lang="zh-CN" altLang="en-US" dirty="0" smtClean="0">
                <a:latin typeface="幼圆" panose="02010509060101010101" pitchFamily="49" charset="-122"/>
                <a:ea typeface="幼圆" panose="02010509060101010101" pitchFamily="49" charset="-122"/>
              </a:rPr>
              <a:t>并行度等于 </a:t>
            </a:r>
            <a:r>
              <a:rPr lang="en-US" altLang="zh-CN" dirty="0" err="1" smtClean="0">
                <a:latin typeface="幼圆" panose="02010509060101010101" pitchFamily="49" charset="-122"/>
                <a:ea typeface="幼圆" panose="02010509060101010101" pitchFamily="49" charset="-122"/>
              </a:rPr>
              <a:t>num</a:t>
            </a:r>
            <a:r>
              <a:rPr lang="en-US" altLang="zh-CN" dirty="0" smtClean="0">
                <a:latin typeface="幼圆" panose="02010509060101010101" pitchFamily="49" charset="-122"/>
                <a:ea typeface="幼圆" panose="02010509060101010101" pitchFamily="49" charset="-122"/>
              </a:rPr>
              <a:t>-executors </a:t>
            </a:r>
            <a:r>
              <a:rPr lang="zh-CN" altLang="en-US" dirty="0" smtClean="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executor-cores</a:t>
            </a:r>
            <a:r>
              <a:rPr lang="zh-CN" altLang="en-US" dirty="0" smtClean="0">
                <a:latin typeface="幼圆" panose="02010509060101010101" pitchFamily="49" charset="-122"/>
                <a:ea typeface="幼圆" panose="02010509060101010101" pitchFamily="49" charset="-122"/>
              </a:rPr>
              <a:t>，</a:t>
            </a:r>
            <a:r>
              <a:rPr lang="en-US" altLang="zh-CN" dirty="0" smtClean="0">
                <a:latin typeface="幼圆" panose="02010509060101010101" pitchFamily="49" charset="-122"/>
                <a:ea typeface="幼圆" panose="02010509060101010101" pitchFamily="49" charset="-122"/>
              </a:rPr>
              <a:t>20 </a:t>
            </a:r>
            <a:r>
              <a:rPr lang="zh-CN" altLang="en-US" dirty="0" smtClean="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4 =&gt; 80, </a:t>
            </a:r>
            <a:r>
              <a:rPr lang="zh-CN" altLang="en-US" dirty="0" smtClean="0">
                <a:latin typeface="幼圆" panose="02010509060101010101" pitchFamily="49" charset="-122"/>
                <a:ea typeface="幼圆" panose="02010509060101010101" pitchFamily="49" charset="-122"/>
              </a:rPr>
              <a:t>即最理想状态下可以同时有</a:t>
            </a:r>
            <a:r>
              <a:rPr lang="en-US" altLang="zh-CN" dirty="0" smtClean="0">
                <a:latin typeface="幼圆" panose="02010509060101010101" pitchFamily="49" charset="-122"/>
                <a:ea typeface="幼圆" panose="02010509060101010101" pitchFamily="49" charset="-122"/>
              </a:rPr>
              <a:t>80</a:t>
            </a:r>
            <a:r>
              <a:rPr lang="zh-CN" altLang="en-US" dirty="0" smtClean="0">
                <a:latin typeface="幼圆" panose="02010509060101010101" pitchFamily="49" charset="-122"/>
                <a:ea typeface="幼圆" panose="02010509060101010101" pitchFamily="49" charset="-122"/>
              </a:rPr>
              <a:t>个</a:t>
            </a:r>
            <a:r>
              <a:rPr lang="en-US" altLang="zh-CN" dirty="0" smtClean="0">
                <a:latin typeface="幼圆" panose="02010509060101010101" pitchFamily="49" charset="-122"/>
                <a:ea typeface="幼圆" panose="02010509060101010101" pitchFamily="49" charset="-122"/>
              </a:rPr>
              <a:t>task</a:t>
            </a:r>
            <a:r>
              <a:rPr lang="zh-CN" altLang="en-US" dirty="0" smtClean="0">
                <a:latin typeface="幼圆" panose="02010509060101010101" pitchFamily="49" charset="-122"/>
                <a:ea typeface="幼圆" panose="02010509060101010101" pitchFamily="49" charset="-122"/>
              </a:rPr>
              <a:t>并行运行，总内存占用 </a:t>
            </a:r>
            <a:r>
              <a:rPr lang="en-US" altLang="zh-CN" dirty="0" smtClean="0">
                <a:latin typeface="幼圆" panose="02010509060101010101" pitchFamily="49" charset="-122"/>
                <a:ea typeface="幼圆" panose="02010509060101010101" pitchFamily="49" charset="-122"/>
              </a:rPr>
              <a:t>20 </a:t>
            </a:r>
            <a:r>
              <a:rPr lang="zh-CN" altLang="en-US" dirty="0" smtClean="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10 + 5 + x (x </a:t>
            </a:r>
            <a:r>
              <a:rPr lang="zh-CN" altLang="en-US" dirty="0" smtClean="0">
                <a:latin typeface="幼圆" panose="02010509060101010101" pitchFamily="49" charset="-122"/>
                <a:ea typeface="幼圆" panose="02010509060101010101" pitchFamily="49" charset="-122"/>
              </a:rPr>
              <a:t>是堆外内存，也可以调整</a:t>
            </a:r>
            <a:r>
              <a:rPr lang="en-US" altLang="zh-CN" dirty="0" smtClean="0">
                <a:latin typeface="幼圆" panose="02010509060101010101" pitchFamily="49" charset="-122"/>
                <a:ea typeface="幼圆" panose="02010509060101010101" pitchFamily="49" charset="-122"/>
              </a:rPr>
              <a:t>)</a:t>
            </a:r>
            <a:r>
              <a:rPr lang="zh-CN" altLang="en-US" dirty="0" smtClean="0">
                <a:latin typeface="幼圆" panose="02010509060101010101" pitchFamily="49" charset="-122"/>
                <a:ea typeface="幼圆" panose="02010509060101010101" pitchFamily="49" charset="-122"/>
              </a:rPr>
              <a:t> </a:t>
            </a:r>
            <a:endParaRPr lang="en-US" altLang="zh-CN" dirty="0">
              <a:latin typeface="幼圆" panose="02010509060101010101" pitchFamily="49" charset="-122"/>
              <a:ea typeface="幼圆" panose="02010509060101010101" pitchFamily="49" charset="-122"/>
            </a:endParaRPr>
          </a:p>
        </p:txBody>
      </p:sp>
      <p:sp>
        <p:nvSpPr>
          <p:cNvPr id="13" name="矩形 12"/>
          <p:cNvSpPr/>
          <p:nvPr/>
        </p:nvSpPr>
        <p:spPr>
          <a:xfrm>
            <a:off x="1064076" y="4086684"/>
            <a:ext cx="10058400" cy="991506"/>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executor-cores </a:t>
            </a:r>
            <a:r>
              <a:rPr lang="zh-CN" altLang="en-US" dirty="0" smtClean="0">
                <a:latin typeface="幼圆" panose="02010509060101010101" pitchFamily="49" charset="-122"/>
                <a:ea typeface="幼圆" panose="02010509060101010101" pitchFamily="49" charset="-122"/>
              </a:rPr>
              <a:t>并不是设置的越多越好，因为如果太多，单个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同时运行的</a:t>
            </a:r>
            <a:r>
              <a:rPr lang="en-US" altLang="zh-CN" dirty="0" smtClean="0">
                <a:latin typeface="幼圆" panose="02010509060101010101" pitchFamily="49" charset="-122"/>
                <a:ea typeface="幼圆" panose="02010509060101010101" pitchFamily="49" charset="-122"/>
              </a:rPr>
              <a:t>task</a:t>
            </a:r>
            <a:r>
              <a:rPr lang="zh-CN" altLang="en-US" dirty="0" smtClean="0">
                <a:latin typeface="幼圆" panose="02010509060101010101" pitchFamily="49" charset="-122"/>
                <a:ea typeface="幼圆" panose="02010509060101010101" pitchFamily="49" charset="-122"/>
              </a:rPr>
              <a:t>过多会造成这个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很大压力，内存得不到释放就会容易使这个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挂掉</a:t>
            </a:r>
            <a:endParaRPr lang="en-US" altLang="zh-CN" dirty="0">
              <a:latin typeface="幼圆" panose="02010509060101010101" pitchFamily="49" charset="-122"/>
              <a:ea typeface="幼圆" panose="02010509060101010101" pitchFamily="49" charset="-122"/>
            </a:endParaRPr>
          </a:p>
        </p:txBody>
      </p:sp>
      <p:sp>
        <p:nvSpPr>
          <p:cNvPr id="14" name="矩形 13"/>
          <p:cNvSpPr/>
          <p:nvPr/>
        </p:nvSpPr>
        <p:spPr>
          <a:xfrm>
            <a:off x="1064076" y="5255084"/>
            <a:ext cx="10058400" cy="1246284"/>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是增加</a:t>
            </a:r>
            <a:r>
              <a:rPr lang="en-US" altLang="zh-CN" dirty="0" err="1" smtClean="0">
                <a:latin typeface="幼圆" panose="02010509060101010101" pitchFamily="49" charset="-122"/>
                <a:ea typeface="幼圆" panose="02010509060101010101" pitchFamily="49" charset="-122"/>
              </a:rPr>
              <a:t>num</a:t>
            </a:r>
            <a:r>
              <a:rPr lang="en-US" altLang="zh-CN" dirty="0" smtClean="0">
                <a:latin typeface="幼圆" panose="02010509060101010101" pitchFamily="49" charset="-122"/>
                <a:ea typeface="幼圆" panose="02010509060101010101" pitchFamily="49" charset="-122"/>
              </a:rPr>
              <a:t>-executors</a:t>
            </a:r>
            <a:r>
              <a:rPr lang="zh-CN" altLang="en-US" dirty="0" smtClean="0">
                <a:latin typeface="幼圆" panose="02010509060101010101" pitchFamily="49" charset="-122"/>
                <a:ea typeface="幼圆" panose="02010509060101010101" pitchFamily="49" charset="-122"/>
              </a:rPr>
              <a:t>还是增加</a:t>
            </a:r>
            <a:r>
              <a:rPr lang="en-US" altLang="zh-CN" dirty="0" smtClean="0">
                <a:latin typeface="幼圆" panose="02010509060101010101" pitchFamily="49" charset="-122"/>
                <a:ea typeface="幼圆" panose="02010509060101010101" pitchFamily="49" charset="-122"/>
              </a:rPr>
              <a:t>executor-memory</a:t>
            </a:r>
            <a:r>
              <a:rPr lang="zh-CN" altLang="en-US" dirty="0" smtClean="0">
                <a:latin typeface="幼圆" panose="02010509060101010101" pitchFamily="49" charset="-122"/>
                <a:ea typeface="幼圆" panose="02010509060101010101" pitchFamily="49" charset="-122"/>
              </a:rPr>
              <a:t>，取决于数据是否倾斜，一般情况下</a:t>
            </a:r>
            <a:r>
              <a:rPr lang="en-US" altLang="zh-CN" dirty="0" err="1" smtClean="0">
                <a:latin typeface="幼圆" panose="02010509060101010101" pitchFamily="49" charset="-122"/>
                <a:ea typeface="幼圆" panose="02010509060101010101" pitchFamily="49" charset="-122"/>
              </a:rPr>
              <a:t>num</a:t>
            </a:r>
            <a:r>
              <a:rPr lang="en-US" altLang="zh-CN" dirty="0" smtClean="0">
                <a:latin typeface="幼圆" panose="02010509060101010101" pitchFamily="49" charset="-122"/>
                <a:ea typeface="幼圆" panose="02010509060101010101" pitchFamily="49" charset="-122"/>
              </a:rPr>
              <a:t>-executors</a:t>
            </a:r>
            <a:r>
              <a:rPr lang="zh-CN" altLang="en-US" dirty="0" smtClean="0">
                <a:latin typeface="幼圆" panose="02010509060101010101" pitchFamily="49" charset="-122"/>
                <a:ea typeface="幼圆" panose="02010509060101010101" pitchFamily="49" charset="-122"/>
              </a:rPr>
              <a:t>设置的多一些，</a:t>
            </a:r>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executor-memory</a:t>
            </a:r>
            <a:r>
              <a:rPr lang="zh-CN" altLang="en-US" dirty="0" smtClean="0">
                <a:latin typeface="幼圆" panose="02010509060101010101" pitchFamily="49" charset="-122"/>
                <a:ea typeface="幼圆" panose="02010509060101010101" pitchFamily="49" charset="-122"/>
              </a:rPr>
              <a:t>设置的少一些，但如果数据有倾斜，则</a:t>
            </a:r>
            <a:r>
              <a:rPr lang="en-US" altLang="zh-CN" dirty="0" smtClean="0">
                <a:latin typeface="幼圆" panose="02010509060101010101" pitchFamily="49" charset="-122"/>
                <a:ea typeface="幼圆" panose="02010509060101010101" pitchFamily="49" charset="-122"/>
              </a:rPr>
              <a:t>executor-memory</a:t>
            </a:r>
            <a:r>
              <a:rPr lang="zh-CN" altLang="en-US" dirty="0" smtClean="0">
                <a:latin typeface="幼圆" panose="02010509060101010101" pitchFamily="49" charset="-122"/>
                <a:ea typeface="幼圆" panose="02010509060101010101" pitchFamily="49" charset="-122"/>
              </a:rPr>
              <a:t>则需要设置的大一些，调小</a:t>
            </a:r>
            <a:r>
              <a:rPr lang="en-US" altLang="zh-CN" dirty="0" smtClean="0">
                <a:latin typeface="幼圆" panose="02010509060101010101" pitchFamily="49" charset="-122"/>
                <a:ea typeface="幼圆" panose="02010509060101010101" pitchFamily="49" charset="-122"/>
              </a:rPr>
              <a:t>executor-memory</a:t>
            </a:r>
            <a:r>
              <a:rPr lang="zh-CN" altLang="en-US" dirty="0" smtClean="0">
                <a:latin typeface="幼圆" panose="02010509060101010101" pitchFamily="49" charset="-122"/>
                <a:ea typeface="幼圆" panose="02010509060101010101" pitchFamily="49" charset="-122"/>
              </a:rPr>
              <a:t>，保证不会因为一个</a:t>
            </a:r>
            <a:r>
              <a:rPr lang="en-US" altLang="zh-CN" dirty="0" smtClean="0">
                <a:latin typeface="幼圆" panose="02010509060101010101" pitchFamily="49" charset="-122"/>
                <a:ea typeface="幼圆" panose="02010509060101010101" pitchFamily="49" charset="-122"/>
              </a:rPr>
              <a:t>executor</a:t>
            </a:r>
            <a:r>
              <a:rPr lang="zh-CN" altLang="en-US" dirty="0" smtClean="0">
                <a:latin typeface="幼圆" panose="02010509060101010101" pitchFamily="49" charset="-122"/>
                <a:ea typeface="幼圆" panose="02010509060101010101" pitchFamily="49" charset="-122"/>
              </a:rPr>
              <a:t>内存问题导致整个程序报错</a:t>
            </a:r>
            <a:endParaRPr lang="en-US" altLang="zh-CN" dirty="0">
              <a:latin typeface="幼圆" panose="02010509060101010101" pitchFamily="49" charset="-122"/>
              <a:ea typeface="幼圆" panose="02010509060101010101" pitchFamily="49" charset="-122"/>
            </a:endParaRPr>
          </a:p>
        </p:txBody>
      </p:sp>
      <p:pic>
        <p:nvPicPr>
          <p:cNvPr id="18"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9904125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entr" presetSubtype="0" fill="hold" grpId="0" nodeType="withEffect">
                                  <p:stCondLst>
                                    <p:cond delay="0"/>
                                  </p:stCondLst>
                                  <p:childTnLst>
                                    <p:set>
                                      <p:cBhvr>
                                        <p:cTn id="6" dur="1" fill="hold">
                                          <p:stCondLst>
                                            <p:cond delay="0"/>
                                          </p:stCondLst>
                                        </p:cTn>
                                        <p:tgtEl>
                                          <p:spTgt spid="11"/>
                                        </p:tgtEl>
                                        <p:attrNameLst>
                                          <p:attrName>style.visibility</p:attrName>
                                        </p:attrNameLst>
                                      </p:cBhvr>
                                      <p:to>
                                        <p:strVal val="visible"/>
                                      </p:to>
                                    </p:set>
                                    <p:animEffect transition="in" filter="fade">
                                      <p:cBhvr>
                                        <p:cTn id="7" dur="1000"/>
                                        <p:tgtEl>
                                          <p:spTgt spid="11"/>
                                        </p:tgtEl>
                                      </p:cBhvr>
                                    </p:animEffect>
                                    <p:anim calcmode="lin" valueType="num">
                                      <p:cBhvr>
                                        <p:cTn id="8" dur="1000" fill="hold"/>
                                        <p:tgtEl>
                                          <p:spTgt spid="11"/>
                                        </p:tgtEl>
                                        <p:attrNameLst>
                                          <p:attrName>ppt_x</p:attrName>
                                        </p:attrNameLst>
                                      </p:cBhvr>
                                      <p:tavLst>
                                        <p:tav tm="0">
                                          <p:val>
                                            <p:strVal val="#ppt_x"/>
                                          </p:val>
                                        </p:tav>
                                        <p:tav tm="100000">
                                          <p:val>
                                            <p:strVal val="#ppt_x"/>
                                          </p:val>
                                        </p:tav>
                                      </p:tavLst>
                                    </p:anim>
                                    <p:anim calcmode="lin" valueType="num">
                                      <p:cBhvr>
                                        <p:cTn id="9" dur="1000" fill="hold"/>
                                        <p:tgtEl>
                                          <p:spTgt spid="11"/>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2"/>
                                        </p:tgtEl>
                                        <p:attrNameLst>
                                          <p:attrName>style.visibility</p:attrName>
                                        </p:attrNameLst>
                                      </p:cBhvr>
                                      <p:to>
                                        <p:strVal val="visible"/>
                                      </p:to>
                                    </p:set>
                                    <p:animEffect transition="in" filter="fade">
                                      <p:cBhvr>
                                        <p:cTn id="14" dur="1000"/>
                                        <p:tgtEl>
                                          <p:spTgt spid="12"/>
                                        </p:tgtEl>
                                      </p:cBhvr>
                                    </p:animEffect>
                                    <p:anim calcmode="lin" valueType="num">
                                      <p:cBhvr>
                                        <p:cTn id="15" dur="1000" fill="hold"/>
                                        <p:tgtEl>
                                          <p:spTgt spid="12"/>
                                        </p:tgtEl>
                                        <p:attrNameLst>
                                          <p:attrName>ppt_x</p:attrName>
                                        </p:attrNameLst>
                                      </p:cBhvr>
                                      <p:tavLst>
                                        <p:tav tm="0">
                                          <p:val>
                                            <p:strVal val="#ppt_x"/>
                                          </p:val>
                                        </p:tav>
                                        <p:tav tm="100000">
                                          <p:val>
                                            <p:strVal val="#ppt_x"/>
                                          </p:val>
                                        </p:tav>
                                      </p:tavLst>
                                    </p:anim>
                                    <p:anim calcmode="lin" valueType="num">
                                      <p:cBhvr>
                                        <p:cTn id="16" dur="1000" fill="hold"/>
                                        <p:tgtEl>
                                          <p:spTgt spid="12"/>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3"/>
                                        </p:tgtEl>
                                        <p:attrNameLst>
                                          <p:attrName>style.visibility</p:attrName>
                                        </p:attrNameLst>
                                      </p:cBhvr>
                                      <p:to>
                                        <p:strVal val="visible"/>
                                      </p:to>
                                    </p:set>
                                    <p:animEffect transition="in" filter="fade">
                                      <p:cBhvr>
                                        <p:cTn id="21" dur="1000"/>
                                        <p:tgtEl>
                                          <p:spTgt spid="13"/>
                                        </p:tgtEl>
                                      </p:cBhvr>
                                    </p:animEffect>
                                    <p:anim calcmode="lin" valueType="num">
                                      <p:cBhvr>
                                        <p:cTn id="22" dur="1000" fill="hold"/>
                                        <p:tgtEl>
                                          <p:spTgt spid="13"/>
                                        </p:tgtEl>
                                        <p:attrNameLst>
                                          <p:attrName>ppt_x</p:attrName>
                                        </p:attrNameLst>
                                      </p:cBhvr>
                                      <p:tavLst>
                                        <p:tav tm="0">
                                          <p:val>
                                            <p:strVal val="#ppt_x"/>
                                          </p:val>
                                        </p:tav>
                                        <p:tav tm="100000">
                                          <p:val>
                                            <p:strVal val="#ppt_x"/>
                                          </p:val>
                                        </p:tav>
                                      </p:tavLst>
                                    </p:anim>
                                    <p:anim calcmode="lin" valueType="num">
                                      <p:cBhvr>
                                        <p:cTn id="23"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14"/>
                                        </p:tgtEl>
                                        <p:attrNameLst>
                                          <p:attrName>style.visibility</p:attrName>
                                        </p:attrNameLst>
                                      </p:cBhvr>
                                      <p:to>
                                        <p:strVal val="visible"/>
                                      </p:to>
                                    </p:set>
                                    <p:animEffect transition="in" filter="fade">
                                      <p:cBhvr>
                                        <p:cTn id="28" dur="1000"/>
                                        <p:tgtEl>
                                          <p:spTgt spid="14"/>
                                        </p:tgtEl>
                                      </p:cBhvr>
                                    </p:animEffect>
                                    <p:anim calcmode="lin" valueType="num">
                                      <p:cBhvr>
                                        <p:cTn id="29" dur="1000" fill="hold"/>
                                        <p:tgtEl>
                                          <p:spTgt spid="14"/>
                                        </p:tgtEl>
                                        <p:attrNameLst>
                                          <p:attrName>ppt_x</p:attrName>
                                        </p:attrNameLst>
                                      </p:cBhvr>
                                      <p:tavLst>
                                        <p:tav tm="0">
                                          <p:val>
                                            <p:strVal val="#ppt_x"/>
                                          </p:val>
                                        </p:tav>
                                        <p:tav tm="100000">
                                          <p:val>
                                            <p:strVal val="#ppt_x"/>
                                          </p:val>
                                        </p:tav>
                                      </p:tavLst>
                                    </p:anim>
                                    <p:anim calcmode="lin" valueType="num">
                                      <p:cBhvr>
                                        <p:cTn id="30"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 y="0"/>
            <a:ext cx="12192001" cy="6857999"/>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4" name="矩形 3"/>
          <p:cNvSpPr/>
          <p:nvPr/>
        </p:nvSpPr>
        <p:spPr>
          <a:xfrm>
            <a:off x="4529842" y="598927"/>
            <a:ext cx="7494359" cy="1015663"/>
          </a:xfrm>
          <a:prstGeom prst="rect">
            <a:avLst/>
          </a:prstGeom>
        </p:spPr>
        <p:txBody>
          <a:bodyPr wrap="none">
            <a:spAutoFit/>
          </a:bodyPr>
          <a:lstStyle/>
          <a:p>
            <a:r>
              <a:rPr lang="en-US" altLang="zh-CN" sz="6000" dirty="0">
                <a:latin typeface="幼圆" panose="02010509060101010101" pitchFamily="49" charset="-122"/>
                <a:ea typeface="幼圆" panose="02010509060101010101" pitchFamily="49" charset="-122"/>
              </a:rPr>
              <a:t>hive</a:t>
            </a:r>
            <a:r>
              <a:rPr lang="zh-CN" altLang="en-US" sz="6000" dirty="0">
                <a:latin typeface="幼圆" panose="02010509060101010101" pitchFamily="49" charset="-122"/>
                <a:ea typeface="幼圆" panose="02010509060101010101" pitchFamily="49" charset="-122"/>
              </a:rPr>
              <a:t>升级为</a:t>
            </a:r>
            <a:r>
              <a:rPr lang="en-US" altLang="zh-CN" sz="6000" dirty="0">
                <a:latin typeface="幼圆" panose="02010509060101010101" pitchFamily="49" charset="-122"/>
                <a:ea typeface="幼圆" panose="02010509060101010101" pitchFamily="49" charset="-122"/>
              </a:rPr>
              <a:t>spark </a:t>
            </a:r>
            <a:r>
              <a:rPr lang="en-US" altLang="zh-CN" sz="6000" dirty="0" smtClean="0">
                <a:latin typeface="幼圆" panose="02010509060101010101" pitchFamily="49" charset="-122"/>
                <a:ea typeface="幼圆" panose="02010509060101010101" pitchFamily="49" charset="-122"/>
              </a:rPr>
              <a:t>SQL</a:t>
            </a:r>
            <a:endParaRPr lang="zh-CN" altLang="en-US" sz="6000"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4174690015"/>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666"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hive</a:t>
            </a:r>
            <a:r>
              <a:rPr lang="zh-CN" altLang="en-US" sz="4000" dirty="0">
                <a:latin typeface="幼圆" panose="02010509060101010101" pitchFamily="49" charset="-122"/>
                <a:ea typeface="幼圆" panose="02010509060101010101" pitchFamily="49" charset="-122"/>
              </a:rPr>
              <a:t>升级为</a:t>
            </a:r>
            <a:r>
              <a:rPr lang="en-US" altLang="zh-CN" sz="4000" dirty="0">
                <a:latin typeface="幼圆" panose="02010509060101010101" pitchFamily="49" charset="-122"/>
                <a:ea typeface="幼圆" panose="02010509060101010101" pitchFamily="49" charset="-122"/>
              </a:rPr>
              <a:t>spark sql</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7" name="矩形 6"/>
          <p:cNvSpPr/>
          <p:nvPr/>
        </p:nvSpPr>
        <p:spPr>
          <a:xfrm>
            <a:off x="0" y="1618734"/>
            <a:ext cx="6734629" cy="2308324"/>
          </a:xfrm>
          <a:prstGeom prst="rect">
            <a:avLst/>
          </a:prstGeom>
        </p:spPr>
        <p:txBody>
          <a:bodyPr wrap="square">
            <a:spAutoFit/>
          </a:bodyPr>
          <a:lstStyle/>
          <a:p>
            <a:r>
              <a:rPr lang="en-US" altLang="zh-CN" b="1" dirty="0">
                <a:latin typeface="幼圆" panose="02010509060101010101" pitchFamily="49" charset="-122"/>
                <a:ea typeface="幼圆" panose="02010509060101010101" pitchFamily="49" charset="-122"/>
              </a:rPr>
              <a:t>sql = </a:t>
            </a:r>
            <a:r>
              <a:rPr lang="en-US" altLang="zh-CN" b="1" dirty="0"/>
              <a:t>"""</a:t>
            </a:r>
          </a:p>
          <a:p>
            <a:r>
              <a:rPr lang="en-US" altLang="zh-CN" b="1" dirty="0">
                <a:latin typeface="幼圆" panose="02010509060101010101" pitchFamily="49" charset="-122"/>
                <a:ea typeface="幼圆" panose="02010509060101010101" pitchFamily="49" charset="-122"/>
              </a:rPr>
              <a:t> </a:t>
            </a:r>
            <a:r>
              <a:rPr lang="en-US" altLang="zh-CN" b="1" dirty="0" smtClean="0">
                <a:latin typeface="幼圆" panose="02010509060101010101" pitchFamily="49" charset="-122"/>
                <a:ea typeface="幼圆" panose="02010509060101010101" pitchFamily="49" charset="-122"/>
              </a:rPr>
              <a:t>  </a:t>
            </a:r>
            <a:r>
              <a:rPr lang="en-US" altLang="zh-CN" b="1" dirty="0" smtClean="0">
                <a:solidFill>
                  <a:srgbClr val="92D050"/>
                </a:solidFill>
                <a:latin typeface="幼圆" panose="02010509060101010101" pitchFamily="49" charset="-122"/>
                <a:ea typeface="幼圆" panose="02010509060101010101" pitchFamily="49" charset="-122"/>
              </a:rPr>
              <a:t>set </a:t>
            </a:r>
            <a:r>
              <a:rPr lang="en-US" altLang="zh-CN" b="1" dirty="0" err="1" smtClean="0">
                <a:solidFill>
                  <a:srgbClr val="92D050"/>
                </a:solidFill>
                <a:latin typeface="幼圆" panose="02010509060101010101" pitchFamily="49" charset="-122"/>
                <a:ea typeface="幼圆" panose="02010509060101010101" pitchFamily="49" charset="-122"/>
              </a:rPr>
              <a:t>hive.exec.dynamic.partition.mode</a:t>
            </a:r>
            <a:r>
              <a:rPr lang="en-US" altLang="zh-CN" b="1" dirty="0" smtClean="0">
                <a:solidFill>
                  <a:srgbClr val="92D050"/>
                </a:solidFill>
                <a:latin typeface="幼圆" panose="02010509060101010101" pitchFamily="49" charset="-122"/>
                <a:ea typeface="幼圆" panose="02010509060101010101" pitchFamily="49" charset="-122"/>
              </a:rPr>
              <a:t>=</a:t>
            </a:r>
            <a:r>
              <a:rPr lang="en-US" altLang="zh-CN" b="1" dirty="0" err="1" smtClean="0">
                <a:solidFill>
                  <a:srgbClr val="92D050"/>
                </a:solidFill>
                <a:latin typeface="幼圆" panose="02010509060101010101" pitchFamily="49" charset="-122"/>
                <a:ea typeface="幼圆" panose="02010509060101010101" pitchFamily="49" charset="-122"/>
              </a:rPr>
              <a:t>nonstrict</a:t>
            </a:r>
            <a:endParaRPr lang="en-US" altLang="zh-CN" b="1" dirty="0" smtClean="0">
              <a:solidFill>
                <a:srgbClr val="92D050"/>
              </a:solidFill>
              <a:latin typeface="幼圆" panose="02010509060101010101" pitchFamily="49" charset="-122"/>
              <a:ea typeface="幼圆" panose="02010509060101010101" pitchFamily="49" charset="-122"/>
            </a:endParaRPr>
          </a:p>
          <a:p>
            <a:endParaRPr lang="en-US" altLang="zh-CN" b="1" dirty="0" smtClean="0">
              <a:latin typeface="幼圆" panose="02010509060101010101" pitchFamily="49" charset="-122"/>
              <a:ea typeface="幼圆" panose="02010509060101010101" pitchFamily="49" charset="-122"/>
            </a:endParaRPr>
          </a:p>
          <a:p>
            <a:r>
              <a:rPr lang="en-US" altLang="zh-CN" b="1" dirty="0">
                <a:latin typeface="幼圆" panose="02010509060101010101" pitchFamily="49" charset="-122"/>
                <a:ea typeface="幼圆" panose="02010509060101010101" pitchFamily="49" charset="-122"/>
              </a:rPr>
              <a:t> </a:t>
            </a:r>
            <a:r>
              <a:rPr lang="en-US" altLang="zh-CN" b="1" dirty="0" smtClean="0">
                <a:latin typeface="幼圆" panose="02010509060101010101" pitchFamily="49" charset="-122"/>
                <a:ea typeface="幼圆" panose="02010509060101010101" pitchFamily="49" charset="-122"/>
              </a:rPr>
              <a:t>  </a:t>
            </a:r>
            <a:r>
              <a:rPr lang="en-US" altLang="zh-CN" b="1" dirty="0" smtClean="0">
                <a:solidFill>
                  <a:srgbClr val="92D050"/>
                </a:solidFill>
                <a:latin typeface="幼圆" panose="02010509060101010101" pitchFamily="49" charset="-122"/>
                <a:ea typeface="幼圆" panose="02010509060101010101" pitchFamily="49" charset="-122"/>
              </a:rPr>
              <a:t>insert overwrite table  app.tb_1 partition(</a:t>
            </a:r>
            <a:r>
              <a:rPr lang="en-US" altLang="zh-CN" b="1" dirty="0" err="1" smtClean="0">
                <a:solidFill>
                  <a:srgbClr val="92D050"/>
                </a:solidFill>
                <a:latin typeface="幼圆" panose="02010509060101010101" pitchFamily="49" charset="-122"/>
                <a:ea typeface="幼圆" panose="02010509060101010101" pitchFamily="49" charset="-122"/>
              </a:rPr>
              <a:t>dt</a:t>
            </a:r>
            <a:r>
              <a:rPr lang="en-US" altLang="zh-CN" b="1" dirty="0" smtClean="0">
                <a:solidFill>
                  <a:srgbClr val="92D050"/>
                </a:solidFill>
                <a:latin typeface="幼圆" panose="02010509060101010101" pitchFamily="49" charset="-122"/>
                <a:ea typeface="幼圆" panose="02010509060101010101" pitchFamily="49" charset="-122"/>
              </a:rPr>
              <a:t>)</a:t>
            </a:r>
          </a:p>
          <a:p>
            <a:r>
              <a:rPr lang="en-US" altLang="zh-CN" b="1" dirty="0" smtClean="0">
                <a:solidFill>
                  <a:srgbClr val="92D050"/>
                </a:solidFill>
                <a:latin typeface="幼圆" panose="02010509060101010101" pitchFamily="49" charset="-122"/>
                <a:ea typeface="幼圆" panose="02010509060101010101" pitchFamily="49" charset="-122"/>
              </a:rPr>
              <a:t>   select . . . from . . . Where</a:t>
            </a:r>
          </a:p>
          <a:p>
            <a:r>
              <a:rPr lang="en-US" altLang="zh-CN" b="1" dirty="0" smtClean="0"/>
              <a:t>""“</a:t>
            </a:r>
          </a:p>
          <a:p>
            <a:r>
              <a:rPr lang="en-US" altLang="zh-CN" b="1" dirty="0" err="1">
                <a:latin typeface="幼圆" panose="02010509060101010101" pitchFamily="49" charset="-122"/>
                <a:ea typeface="幼圆" panose="02010509060101010101" pitchFamily="49" charset="-122"/>
              </a:rPr>
              <a:t>ht</a:t>
            </a:r>
            <a:r>
              <a:rPr lang="en-US" altLang="zh-CN" b="1" dirty="0">
                <a:latin typeface="幼圆" panose="02010509060101010101" pitchFamily="49" charset="-122"/>
                <a:ea typeface="幼圆" panose="02010509060101010101" pitchFamily="49" charset="-122"/>
              </a:rPr>
              <a:t> = HiveTask()    </a:t>
            </a:r>
            <a:endParaRPr lang="en-US" altLang="zh-CN" b="1" dirty="0" smtClean="0">
              <a:latin typeface="幼圆" panose="02010509060101010101" pitchFamily="49" charset="-122"/>
              <a:ea typeface="幼圆" panose="02010509060101010101" pitchFamily="49" charset="-122"/>
            </a:endParaRPr>
          </a:p>
          <a:p>
            <a:r>
              <a:rPr lang="en-US" altLang="zh-CN" b="1" dirty="0" err="1" smtClean="0">
                <a:latin typeface="幼圆" panose="02010509060101010101" pitchFamily="49" charset="-122"/>
                <a:ea typeface="幼圆" panose="02010509060101010101" pitchFamily="49" charset="-122"/>
              </a:rPr>
              <a:t>ht.exec_sql</a:t>
            </a:r>
            <a:r>
              <a:rPr lang="en-US" altLang="zh-CN" b="1" dirty="0" smtClean="0">
                <a:latin typeface="幼圆" panose="02010509060101010101" pitchFamily="49" charset="-122"/>
                <a:ea typeface="幼圆" panose="02010509060101010101" pitchFamily="49" charset="-122"/>
              </a:rPr>
              <a:t>(</a:t>
            </a:r>
            <a:r>
              <a:rPr lang="en-US" altLang="zh-CN" b="1" dirty="0" err="1" smtClean="0">
                <a:latin typeface="幼圆" panose="02010509060101010101" pitchFamily="49" charset="-122"/>
                <a:ea typeface="幼圆" panose="02010509060101010101" pitchFamily="49" charset="-122"/>
              </a:rPr>
              <a:t>schema_name</a:t>
            </a:r>
            <a:r>
              <a:rPr lang="en-US" altLang="zh-CN" b="1" dirty="0">
                <a:latin typeface="幼圆" panose="02010509060101010101" pitchFamily="49" charset="-122"/>
                <a:ea typeface="幼圆" panose="02010509060101010101" pitchFamily="49" charset="-122"/>
              </a:rPr>
              <a:t>='app', sql=sql)</a:t>
            </a:r>
            <a:endParaRPr lang="zh-CN" altLang="en-US" b="1" dirty="0">
              <a:latin typeface="幼圆" panose="02010509060101010101" pitchFamily="49" charset="-122"/>
              <a:ea typeface="幼圆" panose="02010509060101010101" pitchFamily="49" charset="-122"/>
            </a:endParaRPr>
          </a:p>
        </p:txBody>
      </p:sp>
      <p:sp>
        <p:nvSpPr>
          <p:cNvPr id="12" name="TextBox 11"/>
          <p:cNvSpPr txBox="1"/>
          <p:nvPr/>
        </p:nvSpPr>
        <p:spPr>
          <a:xfrm>
            <a:off x="5168406" y="3441680"/>
            <a:ext cx="7023594" cy="3416320"/>
          </a:xfrm>
          <a:prstGeom prst="rect">
            <a:avLst/>
          </a:prstGeom>
        </p:spPr>
        <p:txBody>
          <a:bodyPr wrap="square">
            <a:spAutoFit/>
          </a:bodyPr>
          <a:lstStyle>
            <a:defPPr>
              <a:defRPr lang="zh-CN"/>
            </a:defPPr>
            <a:lvl1pPr>
              <a:defRPr>
                <a:latin typeface="幼圆" panose="02010509060101010101" pitchFamily="49" charset="-122"/>
                <a:ea typeface="幼圆" panose="02010509060101010101" pitchFamily="49" charset="-122"/>
              </a:defRPr>
            </a:lvl1pPr>
          </a:lstStyle>
          <a:p>
            <a:r>
              <a:rPr lang="en-US" altLang="zh-CN" b="1" dirty="0">
                <a:solidFill>
                  <a:schemeClr val="accent5">
                    <a:lumMod val="60000"/>
                    <a:lumOff val="40000"/>
                  </a:schemeClr>
                </a:solidFill>
              </a:rPr>
              <a:t>from</a:t>
            </a:r>
            <a:r>
              <a:rPr lang="en-US" altLang="zh-CN" b="1" dirty="0"/>
              <a:t> </a:t>
            </a:r>
            <a:r>
              <a:rPr lang="en-US" altLang="zh-CN" b="1" dirty="0" err="1"/>
              <a:t>pyspark</a:t>
            </a:r>
            <a:r>
              <a:rPr lang="en-US" altLang="zh-CN" b="1" dirty="0"/>
              <a:t> </a:t>
            </a:r>
            <a:r>
              <a:rPr lang="en-US" altLang="zh-CN" b="1" dirty="0">
                <a:solidFill>
                  <a:schemeClr val="accent5">
                    <a:lumMod val="60000"/>
                    <a:lumOff val="40000"/>
                  </a:schemeClr>
                </a:solidFill>
              </a:rPr>
              <a:t>import</a:t>
            </a:r>
            <a:r>
              <a:rPr lang="en-US" altLang="zh-CN" b="1" dirty="0"/>
              <a:t> SparkContext, </a:t>
            </a:r>
            <a:r>
              <a:rPr lang="en-US" altLang="zh-CN" b="1" dirty="0" err="1" smtClean="0"/>
              <a:t>SparkConf</a:t>
            </a:r>
            <a:endParaRPr lang="en-US" altLang="zh-CN" b="1" dirty="0" smtClean="0"/>
          </a:p>
          <a:p>
            <a:r>
              <a:rPr lang="en-US" altLang="zh-CN" b="1" dirty="0">
                <a:solidFill>
                  <a:schemeClr val="accent5">
                    <a:lumMod val="60000"/>
                    <a:lumOff val="40000"/>
                  </a:schemeClr>
                </a:solidFill>
              </a:rPr>
              <a:t>from</a:t>
            </a:r>
            <a:r>
              <a:rPr lang="en-US" altLang="zh-CN" b="1" dirty="0"/>
              <a:t> pyspark.sql </a:t>
            </a:r>
            <a:r>
              <a:rPr lang="en-US" altLang="zh-CN" b="1" dirty="0">
                <a:solidFill>
                  <a:schemeClr val="accent5">
                    <a:lumMod val="60000"/>
                    <a:lumOff val="40000"/>
                  </a:schemeClr>
                </a:solidFill>
              </a:rPr>
              <a:t>import</a:t>
            </a:r>
            <a:r>
              <a:rPr lang="en-US" altLang="zh-CN" b="1" dirty="0"/>
              <a:t> HiveContext</a:t>
            </a:r>
          </a:p>
          <a:p>
            <a:r>
              <a:rPr lang="en-US" altLang="zh-CN" b="1" dirty="0" err="1"/>
              <a:t>sc</a:t>
            </a:r>
            <a:r>
              <a:rPr lang="en-US" altLang="zh-CN" b="1" dirty="0"/>
              <a:t> = SparkContext(</a:t>
            </a:r>
            <a:r>
              <a:rPr lang="en-US" altLang="zh-CN" b="1" dirty="0" err="1">
                <a:solidFill>
                  <a:schemeClr val="accent5">
                    <a:lumMod val="60000"/>
                    <a:lumOff val="40000"/>
                  </a:schemeClr>
                </a:solidFill>
              </a:rPr>
              <a:t>conf</a:t>
            </a:r>
            <a:r>
              <a:rPr lang="en-US" altLang="zh-CN" b="1" dirty="0"/>
              <a:t>=</a:t>
            </a:r>
            <a:r>
              <a:rPr lang="en-US" altLang="zh-CN" b="1" dirty="0" err="1"/>
              <a:t>SparkConf</a:t>
            </a:r>
            <a:r>
              <a:rPr lang="en-US" altLang="zh-CN" b="1" dirty="0"/>
              <a:t>().</a:t>
            </a:r>
            <a:r>
              <a:rPr lang="en-US" altLang="zh-CN" b="1" dirty="0" err="1"/>
              <a:t>setAppName</a:t>
            </a:r>
            <a:r>
              <a:rPr lang="en-US" altLang="zh-CN" b="1" dirty="0" smtClean="0"/>
              <a:t>("x"))</a:t>
            </a:r>
            <a:r>
              <a:rPr lang="en-US" altLang="zh-CN" b="1" dirty="0"/>
              <a:t/>
            </a:r>
            <a:br>
              <a:rPr lang="en-US" altLang="zh-CN" b="1" dirty="0"/>
            </a:br>
            <a:r>
              <a:rPr lang="en-US" altLang="zh-CN" b="1" dirty="0"/>
              <a:t>hc = HiveContext(</a:t>
            </a:r>
            <a:r>
              <a:rPr lang="en-US" altLang="zh-CN" b="1" dirty="0" err="1"/>
              <a:t>sc</a:t>
            </a:r>
            <a:r>
              <a:rPr lang="en-US" altLang="zh-CN" b="1" dirty="0" smtClean="0"/>
              <a:t>)</a:t>
            </a:r>
          </a:p>
          <a:p>
            <a:endParaRPr lang="en-US" altLang="zh-CN" b="1" dirty="0"/>
          </a:p>
          <a:p>
            <a:r>
              <a:rPr lang="en-US" altLang="zh-CN" b="1" dirty="0" smtClean="0"/>
              <a:t>hc.setConf('</a:t>
            </a:r>
            <a:r>
              <a:rPr lang="en-US" altLang="zh-CN" b="1" dirty="0" smtClean="0">
                <a:solidFill>
                  <a:srgbClr val="92D050"/>
                </a:solidFill>
              </a:rPr>
              <a:t>hive.exec.dynamic.partition.mode</a:t>
            </a:r>
            <a:r>
              <a:rPr lang="en-US" altLang="zh-CN" b="1" dirty="0" smtClean="0"/>
              <a:t>',</a:t>
            </a:r>
            <a:r>
              <a:rPr lang="en-US" altLang="zh-CN" b="1" dirty="0"/>
              <a:t> </a:t>
            </a:r>
            <a:r>
              <a:rPr lang="en-US" altLang="zh-CN" b="1" dirty="0" smtClean="0"/>
              <a:t>'</a:t>
            </a:r>
            <a:r>
              <a:rPr lang="en-US" altLang="zh-CN" b="1" dirty="0" err="1" smtClean="0">
                <a:solidFill>
                  <a:srgbClr val="92D050"/>
                </a:solidFill>
              </a:rPr>
              <a:t>nonstrict</a:t>
            </a:r>
            <a:r>
              <a:rPr lang="en-US" altLang="zh-CN" b="1" dirty="0"/>
              <a:t>'</a:t>
            </a:r>
            <a:r>
              <a:rPr lang="en-US" altLang="zh-CN" b="1" dirty="0" smtClean="0"/>
              <a:t>)</a:t>
            </a:r>
          </a:p>
          <a:p>
            <a:endParaRPr lang="en-US" altLang="zh-CN" b="1" dirty="0"/>
          </a:p>
          <a:p>
            <a:r>
              <a:rPr lang="en-US" altLang="zh-CN" b="1" dirty="0" smtClean="0"/>
              <a:t>sql = """</a:t>
            </a:r>
          </a:p>
          <a:p>
            <a:r>
              <a:rPr lang="en-US" altLang="zh-CN" b="1" dirty="0"/>
              <a:t>	</a:t>
            </a:r>
            <a:r>
              <a:rPr lang="en-US" altLang="zh-CN" b="1" dirty="0" smtClean="0">
                <a:solidFill>
                  <a:srgbClr val="92D050"/>
                </a:solidFill>
              </a:rPr>
              <a:t>Insert </a:t>
            </a:r>
            <a:r>
              <a:rPr lang="en-US" altLang="zh-CN" b="1" dirty="0">
                <a:solidFill>
                  <a:srgbClr val="92D050"/>
                </a:solidFill>
              </a:rPr>
              <a:t>overwrite table  </a:t>
            </a:r>
            <a:r>
              <a:rPr lang="en-US" altLang="zh-CN" b="1" dirty="0" smtClean="0">
                <a:solidFill>
                  <a:srgbClr val="92D050"/>
                </a:solidFill>
              </a:rPr>
              <a:t>app.tb_1 </a:t>
            </a:r>
            <a:r>
              <a:rPr lang="en-US" altLang="zh-CN" b="1" dirty="0">
                <a:solidFill>
                  <a:srgbClr val="92D050"/>
                </a:solidFill>
              </a:rPr>
              <a:t>partition(</a:t>
            </a:r>
            <a:r>
              <a:rPr lang="en-US" altLang="zh-CN" b="1" dirty="0" err="1">
                <a:solidFill>
                  <a:srgbClr val="92D050"/>
                </a:solidFill>
              </a:rPr>
              <a:t>dt</a:t>
            </a:r>
            <a:r>
              <a:rPr lang="en-US" altLang="zh-CN" b="1" dirty="0">
                <a:solidFill>
                  <a:srgbClr val="92D050"/>
                </a:solidFill>
              </a:rPr>
              <a:t>)</a:t>
            </a:r>
          </a:p>
          <a:p>
            <a:r>
              <a:rPr lang="en-US" altLang="zh-CN" b="1" dirty="0" smtClean="0">
                <a:solidFill>
                  <a:srgbClr val="92D050"/>
                </a:solidFill>
              </a:rPr>
              <a:t>	select </a:t>
            </a:r>
            <a:r>
              <a:rPr lang="en-US" altLang="zh-CN" b="1" dirty="0">
                <a:solidFill>
                  <a:srgbClr val="92D050"/>
                </a:solidFill>
              </a:rPr>
              <a:t>. . . from . . . where</a:t>
            </a:r>
            <a:endParaRPr lang="zh-CN" altLang="en-US" b="1" dirty="0">
              <a:solidFill>
                <a:srgbClr val="92D050"/>
              </a:solidFill>
            </a:endParaRPr>
          </a:p>
          <a:p>
            <a:r>
              <a:rPr lang="en-US" altLang="zh-CN" b="1" dirty="0"/>
              <a:t>"""</a:t>
            </a:r>
          </a:p>
          <a:p>
            <a:r>
              <a:rPr lang="en-US" altLang="zh-CN" b="1" dirty="0" err="1" smtClean="0"/>
              <a:t>hc.sql</a:t>
            </a:r>
            <a:r>
              <a:rPr lang="en-US" altLang="zh-CN" b="1" dirty="0" smtClean="0"/>
              <a:t>(sql)</a:t>
            </a:r>
            <a:endParaRPr lang="zh-CN" altLang="en-US" b="1" dirty="0"/>
          </a:p>
        </p:txBody>
      </p:sp>
      <p:cxnSp>
        <p:nvCxnSpPr>
          <p:cNvPr id="15" name="直接连接符 14"/>
          <p:cNvCxnSpPr/>
          <p:nvPr/>
        </p:nvCxnSpPr>
        <p:spPr>
          <a:xfrm flipV="1">
            <a:off x="1683657" y="551765"/>
            <a:ext cx="8011886" cy="5660349"/>
          </a:xfrm>
          <a:prstGeom prst="line">
            <a:avLst/>
          </a:prstGeom>
          <a:ln w="15875">
            <a:solidFill>
              <a:srgbClr val="FFFF00"/>
            </a:solidFill>
            <a:prstDash val="lgDash"/>
          </a:ln>
        </p:spPr>
        <p:style>
          <a:lnRef idx="1">
            <a:schemeClr val="accent1"/>
          </a:lnRef>
          <a:fillRef idx="0">
            <a:schemeClr val="accent1"/>
          </a:fillRef>
          <a:effectRef idx="0">
            <a:schemeClr val="accent1"/>
          </a:effectRef>
          <a:fontRef idx="minor">
            <a:schemeClr val="tx1"/>
          </a:fontRef>
        </p:style>
      </p:cxnSp>
      <p:sp>
        <p:nvSpPr>
          <p:cNvPr id="16" name="矩形 15"/>
          <p:cNvSpPr/>
          <p:nvPr/>
        </p:nvSpPr>
        <p:spPr>
          <a:xfrm>
            <a:off x="339272" y="4688175"/>
            <a:ext cx="1833867" cy="707886"/>
          </a:xfrm>
          <a:prstGeom prst="rect">
            <a:avLst/>
          </a:prstGeom>
          <a:noFill/>
        </p:spPr>
        <p:txBody>
          <a:bodyPr wrap="square" lIns="91440" tIns="45720" rIns="91440" bIns="45720">
            <a:spAutoFit/>
          </a:bodyPr>
          <a:lstStyle/>
          <a:p>
            <a:pPr algn="ctr"/>
            <a:r>
              <a:rPr lang="en-US" altLang="zh-CN" sz="40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hive</a:t>
            </a:r>
            <a:endParaRPr lang="zh-CN" altLang="en-US" sz="40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7" name="矩形 16"/>
          <p:cNvSpPr/>
          <p:nvPr/>
        </p:nvSpPr>
        <p:spPr>
          <a:xfrm>
            <a:off x="8461828" y="2418953"/>
            <a:ext cx="3290739" cy="646331"/>
          </a:xfrm>
          <a:prstGeom prst="rect">
            <a:avLst/>
          </a:prstGeom>
          <a:noFill/>
        </p:spPr>
        <p:txBody>
          <a:bodyPr wrap="square" lIns="91440" tIns="45720" rIns="91440" bIns="45720">
            <a:spAutoFit/>
          </a:bodyPr>
          <a:lstStyle/>
          <a:p>
            <a:pPr algn="ctr"/>
            <a:r>
              <a:rPr lang="en-US" altLang="zh-CN" sz="3600" b="0" cap="none" spc="0" dirty="0" smtClean="0">
                <a:ln w="18415" cmpd="sng">
                  <a:solidFill>
                    <a:srgbClr val="FFFFFF"/>
                  </a:solidFill>
                  <a:prstDash val="solid"/>
                </a:ln>
                <a:solidFill>
                  <a:srgbClr val="FFFFFF"/>
                </a:solidFill>
                <a:effectLst>
                  <a:outerShdw blurRad="63500" dir="3600000" algn="tl" rotWithShape="0">
                    <a:srgbClr val="000000">
                      <a:alpha val="70000"/>
                    </a:srgbClr>
                  </a:outerShdw>
                </a:effectLst>
              </a:rPr>
              <a:t>Spark sql</a:t>
            </a:r>
            <a:endParaRPr lang="zh-CN" altLang="en-US" sz="3600" b="0" cap="none" spc="0" dirty="0">
              <a:ln w="18415" cmpd="sng">
                <a:solidFill>
                  <a:srgbClr val="FFFFFF"/>
                </a:solidFill>
                <a:prstDash val="solid"/>
              </a:ln>
              <a:solidFill>
                <a:srgbClr val="FFFFFF"/>
              </a:solidFill>
              <a:effectLst>
                <a:outerShdw blurRad="63500" dir="3600000" algn="tl" rotWithShape="0">
                  <a:srgbClr val="000000">
                    <a:alpha val="70000"/>
                  </a:srgbClr>
                </a:outerShdw>
              </a:effectLst>
            </a:endParaRPr>
          </a:p>
        </p:txBody>
      </p:sp>
      <p:sp>
        <p:nvSpPr>
          <p:cNvPr id="18" name="下弧形箭头 17"/>
          <p:cNvSpPr/>
          <p:nvPr/>
        </p:nvSpPr>
        <p:spPr>
          <a:xfrm rot="3110525">
            <a:off x="2040226" y="4562749"/>
            <a:ext cx="3585729" cy="801296"/>
          </a:xfrm>
          <a:prstGeom prst="curvedUpArrow">
            <a:avLst/>
          </a:prstGeom>
          <a:gradFill>
            <a:gsLst>
              <a:gs pos="100000">
                <a:schemeClr val="accent1">
                  <a:lumMod val="75000"/>
                </a:schemeClr>
              </a:gs>
              <a:gs pos="0">
                <a:schemeClr val="accent1">
                  <a:lumMod val="40000"/>
                  <a:lumOff val="60000"/>
                  <a:alpha val="48000"/>
                </a:schemeClr>
              </a:gs>
            </a:gsLst>
            <a:path path="circle">
              <a:fillToRect l="50000" t="50000" r="50000" b="50000"/>
            </a:path>
          </a:gradFill>
          <a:ln>
            <a:solidFill>
              <a:schemeClr val="tx1">
                <a:alpha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0"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60897568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barn(inVertical)">
                                      <p:cBhvr>
                                        <p:cTn id="7" dur="500"/>
                                        <p:tgtEl>
                                          <p:spTgt spid="7"/>
                                        </p:tgtEl>
                                      </p:cBhvr>
                                    </p:animEffect>
                                  </p:childTnLst>
                                </p:cTn>
                              </p:par>
                              <p:par>
                                <p:cTn id="8" presetID="16" presetClass="entr" presetSubtype="21" fill="hold" grpId="0" nodeType="withEffect">
                                  <p:stCondLst>
                                    <p:cond delay="0"/>
                                  </p:stCondLst>
                                  <p:childTnLst>
                                    <p:set>
                                      <p:cBhvr>
                                        <p:cTn id="9" dur="1" fill="hold">
                                          <p:stCondLst>
                                            <p:cond delay="0"/>
                                          </p:stCondLst>
                                        </p:cTn>
                                        <p:tgtEl>
                                          <p:spTgt spid="16"/>
                                        </p:tgtEl>
                                        <p:attrNameLst>
                                          <p:attrName>style.visibility</p:attrName>
                                        </p:attrNameLst>
                                      </p:cBhvr>
                                      <p:to>
                                        <p:strVal val="visible"/>
                                      </p:to>
                                    </p:set>
                                    <p:animEffect transition="in" filter="barn(inVertical)">
                                      <p:cBhvr>
                                        <p:cTn id="10" dur="500"/>
                                        <p:tgtEl>
                                          <p:spTgt spid="16"/>
                                        </p:tgtEl>
                                      </p:cBhvr>
                                    </p:animEffect>
                                  </p:childTnLst>
                                </p:cTn>
                              </p:par>
                            </p:childTnLst>
                          </p:cTn>
                        </p:par>
                      </p:childTnLst>
                    </p:cTn>
                  </p:par>
                  <p:par>
                    <p:cTn id="11" fill="hold">
                      <p:stCondLst>
                        <p:cond delay="indefinite"/>
                      </p:stCondLst>
                      <p:childTnLst>
                        <p:par>
                          <p:cTn id="12" fill="hold">
                            <p:stCondLst>
                              <p:cond delay="0"/>
                            </p:stCondLst>
                            <p:childTnLst>
                              <p:par>
                                <p:cTn id="13" presetID="16" presetClass="entr" presetSubtype="21" fill="hold" grpId="0" nodeType="clickEffect">
                                  <p:stCondLst>
                                    <p:cond delay="0"/>
                                  </p:stCondLst>
                                  <p:childTnLst>
                                    <p:set>
                                      <p:cBhvr>
                                        <p:cTn id="14" dur="1" fill="hold">
                                          <p:stCondLst>
                                            <p:cond delay="0"/>
                                          </p:stCondLst>
                                        </p:cTn>
                                        <p:tgtEl>
                                          <p:spTgt spid="12"/>
                                        </p:tgtEl>
                                        <p:attrNameLst>
                                          <p:attrName>style.visibility</p:attrName>
                                        </p:attrNameLst>
                                      </p:cBhvr>
                                      <p:to>
                                        <p:strVal val="visible"/>
                                      </p:to>
                                    </p:set>
                                    <p:animEffect transition="in" filter="barn(inVertical)">
                                      <p:cBhvr>
                                        <p:cTn id="15" dur="500"/>
                                        <p:tgtEl>
                                          <p:spTgt spid="12"/>
                                        </p:tgtEl>
                                      </p:cBhvr>
                                    </p:animEffect>
                                  </p:childTnLst>
                                </p:cTn>
                              </p:par>
                              <p:par>
                                <p:cTn id="16" presetID="16" presetClass="entr" presetSubtype="21" fill="hold" grpId="0" nodeType="withEffect">
                                  <p:stCondLst>
                                    <p:cond delay="0"/>
                                  </p:stCondLst>
                                  <p:childTnLst>
                                    <p:set>
                                      <p:cBhvr>
                                        <p:cTn id="17" dur="1" fill="hold">
                                          <p:stCondLst>
                                            <p:cond delay="0"/>
                                          </p:stCondLst>
                                        </p:cTn>
                                        <p:tgtEl>
                                          <p:spTgt spid="17"/>
                                        </p:tgtEl>
                                        <p:attrNameLst>
                                          <p:attrName>style.visibility</p:attrName>
                                        </p:attrNameLst>
                                      </p:cBhvr>
                                      <p:to>
                                        <p:strVal val="visible"/>
                                      </p:to>
                                    </p:set>
                                    <p:animEffect transition="in" filter="barn(inVertical)">
                                      <p:cBhvr>
                                        <p:cTn id="18" dur="500"/>
                                        <p:tgtEl>
                                          <p:spTgt spid="17"/>
                                        </p:tgtEl>
                                      </p:cBhvr>
                                    </p:animEffect>
                                  </p:childTnLst>
                                </p:cTn>
                              </p:par>
                              <p:par>
                                <p:cTn id="19" presetID="16" presetClass="entr" presetSubtype="21" fill="hold" grpId="0" nodeType="with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barn(inVertical)">
                                      <p:cBhvr>
                                        <p:cTn id="21" dur="500"/>
                                        <p:tgtEl>
                                          <p:spTgt spid="18"/>
                                        </p:tgtEl>
                                      </p:cBhvr>
                                    </p:animEffect>
                                  </p:childTnLst>
                                </p:cTn>
                              </p:par>
                              <p:par>
                                <p:cTn id="22" presetID="16" presetClass="entr" presetSubtype="21" fill="hold" nodeType="withEffect">
                                  <p:stCondLst>
                                    <p:cond delay="0"/>
                                  </p:stCondLst>
                                  <p:childTnLst>
                                    <p:set>
                                      <p:cBhvr>
                                        <p:cTn id="23" dur="1" fill="hold">
                                          <p:stCondLst>
                                            <p:cond delay="0"/>
                                          </p:stCondLst>
                                        </p:cTn>
                                        <p:tgtEl>
                                          <p:spTgt spid="15"/>
                                        </p:tgtEl>
                                        <p:attrNameLst>
                                          <p:attrName>style.visibility</p:attrName>
                                        </p:attrNameLst>
                                      </p:cBhvr>
                                      <p:to>
                                        <p:strVal val="visible"/>
                                      </p:to>
                                    </p:set>
                                    <p:animEffect transition="in" filter="barn(inVertical)">
                                      <p:cBhvr>
                                        <p:cTn id="24" dur="500"/>
                                        <p:tgtEl>
                                          <p:spTgt spid="1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2" grpId="0"/>
      <p:bldP spid="16" grpId="0"/>
      <p:bldP spid="17" grpId="0"/>
      <p:bldP spid="18" grpId="0" animBg="1"/>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666"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hive</a:t>
            </a:r>
            <a:r>
              <a:rPr lang="zh-CN" altLang="en-US" sz="4000" dirty="0">
                <a:latin typeface="幼圆" panose="02010509060101010101" pitchFamily="49" charset="-122"/>
                <a:ea typeface="幼圆" panose="02010509060101010101" pitchFamily="49" charset="-122"/>
              </a:rPr>
              <a:t>升级为</a:t>
            </a:r>
            <a:r>
              <a:rPr lang="en-US" altLang="zh-CN" sz="4000" dirty="0">
                <a:latin typeface="幼圆" panose="02010509060101010101" pitchFamily="49" charset="-122"/>
                <a:ea typeface="幼圆" panose="02010509060101010101" pitchFamily="49" charset="-122"/>
              </a:rPr>
              <a:t>spark sql</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10" name="矩形 9"/>
          <p:cNvSpPr/>
          <p:nvPr/>
        </p:nvSpPr>
        <p:spPr>
          <a:xfrm>
            <a:off x="1321666" y="2193473"/>
            <a:ext cx="9230220" cy="10704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Spark </a:t>
            </a:r>
            <a:r>
              <a:rPr lang="en-US" altLang="zh-CN" dirty="0" err="1" smtClean="0">
                <a:latin typeface="幼圆" panose="02010509060101010101" pitchFamily="49" charset="-122"/>
                <a:ea typeface="幼圆" panose="02010509060101010101" pitchFamily="49" charset="-122"/>
              </a:rPr>
              <a:t>sql</a:t>
            </a:r>
            <a:r>
              <a:rPr lang="zh-CN" altLang="en-US" dirty="0" smtClean="0">
                <a:latin typeface="幼圆" panose="02010509060101010101" pitchFamily="49" charset="-122"/>
                <a:ea typeface="幼圆" panose="02010509060101010101" pitchFamily="49" charset="-122"/>
              </a:rPr>
              <a:t>中的表名需要加库名（ </a:t>
            </a:r>
            <a:r>
              <a:rPr lang="en-US" altLang="zh-CN" dirty="0" err="1" smtClean="0">
                <a:latin typeface="幼圆" panose="02010509060101010101" pitchFamily="49" charset="-122"/>
                <a:ea typeface="幼圆" panose="02010509060101010101" pitchFamily="49" charset="-122"/>
              </a:rPr>
              <a:t>db_name.table_name</a:t>
            </a:r>
            <a:r>
              <a:rPr lang="zh-CN" altLang="en-US" dirty="0" smtClean="0">
                <a:latin typeface="幼圆" panose="02010509060101010101" pitchFamily="49" charset="-122"/>
                <a:ea typeface="幼圆" panose="02010509060101010101" pitchFamily="49" charset="-122"/>
              </a:rPr>
              <a:t>）</a:t>
            </a:r>
            <a:endParaRPr lang="en-US" altLang="zh-CN" dirty="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例如</a:t>
            </a:r>
            <a:r>
              <a:rPr lang="en-US" altLang="zh-CN" dirty="0" smtClean="0">
                <a:latin typeface="幼圆" panose="02010509060101010101" pitchFamily="49" charset="-122"/>
                <a:ea typeface="幼圆" panose="02010509060101010101" pitchFamily="49" charset="-122"/>
              </a:rPr>
              <a:t>select * from </a:t>
            </a:r>
            <a:r>
              <a:rPr lang="en-US" altLang="zh-CN" dirty="0" err="1" smtClean="0">
                <a:solidFill>
                  <a:srgbClr val="FFFF00"/>
                </a:solidFill>
                <a:latin typeface="幼圆" panose="02010509060101010101" pitchFamily="49" charset="-122"/>
                <a:ea typeface="幼圆" panose="02010509060101010101" pitchFamily="49" charset="-122"/>
              </a:rPr>
              <a:t>app.app_sfs_forecast_result</a:t>
            </a:r>
            <a:endParaRPr lang="en-US" altLang="zh-CN" dirty="0">
              <a:solidFill>
                <a:srgbClr val="FFFF00"/>
              </a:solidFill>
              <a:latin typeface="幼圆" panose="02010509060101010101" pitchFamily="49" charset="-122"/>
              <a:ea typeface="幼圆" panose="02010509060101010101" pitchFamily="49" charset="-122"/>
            </a:endParaRPr>
          </a:p>
        </p:txBody>
      </p:sp>
      <p:sp>
        <p:nvSpPr>
          <p:cNvPr id="13" name="矩形 12"/>
          <p:cNvSpPr/>
          <p:nvPr/>
        </p:nvSpPr>
        <p:spPr>
          <a:xfrm>
            <a:off x="1321666" y="3487968"/>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幼圆" panose="02010509060101010101" pitchFamily="49" charset="-122"/>
                <a:ea typeface="幼圆" panose="02010509060101010101" pitchFamily="49" charset="-122"/>
              </a:rPr>
              <a:t>Hive</a:t>
            </a:r>
            <a:r>
              <a:rPr lang="zh-CN" altLang="en-US" dirty="0" smtClean="0">
                <a:latin typeface="幼圆" panose="02010509060101010101" pitchFamily="49" charset="-122"/>
                <a:ea typeface="幼圆" panose="02010509060101010101" pitchFamily="49" charset="-122"/>
              </a:rPr>
              <a:t>和</a:t>
            </a:r>
            <a:r>
              <a:rPr lang="en-US" altLang="zh-CN" dirty="0" smtClean="0">
                <a:latin typeface="幼圆" panose="02010509060101010101" pitchFamily="49" charset="-122"/>
                <a:ea typeface="幼圆" panose="02010509060101010101" pitchFamily="49" charset="-122"/>
              </a:rPr>
              <a:t>spark </a:t>
            </a:r>
            <a:r>
              <a:rPr lang="en-US" altLang="zh-CN" dirty="0" err="1" smtClean="0">
                <a:latin typeface="幼圆" panose="02010509060101010101" pitchFamily="49" charset="-122"/>
                <a:ea typeface="幼圆" panose="02010509060101010101" pitchFamily="49" charset="-122"/>
              </a:rPr>
              <a:t>sql</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大部分函数是相同的，但还是有极个别</a:t>
            </a:r>
            <a:r>
              <a:rPr lang="en-US" altLang="zh-CN" dirty="0" smtClean="0">
                <a:latin typeface="幼圆" panose="02010509060101010101" pitchFamily="49" charset="-122"/>
                <a:ea typeface="幼圆" panose="02010509060101010101" pitchFamily="49" charset="-122"/>
              </a:rPr>
              <a:t>hive</a:t>
            </a:r>
            <a:r>
              <a:rPr lang="zh-CN" altLang="en-US" dirty="0" smtClean="0">
                <a:latin typeface="幼圆" panose="02010509060101010101" pitchFamily="49" charset="-122"/>
                <a:ea typeface="幼圆" panose="02010509060101010101" pitchFamily="49" charset="-122"/>
              </a:rPr>
              <a:t>中支持的函数在</a:t>
            </a:r>
            <a:r>
              <a:rPr lang="en-US" altLang="zh-CN" dirty="0" smtClean="0">
                <a:latin typeface="幼圆" panose="02010509060101010101" pitchFamily="49" charset="-122"/>
                <a:ea typeface="幼圆" panose="02010509060101010101" pitchFamily="49" charset="-122"/>
              </a:rPr>
              <a:t>spark </a:t>
            </a:r>
            <a:r>
              <a:rPr lang="en-US" altLang="zh-CN" dirty="0" err="1" smtClean="0">
                <a:latin typeface="幼圆" panose="02010509060101010101" pitchFamily="49" charset="-122"/>
                <a:ea typeface="幼圆" panose="02010509060101010101" pitchFamily="49" charset="-122"/>
              </a:rPr>
              <a:t>sql</a:t>
            </a:r>
            <a:r>
              <a:rPr lang="zh-CN" altLang="en-US" dirty="0" smtClean="0">
                <a:latin typeface="幼圆" panose="02010509060101010101" pitchFamily="49" charset="-122"/>
                <a:ea typeface="幼圆" panose="02010509060101010101" pitchFamily="49" charset="-122"/>
              </a:rPr>
              <a:t>中可能不支持，同样</a:t>
            </a:r>
            <a:r>
              <a:rPr lang="en-US" altLang="zh-CN" dirty="0" smtClean="0">
                <a:latin typeface="幼圆" panose="02010509060101010101" pitchFamily="49" charset="-122"/>
                <a:ea typeface="幼圆" panose="02010509060101010101" pitchFamily="49" charset="-122"/>
              </a:rPr>
              <a:t>spark</a:t>
            </a:r>
            <a:r>
              <a:rPr lang="zh-CN" altLang="en-US" dirty="0" smtClean="0">
                <a:latin typeface="幼圆" panose="02010509060101010101" pitchFamily="49" charset="-122"/>
                <a:ea typeface="幼圆" panose="02010509060101010101" pitchFamily="49" charset="-122"/>
              </a:rPr>
              <a:t>也有一些新的函数是</a:t>
            </a:r>
            <a:r>
              <a:rPr lang="en-US" altLang="zh-CN" dirty="0" smtClean="0">
                <a:latin typeface="幼圆" panose="02010509060101010101" pitchFamily="49" charset="-122"/>
                <a:ea typeface="幼圆" panose="02010509060101010101" pitchFamily="49" charset="-122"/>
              </a:rPr>
              <a:t>hive</a:t>
            </a:r>
            <a:r>
              <a:rPr lang="zh-CN" altLang="en-US" dirty="0" smtClean="0">
                <a:latin typeface="幼圆" panose="02010509060101010101" pitchFamily="49" charset="-122"/>
                <a:ea typeface="幼圆" panose="02010509060101010101" pitchFamily="49" charset="-122"/>
              </a:rPr>
              <a:t>没有的</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源码 </a:t>
            </a:r>
            <a:r>
              <a:rPr lang="en-US" altLang="zh-CN" dirty="0" err="1" smtClean="0">
                <a:latin typeface="幼圆" panose="02010509060101010101" pitchFamily="49" charset="-122"/>
                <a:ea typeface="幼圆" panose="02010509060101010101" pitchFamily="49" charset="-122"/>
              </a:rPr>
              <a:t>Org.apache.spark.sql.functions</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中可以查看</a:t>
            </a:r>
            <a:r>
              <a:rPr lang="en-US" altLang="zh-CN" dirty="0" smtClean="0">
                <a:latin typeface="幼圆" panose="02010509060101010101" pitchFamily="49" charset="-122"/>
                <a:ea typeface="幼圆" panose="02010509060101010101" pitchFamily="49" charset="-122"/>
              </a:rPr>
              <a:t>spark </a:t>
            </a:r>
            <a:r>
              <a:rPr lang="en-US" altLang="zh-CN" dirty="0" err="1" smtClean="0">
                <a:latin typeface="幼圆" panose="02010509060101010101" pitchFamily="49" charset="-122"/>
                <a:ea typeface="幼圆" panose="02010509060101010101" pitchFamily="49" charset="-122"/>
              </a:rPr>
              <a:t>sql</a:t>
            </a:r>
            <a:r>
              <a:rPr lang="zh-CN" altLang="en-US" dirty="0" smtClean="0">
                <a:latin typeface="幼圆" panose="02010509060101010101" pitchFamily="49" charset="-122"/>
                <a:ea typeface="幼圆" panose="02010509060101010101" pitchFamily="49" charset="-122"/>
              </a:rPr>
              <a:t>的全部函数</a:t>
            </a:r>
            <a:endParaRPr lang="en-US" altLang="zh-CN" dirty="0">
              <a:latin typeface="幼圆" panose="02010509060101010101" pitchFamily="49" charset="-122"/>
              <a:ea typeface="幼圆" panose="02010509060101010101" pitchFamily="49" charset="-122"/>
            </a:endParaRPr>
          </a:p>
        </p:txBody>
      </p:sp>
      <p:sp>
        <p:nvSpPr>
          <p:cNvPr id="14" name="矩形 13"/>
          <p:cNvSpPr/>
          <p:nvPr/>
        </p:nvSpPr>
        <p:spPr>
          <a:xfrm>
            <a:off x="1321666" y="4979311"/>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在</a:t>
            </a:r>
            <a:r>
              <a:rPr lang="en-US" altLang="zh-CN" dirty="0" smtClean="0">
                <a:latin typeface="幼圆" panose="02010509060101010101" pitchFamily="49" charset="-122"/>
                <a:ea typeface="幼圆" panose="02010509060101010101" pitchFamily="49" charset="-122"/>
              </a:rPr>
              <a:t>spark </a:t>
            </a:r>
            <a:r>
              <a:rPr lang="en-US" altLang="zh-CN" dirty="0" err="1" smtClean="0">
                <a:latin typeface="幼圆" panose="02010509060101010101" pitchFamily="49" charset="-122"/>
                <a:ea typeface="幼圆" panose="02010509060101010101" pitchFamily="49" charset="-122"/>
              </a:rPr>
              <a:t>sql</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中可以使用</a:t>
            </a:r>
            <a:r>
              <a:rPr lang="en-US" altLang="zh-CN" dirty="0" smtClean="0">
                <a:latin typeface="幼圆" panose="02010509060101010101" pitchFamily="49" charset="-122"/>
                <a:ea typeface="幼圆" panose="02010509060101010101" pitchFamily="49" charset="-122"/>
              </a:rPr>
              <a:t>UDF</a:t>
            </a:r>
            <a:r>
              <a:rPr lang="zh-CN" altLang="en-US" dirty="0" smtClean="0">
                <a:latin typeface="幼圆" panose="02010509060101010101" pitchFamily="49" charset="-122"/>
                <a:ea typeface="幼圆" panose="02010509060101010101" pitchFamily="49" charset="-122"/>
              </a:rPr>
              <a:t>来自定义函数，但无论是性能还是编写便捷性都不如和</a:t>
            </a:r>
            <a:r>
              <a:rPr lang="en-US" altLang="zh-CN" dirty="0" smtClean="0">
                <a:latin typeface="幼圆" panose="02010509060101010101" pitchFamily="49" charset="-122"/>
                <a:ea typeface="幼圆" panose="02010509060101010101" pitchFamily="49" charset="-122"/>
              </a:rPr>
              <a:t>RDD</a:t>
            </a:r>
            <a:r>
              <a:rPr lang="zh-CN" altLang="en-US" dirty="0" smtClean="0">
                <a:latin typeface="幼圆" panose="02010509060101010101" pitchFamily="49" charset="-122"/>
                <a:ea typeface="幼圆" panose="02010509060101010101" pitchFamily="49" charset="-122"/>
              </a:rPr>
              <a:t>混合使用</a:t>
            </a:r>
            <a:endParaRPr lang="en-US" altLang="zh-CN" dirty="0">
              <a:latin typeface="幼圆" panose="02010509060101010101" pitchFamily="49" charset="-122"/>
              <a:ea typeface="幼圆" panose="02010509060101010101" pitchFamily="49" charset="-122"/>
            </a:endParaRPr>
          </a:p>
        </p:txBody>
      </p:sp>
      <p:sp>
        <p:nvSpPr>
          <p:cNvPr id="4" name="TextBox 3"/>
          <p:cNvSpPr txBox="1"/>
          <p:nvPr/>
        </p:nvSpPr>
        <p:spPr>
          <a:xfrm>
            <a:off x="1321666" y="1494971"/>
            <a:ext cx="6153191"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升级为</a:t>
            </a:r>
            <a:r>
              <a:rPr lang="en-US" altLang="zh-CN" sz="2400" dirty="0" smtClean="0">
                <a:latin typeface="幼圆" panose="02010509060101010101" pitchFamily="49" charset="-122"/>
                <a:ea typeface="幼圆" panose="02010509060101010101" pitchFamily="49" charset="-122"/>
              </a:rPr>
              <a:t>spark </a:t>
            </a:r>
            <a:r>
              <a:rPr lang="en-US" altLang="zh-CN" sz="2400" dirty="0" err="1" smtClean="0">
                <a:latin typeface="幼圆" panose="02010509060101010101" pitchFamily="49" charset="-122"/>
                <a:ea typeface="幼圆" panose="02010509060101010101" pitchFamily="49" charset="-122"/>
              </a:rPr>
              <a:t>sql</a:t>
            </a:r>
            <a:r>
              <a:rPr lang="en-US" altLang="zh-CN" sz="2400" dirty="0" smtClean="0">
                <a:latin typeface="幼圆" panose="02010509060101010101" pitchFamily="49" charset="-122"/>
                <a:ea typeface="幼圆" panose="02010509060101010101" pitchFamily="49" charset="-122"/>
              </a:rPr>
              <a:t> </a:t>
            </a:r>
            <a:r>
              <a:rPr lang="zh-CN" altLang="en-US" sz="2400" dirty="0" smtClean="0">
                <a:latin typeface="幼圆" panose="02010509060101010101" pitchFamily="49" charset="-122"/>
                <a:ea typeface="幼圆" panose="02010509060101010101" pitchFamily="49" charset="-122"/>
              </a:rPr>
              <a:t>的一些注意事项</a:t>
            </a:r>
            <a:endParaRPr lang="zh-CN" altLang="en-US" sz="2400" dirty="0">
              <a:latin typeface="幼圆" panose="02010509060101010101" pitchFamily="49" charset="-122"/>
              <a:ea typeface="幼圆" panose="02010509060101010101" pitchFamily="49" charset="-122"/>
            </a:endParaRPr>
          </a:p>
        </p:txBody>
      </p:sp>
      <p:pic>
        <p:nvPicPr>
          <p:cNvPr id="11"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330225482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1000"/>
                                        <p:tgtEl>
                                          <p:spTgt spid="10"/>
                                        </p:tgtEl>
                                      </p:cBhvr>
                                    </p:animEffect>
                                    <p:anim calcmode="lin" valueType="num">
                                      <p:cBhvr>
                                        <p:cTn id="8" dur="1000" fill="hold"/>
                                        <p:tgtEl>
                                          <p:spTgt spid="10"/>
                                        </p:tgtEl>
                                        <p:attrNameLst>
                                          <p:attrName>ppt_x</p:attrName>
                                        </p:attrNameLst>
                                      </p:cBhvr>
                                      <p:tavLst>
                                        <p:tav tm="0">
                                          <p:val>
                                            <p:strVal val="#ppt_x"/>
                                          </p:val>
                                        </p:tav>
                                        <p:tav tm="100000">
                                          <p:val>
                                            <p:strVal val="#ppt_x"/>
                                          </p:val>
                                        </p:tav>
                                      </p:tavLst>
                                    </p:anim>
                                    <p:anim calcmode="lin" valueType="num">
                                      <p:cBhvr>
                                        <p:cTn id="9"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par>
                    <p:cTn id="10" fill="hold">
                      <p:stCondLst>
                        <p:cond delay="indefinite"/>
                      </p:stCondLst>
                      <p:childTnLst>
                        <p:par>
                          <p:cTn id="11" fill="hold">
                            <p:stCondLst>
                              <p:cond delay="0"/>
                            </p:stCondLst>
                            <p:childTnLst>
                              <p:par>
                                <p:cTn id="12" presetID="42" presetClass="entr" presetSubtype="0" fill="hold" grpId="0" nodeType="clickEffect">
                                  <p:stCondLst>
                                    <p:cond delay="0"/>
                                  </p:stCondLst>
                                  <p:childTnLst>
                                    <p:set>
                                      <p:cBhvr>
                                        <p:cTn id="13" dur="1" fill="hold">
                                          <p:stCondLst>
                                            <p:cond delay="0"/>
                                          </p:stCondLst>
                                        </p:cTn>
                                        <p:tgtEl>
                                          <p:spTgt spid="13"/>
                                        </p:tgtEl>
                                        <p:attrNameLst>
                                          <p:attrName>style.visibility</p:attrName>
                                        </p:attrNameLst>
                                      </p:cBhvr>
                                      <p:to>
                                        <p:strVal val="visible"/>
                                      </p:to>
                                    </p:set>
                                    <p:animEffect transition="in" filter="fade">
                                      <p:cBhvr>
                                        <p:cTn id="14" dur="1000"/>
                                        <p:tgtEl>
                                          <p:spTgt spid="13"/>
                                        </p:tgtEl>
                                      </p:cBhvr>
                                    </p:animEffect>
                                    <p:anim calcmode="lin" valueType="num">
                                      <p:cBhvr>
                                        <p:cTn id="15" dur="1000" fill="hold"/>
                                        <p:tgtEl>
                                          <p:spTgt spid="13"/>
                                        </p:tgtEl>
                                        <p:attrNameLst>
                                          <p:attrName>ppt_x</p:attrName>
                                        </p:attrNameLst>
                                      </p:cBhvr>
                                      <p:tavLst>
                                        <p:tav tm="0">
                                          <p:val>
                                            <p:strVal val="#ppt_x"/>
                                          </p:val>
                                        </p:tav>
                                        <p:tav tm="100000">
                                          <p:val>
                                            <p:strVal val="#ppt_x"/>
                                          </p:val>
                                        </p:tav>
                                      </p:tavLst>
                                    </p:anim>
                                    <p:anim calcmode="lin" valueType="num">
                                      <p:cBhvr>
                                        <p:cTn id="16" dur="1000" fill="hold"/>
                                        <p:tgtEl>
                                          <p:spTgt spid="13"/>
                                        </p:tgtEl>
                                        <p:attrNameLst>
                                          <p:attrName>ppt_y</p:attrName>
                                        </p:attrNameLst>
                                      </p:cBhvr>
                                      <p:tavLst>
                                        <p:tav tm="0">
                                          <p:val>
                                            <p:strVal val="#ppt_y+.1"/>
                                          </p:val>
                                        </p:tav>
                                        <p:tav tm="100000">
                                          <p:val>
                                            <p:strVal val="#ppt_y"/>
                                          </p:val>
                                        </p:tav>
                                      </p:tavLst>
                                    </p:anim>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4"/>
                                        </p:tgtEl>
                                        <p:attrNameLst>
                                          <p:attrName>style.visibility</p:attrName>
                                        </p:attrNameLst>
                                      </p:cBhvr>
                                      <p:to>
                                        <p:strVal val="visible"/>
                                      </p:to>
                                    </p:set>
                                    <p:animEffect transition="in" filter="fade">
                                      <p:cBhvr>
                                        <p:cTn id="21" dur="1000"/>
                                        <p:tgtEl>
                                          <p:spTgt spid="14"/>
                                        </p:tgtEl>
                                      </p:cBhvr>
                                    </p:animEffect>
                                    <p:anim calcmode="lin" valueType="num">
                                      <p:cBhvr>
                                        <p:cTn id="22" dur="1000" fill="hold"/>
                                        <p:tgtEl>
                                          <p:spTgt spid="14"/>
                                        </p:tgtEl>
                                        <p:attrNameLst>
                                          <p:attrName>ppt_x</p:attrName>
                                        </p:attrNameLst>
                                      </p:cBhvr>
                                      <p:tavLst>
                                        <p:tav tm="0">
                                          <p:val>
                                            <p:strVal val="#ppt_x"/>
                                          </p:val>
                                        </p:tav>
                                        <p:tav tm="100000">
                                          <p:val>
                                            <p:strVal val="#ppt_x"/>
                                          </p:val>
                                        </p:tav>
                                      </p:tavLst>
                                    </p:anim>
                                    <p:anim calcmode="lin" valueType="num">
                                      <p:cBhvr>
                                        <p:cTn id="23"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P spid="13" grpId="0" animBg="1"/>
      <p:bldP spid="14" grpId="0" animBg="1"/>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Box 1"/>
          <p:cNvSpPr txBox="1"/>
          <p:nvPr/>
        </p:nvSpPr>
        <p:spPr>
          <a:xfrm>
            <a:off x="1321666" y="197822"/>
            <a:ext cx="5022850" cy="707886"/>
          </a:xfrm>
          <a:prstGeom prst="rect">
            <a:avLst/>
          </a:prstGeom>
          <a:noFill/>
        </p:spPr>
        <p:txBody>
          <a:bodyPr wrap="square" rtlCol="0">
            <a:spAutoFit/>
          </a:bodyPr>
          <a:lstStyle/>
          <a:p>
            <a:r>
              <a:rPr lang="en-US" altLang="zh-CN" sz="4000" dirty="0">
                <a:latin typeface="幼圆" panose="02010509060101010101" pitchFamily="49" charset="-122"/>
                <a:ea typeface="幼圆" panose="02010509060101010101" pitchFamily="49" charset="-122"/>
              </a:rPr>
              <a:t>hive</a:t>
            </a:r>
            <a:r>
              <a:rPr lang="zh-CN" altLang="en-US" sz="4000" dirty="0">
                <a:latin typeface="幼圆" panose="02010509060101010101" pitchFamily="49" charset="-122"/>
                <a:ea typeface="幼圆" panose="02010509060101010101" pitchFamily="49" charset="-122"/>
              </a:rPr>
              <a:t>升级为</a:t>
            </a:r>
            <a:r>
              <a:rPr lang="en-US" altLang="zh-CN" sz="4000" dirty="0">
                <a:latin typeface="幼圆" panose="02010509060101010101" pitchFamily="49" charset="-122"/>
                <a:ea typeface="幼圆" panose="02010509060101010101" pitchFamily="49" charset="-122"/>
              </a:rPr>
              <a:t>spark sql</a:t>
            </a:r>
            <a:endParaRPr lang="zh-CN" altLang="en-US" sz="4000" dirty="0">
              <a:latin typeface="幼圆" panose="02010509060101010101" pitchFamily="49" charset="-122"/>
              <a:ea typeface="幼圆" panose="02010509060101010101" pitchFamily="49" charset="-122"/>
            </a:endParaRPr>
          </a:p>
        </p:txBody>
      </p:sp>
      <p:sp>
        <p:nvSpPr>
          <p:cNvPr id="3" name="云形标注 2"/>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10" name="矩形 9"/>
          <p:cNvSpPr/>
          <p:nvPr/>
        </p:nvSpPr>
        <p:spPr>
          <a:xfrm>
            <a:off x="1321666" y="2193472"/>
            <a:ext cx="9230220" cy="1318985"/>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a:latin typeface="幼圆" panose="02010509060101010101" pitchFamily="49" charset="-122"/>
                <a:ea typeface="幼圆" panose="02010509060101010101" pitchFamily="49" charset="-122"/>
              </a:rPr>
              <a:t>如果仅处于运行时间考虑，那么越复杂的</a:t>
            </a:r>
            <a:r>
              <a:rPr lang="en-US" altLang="zh-CN" dirty="0">
                <a:latin typeface="幼圆" panose="02010509060101010101" pitchFamily="49" charset="-122"/>
                <a:ea typeface="幼圆" panose="02010509060101010101" pitchFamily="49" charset="-122"/>
              </a:rPr>
              <a:t>sql</a:t>
            </a:r>
            <a:r>
              <a:rPr lang="zh-CN" altLang="en-US" dirty="0">
                <a:latin typeface="幼圆" panose="02010509060101010101" pitchFamily="49" charset="-122"/>
                <a:ea typeface="幼圆" panose="02010509060101010101" pitchFamily="49" charset="-122"/>
              </a:rPr>
              <a:t>越有改成</a:t>
            </a:r>
            <a:r>
              <a:rPr lang="en-US" altLang="zh-CN" dirty="0">
                <a:latin typeface="幼圆" panose="02010509060101010101" pitchFamily="49" charset="-122"/>
                <a:ea typeface="幼圆" panose="02010509060101010101" pitchFamily="49" charset="-122"/>
              </a:rPr>
              <a:t>spark sql</a:t>
            </a:r>
            <a:r>
              <a:rPr lang="zh-CN" altLang="en-US" dirty="0">
                <a:latin typeface="幼圆" panose="02010509060101010101" pitchFamily="49" charset="-122"/>
                <a:ea typeface="幼圆" panose="02010509060101010101" pitchFamily="49" charset="-122"/>
              </a:rPr>
              <a:t>的必要</a:t>
            </a:r>
            <a:endParaRPr lang="en-US" altLang="zh-CN" dirty="0">
              <a:latin typeface="幼圆" panose="02010509060101010101" pitchFamily="49" charset="-122"/>
              <a:ea typeface="幼圆" panose="02010509060101010101" pitchFamily="49" charset="-122"/>
            </a:endParaRPr>
          </a:p>
        </p:txBody>
      </p:sp>
      <p:sp>
        <p:nvSpPr>
          <p:cNvPr id="13" name="矩形 12"/>
          <p:cNvSpPr/>
          <p:nvPr/>
        </p:nvSpPr>
        <p:spPr>
          <a:xfrm>
            <a:off x="1321666" y="3640368"/>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Hive</a:t>
            </a:r>
            <a:r>
              <a:rPr lang="zh-CN" altLang="en-US" dirty="0">
                <a:latin typeface="幼圆" panose="02010509060101010101" pitchFamily="49" charset="-122"/>
                <a:ea typeface="幼圆" panose="02010509060101010101" pitchFamily="49" charset="-122"/>
              </a:rPr>
              <a:t>虽然运行相对慢一些但相对稳定不易出现问题，</a:t>
            </a:r>
            <a:r>
              <a:rPr lang="en-US" altLang="zh-CN" dirty="0">
                <a:latin typeface="幼圆" panose="02010509060101010101" pitchFamily="49" charset="-122"/>
                <a:ea typeface="幼圆" panose="02010509060101010101" pitchFamily="49" charset="-122"/>
              </a:rPr>
              <a:t>spark sql</a:t>
            </a:r>
            <a:r>
              <a:rPr lang="zh-CN" altLang="en-US" dirty="0">
                <a:latin typeface="幼圆" panose="02010509060101010101" pitchFamily="49" charset="-122"/>
                <a:ea typeface="幼圆" panose="02010509060101010101" pitchFamily="49" charset="-122"/>
              </a:rPr>
              <a:t>在处理大数据量时有时需要一定优化经验才能避免程序异常</a:t>
            </a:r>
            <a:endParaRPr lang="en-US" altLang="zh-CN" dirty="0">
              <a:latin typeface="幼圆" panose="02010509060101010101" pitchFamily="49" charset="-122"/>
              <a:ea typeface="幼圆" panose="02010509060101010101" pitchFamily="49" charset="-122"/>
            </a:endParaRPr>
          </a:p>
        </p:txBody>
      </p:sp>
      <p:sp>
        <p:nvSpPr>
          <p:cNvPr id="14" name="矩形 13"/>
          <p:cNvSpPr/>
          <p:nvPr/>
        </p:nvSpPr>
        <p:spPr>
          <a:xfrm>
            <a:off x="1321666" y="5106311"/>
            <a:ext cx="9230220" cy="1260928"/>
          </a:xfrm>
          <a:prstGeom prst="rect">
            <a:avLst/>
          </a:prstGeom>
          <a:solidFill>
            <a:srgbClr val="FF0000">
              <a:alpha val="33000"/>
            </a:srgbClr>
          </a:solidFill>
          <a:ln w="25400" cmpd="sng">
            <a:solidFill>
              <a:schemeClr val="tx1"/>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幼圆" panose="02010509060101010101" pitchFamily="49" charset="-122"/>
                <a:ea typeface="幼圆" panose="02010509060101010101" pitchFamily="49" charset="-122"/>
              </a:rPr>
              <a:t>Spark</a:t>
            </a:r>
            <a:r>
              <a:rPr lang="zh-CN" altLang="en-US" dirty="0">
                <a:latin typeface="幼圆" panose="02010509060101010101" pitchFamily="49" charset="-122"/>
                <a:ea typeface="幼圆" panose="02010509060101010101" pitchFamily="49" charset="-122"/>
              </a:rPr>
              <a:t>是粗粒度的申请资源，即一次性将固定资源申请到，如果线上</a:t>
            </a:r>
            <a:r>
              <a:rPr lang="en-US" altLang="zh-CN" dirty="0">
                <a:latin typeface="幼圆" panose="02010509060101010101" pitchFamily="49" charset="-122"/>
                <a:ea typeface="幼圆" panose="02010509060101010101" pitchFamily="49" charset="-122"/>
              </a:rPr>
              <a:t>spark</a:t>
            </a:r>
            <a:r>
              <a:rPr lang="zh-CN" altLang="en-US" dirty="0">
                <a:latin typeface="幼圆" panose="02010509060101010101" pitchFamily="49" charset="-122"/>
                <a:ea typeface="幼圆" panose="02010509060101010101" pitchFamily="49" charset="-122"/>
              </a:rPr>
              <a:t>任务过多资源使用率会下降</a:t>
            </a:r>
            <a:endParaRPr lang="en-US" altLang="zh-CN" dirty="0">
              <a:latin typeface="幼圆" panose="02010509060101010101" pitchFamily="49" charset="-122"/>
              <a:ea typeface="幼圆" panose="02010509060101010101" pitchFamily="49" charset="-122"/>
            </a:endParaRPr>
          </a:p>
        </p:txBody>
      </p:sp>
      <p:sp>
        <p:nvSpPr>
          <p:cNvPr id="4" name="TextBox 3"/>
          <p:cNvSpPr txBox="1"/>
          <p:nvPr/>
        </p:nvSpPr>
        <p:spPr>
          <a:xfrm>
            <a:off x="1321666" y="1494971"/>
            <a:ext cx="6153191" cy="461665"/>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何时需要升级为</a:t>
            </a:r>
            <a:r>
              <a:rPr lang="en-US" altLang="zh-CN" sz="2400" dirty="0" smtClean="0">
                <a:latin typeface="幼圆" panose="02010509060101010101" pitchFamily="49" charset="-122"/>
                <a:ea typeface="幼圆" panose="02010509060101010101" pitchFamily="49" charset="-122"/>
              </a:rPr>
              <a:t>spark sql</a:t>
            </a:r>
            <a:endParaRPr lang="zh-CN" altLang="en-US" sz="2400" dirty="0">
              <a:latin typeface="幼圆" panose="02010509060101010101" pitchFamily="49" charset="-122"/>
              <a:ea typeface="幼圆" panose="02010509060101010101" pitchFamily="49" charset="-122"/>
            </a:endParaRPr>
          </a:p>
        </p:txBody>
      </p:sp>
      <p:pic>
        <p:nvPicPr>
          <p:cNvPr id="12"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10802938" y="0"/>
            <a:ext cx="1389062" cy="139620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99385762"/>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bg>
      <p:bgPr>
        <a:gradFill>
          <a:gsLst>
            <a:gs pos="100000">
              <a:schemeClr val="bg1"/>
            </a:gs>
            <a:gs pos="9000">
              <a:srgbClr val="FF0000"/>
            </a:gs>
          </a:gsLst>
          <a:path path="circle">
            <a:fillToRect l="50000" t="50000" r="50000" b="50000"/>
          </a:path>
        </a:gradFill>
        <a:effectLst/>
      </p:bgPr>
    </p:bg>
    <p:spTree>
      <p:nvGrpSpPr>
        <p:cNvPr id="1" name=""/>
        <p:cNvGrpSpPr/>
        <p:nvPr/>
      </p:nvGrpSpPr>
      <p:grpSpPr>
        <a:xfrm>
          <a:off x="0" y="0"/>
          <a:ext cx="0" cy="0"/>
          <a:chOff x="0" y="0"/>
          <a:chExt cx="0" cy="0"/>
        </a:xfrm>
      </p:grpSpPr>
      <p:cxnSp>
        <p:nvCxnSpPr>
          <p:cNvPr id="23" name="直接连接符 22"/>
          <p:cNvCxnSpPr>
            <a:endCxn id="28" idx="83"/>
          </p:cNvCxnSpPr>
          <p:nvPr/>
        </p:nvCxnSpPr>
        <p:spPr>
          <a:xfrm>
            <a:off x="807444" y="5710215"/>
            <a:ext cx="10354199" cy="14724"/>
          </a:xfrm>
          <a:prstGeom prst="line">
            <a:avLst/>
          </a:prstGeom>
          <a:ln w="28575">
            <a:solidFill>
              <a:schemeClr val="tx1"/>
            </a:solidFill>
          </a:ln>
        </p:spPr>
        <p:style>
          <a:lnRef idx="1">
            <a:schemeClr val="accent1"/>
          </a:lnRef>
          <a:fillRef idx="0">
            <a:schemeClr val="accent1"/>
          </a:fillRef>
          <a:effectRef idx="0">
            <a:schemeClr val="accent1"/>
          </a:effectRef>
          <a:fontRef idx="minor">
            <a:schemeClr val="tx1"/>
          </a:fontRef>
        </p:style>
      </p:cxnSp>
      <p:sp>
        <p:nvSpPr>
          <p:cNvPr id="6" name="文本框 5"/>
          <p:cNvSpPr txBox="1"/>
          <p:nvPr/>
        </p:nvSpPr>
        <p:spPr>
          <a:xfrm>
            <a:off x="4665765" y="2723267"/>
            <a:ext cx="3894035" cy="1323439"/>
          </a:xfrm>
          <a:prstGeom prst="rect">
            <a:avLst/>
          </a:prstGeom>
          <a:noFill/>
        </p:spPr>
        <p:txBody>
          <a:bodyPr wrap="square" rtlCol="0">
            <a:spAutoFit/>
          </a:bodyPr>
          <a:lstStyle/>
          <a:p>
            <a:r>
              <a:rPr lang="zh-CN" altLang="en-US" sz="4000" b="1" dirty="0" smtClean="0">
                <a:latin typeface="幼圆" panose="02010509060101010101" pitchFamily="49" charset="-122"/>
                <a:ea typeface="幼圆" panose="02010509060101010101" pitchFamily="49" charset="-122"/>
                <a:cs typeface="Arial Unicode MS" panose="020B0604020202020204" pitchFamily="34" charset="-122"/>
              </a:rPr>
              <a:t>分享结束</a:t>
            </a:r>
            <a:endParaRPr lang="en-US" altLang="zh-CN" sz="4000" b="1" dirty="0" smtClean="0">
              <a:latin typeface="幼圆" panose="02010509060101010101" pitchFamily="49" charset="-122"/>
              <a:ea typeface="幼圆" panose="02010509060101010101" pitchFamily="49" charset="-122"/>
              <a:cs typeface="Arial Unicode MS" panose="020B0604020202020204" pitchFamily="34" charset="-122"/>
            </a:endParaRPr>
          </a:p>
          <a:p>
            <a:r>
              <a:rPr lang="zh-CN" altLang="en-US" sz="4000" b="1" dirty="0" smtClean="0">
                <a:latin typeface="幼圆" panose="02010509060101010101" pitchFamily="49" charset="-122"/>
                <a:ea typeface="幼圆" panose="02010509060101010101" pitchFamily="49" charset="-122"/>
                <a:cs typeface="Arial Unicode MS" panose="020B0604020202020204" pitchFamily="34" charset="-122"/>
              </a:rPr>
              <a:t>提问时间</a:t>
            </a:r>
            <a:endParaRPr lang="zh-CN" altLang="en-US" sz="4000" b="1" dirty="0">
              <a:latin typeface="幼圆" panose="02010509060101010101" pitchFamily="49" charset="-122"/>
              <a:ea typeface="幼圆" panose="02010509060101010101" pitchFamily="49" charset="-122"/>
              <a:cs typeface="Arial Unicode MS" panose="020B0604020202020204" pitchFamily="34" charset="-122"/>
            </a:endParaRPr>
          </a:p>
        </p:txBody>
      </p:sp>
      <p:sp>
        <p:nvSpPr>
          <p:cNvPr id="8" name="矩形 7"/>
          <p:cNvSpPr/>
          <p:nvPr/>
        </p:nvSpPr>
        <p:spPr>
          <a:xfrm>
            <a:off x="-12117" y="-4865"/>
            <a:ext cx="12188752" cy="1118681"/>
          </a:xfrm>
          <a:prstGeom prst="rect">
            <a:avLst/>
          </a:prstGeom>
          <a:solidFill>
            <a:schemeClr val="bg1">
              <a:lumMod val="75000"/>
              <a:lumOff val="25000"/>
              <a:alpha val="6600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矩形 8"/>
          <p:cNvSpPr/>
          <p:nvPr/>
        </p:nvSpPr>
        <p:spPr>
          <a:xfrm>
            <a:off x="123477" y="390882"/>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任意多边形 12"/>
          <p:cNvSpPr/>
          <p:nvPr/>
        </p:nvSpPr>
        <p:spPr>
          <a:xfrm>
            <a:off x="194553" y="1682885"/>
            <a:ext cx="291861" cy="1060315"/>
          </a:xfrm>
          <a:custGeom>
            <a:avLst/>
            <a:gdLst>
              <a:gd name="connsiteX0" fmla="*/ 282102 w 291861"/>
              <a:gd name="connsiteY0" fmla="*/ 0 h 1060315"/>
              <a:gd name="connsiteX1" fmla="*/ 282102 w 291861"/>
              <a:gd name="connsiteY1" fmla="*/ 428017 h 1060315"/>
              <a:gd name="connsiteX2" fmla="*/ 252919 w 291861"/>
              <a:gd name="connsiteY2" fmla="*/ 525294 h 1060315"/>
              <a:gd name="connsiteX3" fmla="*/ 223736 w 291861"/>
              <a:gd name="connsiteY3" fmla="*/ 544749 h 1060315"/>
              <a:gd name="connsiteX4" fmla="*/ 194553 w 291861"/>
              <a:gd name="connsiteY4" fmla="*/ 680936 h 1060315"/>
              <a:gd name="connsiteX5" fmla="*/ 184826 w 291861"/>
              <a:gd name="connsiteY5" fmla="*/ 710119 h 1060315"/>
              <a:gd name="connsiteX6" fmla="*/ 165370 w 291861"/>
              <a:gd name="connsiteY6" fmla="*/ 729575 h 1060315"/>
              <a:gd name="connsiteX7" fmla="*/ 155643 w 291861"/>
              <a:gd name="connsiteY7" fmla="*/ 758758 h 1060315"/>
              <a:gd name="connsiteX8" fmla="*/ 136187 w 291861"/>
              <a:gd name="connsiteY8" fmla="*/ 787941 h 1060315"/>
              <a:gd name="connsiteX9" fmla="*/ 116732 w 291861"/>
              <a:gd name="connsiteY9" fmla="*/ 846306 h 1060315"/>
              <a:gd name="connsiteX10" fmla="*/ 107004 w 291861"/>
              <a:gd name="connsiteY10" fmla="*/ 875489 h 1060315"/>
              <a:gd name="connsiteX11" fmla="*/ 48638 w 291861"/>
              <a:gd name="connsiteY11" fmla="*/ 1031132 h 1060315"/>
              <a:gd name="connsiteX12" fmla="*/ 19456 w 291861"/>
              <a:gd name="connsiteY12" fmla="*/ 1040860 h 1060315"/>
              <a:gd name="connsiteX13" fmla="*/ 0 w 291861"/>
              <a:gd name="connsiteY13" fmla="*/ 1060315 h 10603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Lst>
            <a:rect l="l" t="t" r="r" b="b"/>
            <a:pathLst>
              <a:path w="291861" h="1060315">
                <a:moveTo>
                  <a:pt x="282102" y="0"/>
                </a:moveTo>
                <a:cubicBezTo>
                  <a:pt x="290904" y="211231"/>
                  <a:pt x="298746" y="228291"/>
                  <a:pt x="282102" y="428017"/>
                </a:cubicBezTo>
                <a:cubicBezTo>
                  <a:pt x="280957" y="441762"/>
                  <a:pt x="255810" y="523367"/>
                  <a:pt x="252919" y="525294"/>
                </a:cubicBezTo>
                <a:lnTo>
                  <a:pt x="223736" y="544749"/>
                </a:lnTo>
                <a:cubicBezTo>
                  <a:pt x="215571" y="593742"/>
                  <a:pt x="210716" y="632443"/>
                  <a:pt x="194553" y="680936"/>
                </a:cubicBezTo>
                <a:cubicBezTo>
                  <a:pt x="191311" y="690664"/>
                  <a:pt x="190101" y="701326"/>
                  <a:pt x="184826" y="710119"/>
                </a:cubicBezTo>
                <a:cubicBezTo>
                  <a:pt x="180107" y="717984"/>
                  <a:pt x="171855" y="723090"/>
                  <a:pt x="165370" y="729575"/>
                </a:cubicBezTo>
                <a:cubicBezTo>
                  <a:pt x="162128" y="739303"/>
                  <a:pt x="160229" y="749587"/>
                  <a:pt x="155643" y="758758"/>
                </a:cubicBezTo>
                <a:cubicBezTo>
                  <a:pt x="150414" y="769215"/>
                  <a:pt x="140935" y="777257"/>
                  <a:pt x="136187" y="787941"/>
                </a:cubicBezTo>
                <a:cubicBezTo>
                  <a:pt x="127858" y="806681"/>
                  <a:pt x="123217" y="826851"/>
                  <a:pt x="116732" y="846306"/>
                </a:cubicBezTo>
                <a:lnTo>
                  <a:pt x="107004" y="875489"/>
                </a:lnTo>
                <a:cubicBezTo>
                  <a:pt x="101435" y="908905"/>
                  <a:pt x="107584" y="1011482"/>
                  <a:pt x="48638" y="1031132"/>
                </a:cubicBezTo>
                <a:lnTo>
                  <a:pt x="19456" y="1040860"/>
                </a:lnTo>
                <a:lnTo>
                  <a:pt x="0" y="1060315"/>
                </a:ln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任意多边形 13"/>
          <p:cNvSpPr/>
          <p:nvPr/>
        </p:nvSpPr>
        <p:spPr>
          <a:xfrm>
            <a:off x="330172" y="1410511"/>
            <a:ext cx="477272" cy="1838527"/>
          </a:xfrm>
          <a:custGeom>
            <a:avLst/>
            <a:gdLst>
              <a:gd name="connsiteX0" fmla="*/ 457768 w 477272"/>
              <a:gd name="connsiteY0" fmla="*/ 0 h 1838527"/>
              <a:gd name="connsiteX1" fmla="*/ 477224 w 477272"/>
              <a:gd name="connsiteY1" fmla="*/ 243191 h 1838527"/>
              <a:gd name="connsiteX2" fmla="*/ 467496 w 477272"/>
              <a:gd name="connsiteY2" fmla="*/ 311285 h 1838527"/>
              <a:gd name="connsiteX3" fmla="*/ 457768 w 477272"/>
              <a:gd name="connsiteY3" fmla="*/ 389106 h 1838527"/>
              <a:gd name="connsiteX4" fmla="*/ 428585 w 477272"/>
              <a:gd name="connsiteY4" fmla="*/ 496110 h 1838527"/>
              <a:gd name="connsiteX5" fmla="*/ 418858 w 477272"/>
              <a:gd name="connsiteY5" fmla="*/ 525293 h 1838527"/>
              <a:gd name="connsiteX6" fmla="*/ 409130 w 477272"/>
              <a:gd name="connsiteY6" fmla="*/ 593387 h 1838527"/>
              <a:gd name="connsiteX7" fmla="*/ 389675 w 477272"/>
              <a:gd name="connsiteY7" fmla="*/ 651753 h 1838527"/>
              <a:gd name="connsiteX8" fmla="*/ 379947 w 477272"/>
              <a:gd name="connsiteY8" fmla="*/ 690663 h 1838527"/>
              <a:gd name="connsiteX9" fmla="*/ 360492 w 477272"/>
              <a:gd name="connsiteY9" fmla="*/ 749029 h 1838527"/>
              <a:gd name="connsiteX10" fmla="*/ 350764 w 477272"/>
              <a:gd name="connsiteY10" fmla="*/ 787940 h 1838527"/>
              <a:gd name="connsiteX11" fmla="*/ 331309 w 477272"/>
              <a:gd name="connsiteY11" fmla="*/ 846306 h 1838527"/>
              <a:gd name="connsiteX12" fmla="*/ 331309 w 477272"/>
              <a:gd name="connsiteY12" fmla="*/ 1031132 h 1838527"/>
              <a:gd name="connsiteX13" fmla="*/ 311854 w 477272"/>
              <a:gd name="connsiteY13" fmla="*/ 1089498 h 1838527"/>
              <a:gd name="connsiteX14" fmla="*/ 292398 w 477272"/>
              <a:gd name="connsiteY14" fmla="*/ 1108953 h 1838527"/>
              <a:gd name="connsiteX15" fmla="*/ 282671 w 477272"/>
              <a:gd name="connsiteY15" fmla="*/ 1138136 h 1838527"/>
              <a:gd name="connsiteX16" fmla="*/ 263215 w 477272"/>
              <a:gd name="connsiteY16" fmla="*/ 1167319 h 1838527"/>
              <a:gd name="connsiteX17" fmla="*/ 243760 w 477272"/>
              <a:gd name="connsiteY17" fmla="*/ 1245140 h 1838527"/>
              <a:gd name="connsiteX18" fmla="*/ 204849 w 477272"/>
              <a:gd name="connsiteY18" fmla="*/ 1361872 h 1838527"/>
              <a:gd name="connsiteX19" fmla="*/ 195122 w 477272"/>
              <a:gd name="connsiteY19" fmla="*/ 1391055 h 1838527"/>
              <a:gd name="connsiteX20" fmla="*/ 175666 w 477272"/>
              <a:gd name="connsiteY20" fmla="*/ 1420238 h 1838527"/>
              <a:gd name="connsiteX21" fmla="*/ 156211 w 477272"/>
              <a:gd name="connsiteY21" fmla="*/ 1478604 h 1838527"/>
              <a:gd name="connsiteX22" fmla="*/ 136756 w 477272"/>
              <a:gd name="connsiteY22" fmla="*/ 1507787 h 1838527"/>
              <a:gd name="connsiteX23" fmla="*/ 117300 w 477272"/>
              <a:gd name="connsiteY23" fmla="*/ 1566153 h 1838527"/>
              <a:gd name="connsiteX24" fmla="*/ 107573 w 477272"/>
              <a:gd name="connsiteY24" fmla="*/ 1595336 h 1838527"/>
              <a:gd name="connsiteX25" fmla="*/ 88117 w 477272"/>
              <a:gd name="connsiteY25" fmla="*/ 1614791 h 1838527"/>
              <a:gd name="connsiteX26" fmla="*/ 58934 w 477272"/>
              <a:gd name="connsiteY26" fmla="*/ 1702340 h 1838527"/>
              <a:gd name="connsiteX27" fmla="*/ 49207 w 477272"/>
              <a:gd name="connsiteY27" fmla="*/ 1731523 h 1838527"/>
              <a:gd name="connsiteX28" fmla="*/ 10296 w 477272"/>
              <a:gd name="connsiteY28" fmla="*/ 1770434 h 1838527"/>
              <a:gd name="connsiteX29" fmla="*/ 568 w 477272"/>
              <a:gd name="connsiteY29" fmla="*/ 1838527 h 18385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Lst>
            <a:rect l="l" t="t" r="r" b="b"/>
            <a:pathLst>
              <a:path w="477272" h="1838527">
                <a:moveTo>
                  <a:pt x="457768" y="0"/>
                </a:moveTo>
                <a:cubicBezTo>
                  <a:pt x="464253" y="81064"/>
                  <a:pt x="474684" y="161908"/>
                  <a:pt x="477224" y="243191"/>
                </a:cubicBezTo>
                <a:cubicBezTo>
                  <a:pt x="477940" y="266108"/>
                  <a:pt x="470526" y="288558"/>
                  <a:pt x="467496" y="311285"/>
                </a:cubicBezTo>
                <a:cubicBezTo>
                  <a:pt x="464041" y="337198"/>
                  <a:pt x="461743" y="363268"/>
                  <a:pt x="457768" y="389106"/>
                </a:cubicBezTo>
                <a:cubicBezTo>
                  <a:pt x="449910" y="440184"/>
                  <a:pt x="445963" y="443976"/>
                  <a:pt x="428585" y="496110"/>
                </a:cubicBezTo>
                <a:lnTo>
                  <a:pt x="418858" y="525293"/>
                </a:lnTo>
                <a:cubicBezTo>
                  <a:pt x="415615" y="547991"/>
                  <a:pt x="414286" y="571046"/>
                  <a:pt x="409130" y="593387"/>
                </a:cubicBezTo>
                <a:cubicBezTo>
                  <a:pt x="404519" y="613370"/>
                  <a:pt x="394649" y="631858"/>
                  <a:pt x="389675" y="651753"/>
                </a:cubicBezTo>
                <a:cubicBezTo>
                  <a:pt x="386432" y="664723"/>
                  <a:pt x="383789" y="677858"/>
                  <a:pt x="379947" y="690663"/>
                </a:cubicBezTo>
                <a:cubicBezTo>
                  <a:pt x="374054" y="710306"/>
                  <a:pt x="365466" y="729134"/>
                  <a:pt x="360492" y="749029"/>
                </a:cubicBezTo>
                <a:cubicBezTo>
                  <a:pt x="357249" y="761999"/>
                  <a:pt x="354606" y="775134"/>
                  <a:pt x="350764" y="787940"/>
                </a:cubicBezTo>
                <a:cubicBezTo>
                  <a:pt x="344871" y="807583"/>
                  <a:pt x="331309" y="846306"/>
                  <a:pt x="331309" y="846306"/>
                </a:cubicBezTo>
                <a:cubicBezTo>
                  <a:pt x="338344" y="937760"/>
                  <a:pt x="349950" y="956569"/>
                  <a:pt x="331309" y="1031132"/>
                </a:cubicBezTo>
                <a:cubicBezTo>
                  <a:pt x="326335" y="1051027"/>
                  <a:pt x="326355" y="1074997"/>
                  <a:pt x="311854" y="1089498"/>
                </a:cubicBezTo>
                <a:lnTo>
                  <a:pt x="292398" y="1108953"/>
                </a:lnTo>
                <a:cubicBezTo>
                  <a:pt x="289156" y="1118681"/>
                  <a:pt x="287257" y="1128965"/>
                  <a:pt x="282671" y="1138136"/>
                </a:cubicBezTo>
                <a:cubicBezTo>
                  <a:pt x="277442" y="1148593"/>
                  <a:pt x="267210" y="1156332"/>
                  <a:pt x="263215" y="1167319"/>
                </a:cubicBezTo>
                <a:cubicBezTo>
                  <a:pt x="254077" y="1192448"/>
                  <a:pt x="252215" y="1219773"/>
                  <a:pt x="243760" y="1245140"/>
                </a:cubicBezTo>
                <a:lnTo>
                  <a:pt x="204849" y="1361872"/>
                </a:lnTo>
                <a:cubicBezTo>
                  <a:pt x="201607" y="1371600"/>
                  <a:pt x="200810" y="1382523"/>
                  <a:pt x="195122" y="1391055"/>
                </a:cubicBezTo>
                <a:lnTo>
                  <a:pt x="175666" y="1420238"/>
                </a:lnTo>
                <a:cubicBezTo>
                  <a:pt x="169181" y="1439693"/>
                  <a:pt x="167586" y="1461540"/>
                  <a:pt x="156211" y="1478604"/>
                </a:cubicBezTo>
                <a:cubicBezTo>
                  <a:pt x="149726" y="1488332"/>
                  <a:pt x="141504" y="1497104"/>
                  <a:pt x="136756" y="1507787"/>
                </a:cubicBezTo>
                <a:cubicBezTo>
                  <a:pt x="128427" y="1526527"/>
                  <a:pt x="123785" y="1546698"/>
                  <a:pt x="117300" y="1566153"/>
                </a:cubicBezTo>
                <a:cubicBezTo>
                  <a:pt x="114057" y="1575881"/>
                  <a:pt x="114824" y="1588086"/>
                  <a:pt x="107573" y="1595336"/>
                </a:cubicBezTo>
                <a:lnTo>
                  <a:pt x="88117" y="1614791"/>
                </a:lnTo>
                <a:lnTo>
                  <a:pt x="58934" y="1702340"/>
                </a:lnTo>
                <a:cubicBezTo>
                  <a:pt x="55692" y="1712068"/>
                  <a:pt x="56458" y="1724272"/>
                  <a:pt x="49207" y="1731523"/>
                </a:cubicBezTo>
                <a:lnTo>
                  <a:pt x="10296" y="1770434"/>
                </a:lnTo>
                <a:cubicBezTo>
                  <a:pt x="-3534" y="1811921"/>
                  <a:pt x="568" y="1789363"/>
                  <a:pt x="568" y="1838527"/>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任意多边形 14"/>
          <p:cNvSpPr/>
          <p:nvPr/>
        </p:nvSpPr>
        <p:spPr>
          <a:xfrm>
            <a:off x="175098" y="1303506"/>
            <a:ext cx="1070523" cy="2431915"/>
          </a:xfrm>
          <a:custGeom>
            <a:avLst/>
            <a:gdLst>
              <a:gd name="connsiteX0" fmla="*/ 1060315 w 1070523"/>
              <a:gd name="connsiteY0" fmla="*/ 0 h 2431915"/>
              <a:gd name="connsiteX1" fmla="*/ 1070042 w 1070523"/>
              <a:gd name="connsiteY1" fmla="*/ 272375 h 2431915"/>
              <a:gd name="connsiteX2" fmla="*/ 1050587 w 1070523"/>
              <a:gd name="connsiteY2" fmla="*/ 330741 h 2431915"/>
              <a:gd name="connsiteX3" fmla="*/ 1021404 w 1070523"/>
              <a:gd name="connsiteY3" fmla="*/ 389107 h 2431915"/>
              <a:gd name="connsiteX4" fmla="*/ 1011676 w 1070523"/>
              <a:gd name="connsiteY4" fmla="*/ 418290 h 2431915"/>
              <a:gd name="connsiteX5" fmla="*/ 1001949 w 1070523"/>
              <a:gd name="connsiteY5" fmla="*/ 476656 h 2431915"/>
              <a:gd name="connsiteX6" fmla="*/ 982493 w 1070523"/>
              <a:gd name="connsiteY6" fmla="*/ 535022 h 2431915"/>
              <a:gd name="connsiteX7" fmla="*/ 972766 w 1070523"/>
              <a:gd name="connsiteY7" fmla="*/ 593388 h 2431915"/>
              <a:gd name="connsiteX8" fmla="*/ 963038 w 1070523"/>
              <a:gd name="connsiteY8" fmla="*/ 622571 h 2431915"/>
              <a:gd name="connsiteX9" fmla="*/ 953311 w 1070523"/>
              <a:gd name="connsiteY9" fmla="*/ 661481 h 2431915"/>
              <a:gd name="connsiteX10" fmla="*/ 933855 w 1070523"/>
              <a:gd name="connsiteY10" fmla="*/ 719847 h 2431915"/>
              <a:gd name="connsiteX11" fmla="*/ 924128 w 1070523"/>
              <a:gd name="connsiteY11" fmla="*/ 749030 h 2431915"/>
              <a:gd name="connsiteX12" fmla="*/ 904672 w 1070523"/>
              <a:gd name="connsiteY12" fmla="*/ 768485 h 2431915"/>
              <a:gd name="connsiteX13" fmla="*/ 885217 w 1070523"/>
              <a:gd name="connsiteY13" fmla="*/ 826851 h 2431915"/>
              <a:gd name="connsiteX14" fmla="*/ 856034 w 1070523"/>
              <a:gd name="connsiteY14" fmla="*/ 1011677 h 2431915"/>
              <a:gd name="connsiteX15" fmla="*/ 836579 w 1070523"/>
              <a:gd name="connsiteY15" fmla="*/ 1070043 h 2431915"/>
              <a:gd name="connsiteX16" fmla="*/ 826851 w 1070523"/>
              <a:gd name="connsiteY16" fmla="*/ 1099226 h 2431915"/>
              <a:gd name="connsiteX17" fmla="*/ 797668 w 1070523"/>
              <a:gd name="connsiteY17" fmla="*/ 1225685 h 2431915"/>
              <a:gd name="connsiteX18" fmla="*/ 787940 w 1070523"/>
              <a:gd name="connsiteY18" fmla="*/ 1254868 h 2431915"/>
              <a:gd name="connsiteX19" fmla="*/ 768485 w 1070523"/>
              <a:gd name="connsiteY19" fmla="*/ 1274324 h 2431915"/>
              <a:gd name="connsiteX20" fmla="*/ 758757 w 1070523"/>
              <a:gd name="connsiteY20" fmla="*/ 1303507 h 2431915"/>
              <a:gd name="connsiteX21" fmla="*/ 700391 w 1070523"/>
              <a:gd name="connsiteY21" fmla="*/ 1381328 h 2431915"/>
              <a:gd name="connsiteX22" fmla="*/ 661481 w 1070523"/>
              <a:gd name="connsiteY22" fmla="*/ 1468877 h 2431915"/>
              <a:gd name="connsiteX23" fmla="*/ 642025 w 1070523"/>
              <a:gd name="connsiteY23" fmla="*/ 1488332 h 2431915"/>
              <a:gd name="connsiteX24" fmla="*/ 632298 w 1070523"/>
              <a:gd name="connsiteY24" fmla="*/ 1517515 h 2431915"/>
              <a:gd name="connsiteX25" fmla="*/ 612842 w 1070523"/>
              <a:gd name="connsiteY25" fmla="*/ 1536971 h 2431915"/>
              <a:gd name="connsiteX26" fmla="*/ 593387 w 1070523"/>
              <a:gd name="connsiteY26" fmla="*/ 1595337 h 2431915"/>
              <a:gd name="connsiteX27" fmla="*/ 583659 w 1070523"/>
              <a:gd name="connsiteY27" fmla="*/ 1624520 h 2431915"/>
              <a:gd name="connsiteX28" fmla="*/ 573932 w 1070523"/>
              <a:gd name="connsiteY28" fmla="*/ 1653703 h 2431915"/>
              <a:gd name="connsiteX29" fmla="*/ 554476 w 1070523"/>
              <a:gd name="connsiteY29" fmla="*/ 1682885 h 2431915"/>
              <a:gd name="connsiteX30" fmla="*/ 515566 w 1070523"/>
              <a:gd name="connsiteY30" fmla="*/ 1760707 h 2431915"/>
              <a:gd name="connsiteX31" fmla="*/ 476655 w 1070523"/>
              <a:gd name="connsiteY31" fmla="*/ 1848256 h 2431915"/>
              <a:gd name="connsiteX32" fmla="*/ 447472 w 1070523"/>
              <a:gd name="connsiteY32" fmla="*/ 1896894 h 2431915"/>
              <a:gd name="connsiteX33" fmla="*/ 398834 w 1070523"/>
              <a:gd name="connsiteY33" fmla="*/ 1945532 h 2431915"/>
              <a:gd name="connsiteX34" fmla="*/ 369651 w 1070523"/>
              <a:gd name="connsiteY34" fmla="*/ 1994171 h 2431915"/>
              <a:gd name="connsiteX35" fmla="*/ 350196 w 1070523"/>
              <a:gd name="connsiteY35" fmla="*/ 2023354 h 2431915"/>
              <a:gd name="connsiteX36" fmla="*/ 321013 w 1070523"/>
              <a:gd name="connsiteY36" fmla="*/ 2042809 h 2431915"/>
              <a:gd name="connsiteX37" fmla="*/ 301557 w 1070523"/>
              <a:gd name="connsiteY37" fmla="*/ 2062264 h 2431915"/>
              <a:gd name="connsiteX38" fmla="*/ 252919 w 1070523"/>
              <a:gd name="connsiteY38" fmla="*/ 2140085 h 2431915"/>
              <a:gd name="connsiteX39" fmla="*/ 243191 w 1070523"/>
              <a:gd name="connsiteY39" fmla="*/ 2169268 h 2431915"/>
              <a:gd name="connsiteX40" fmla="*/ 194553 w 1070523"/>
              <a:gd name="connsiteY40" fmla="*/ 2208179 h 2431915"/>
              <a:gd name="connsiteX41" fmla="*/ 155642 w 1070523"/>
              <a:gd name="connsiteY41" fmla="*/ 2247090 h 2431915"/>
              <a:gd name="connsiteX42" fmla="*/ 136187 w 1070523"/>
              <a:gd name="connsiteY42" fmla="*/ 2276273 h 2431915"/>
              <a:gd name="connsiteX43" fmla="*/ 107004 w 1070523"/>
              <a:gd name="connsiteY43" fmla="*/ 2305456 h 2431915"/>
              <a:gd name="connsiteX44" fmla="*/ 87549 w 1070523"/>
              <a:gd name="connsiteY44" fmla="*/ 2334639 h 2431915"/>
              <a:gd name="connsiteX45" fmla="*/ 58366 w 1070523"/>
              <a:gd name="connsiteY45" fmla="*/ 2344366 h 2431915"/>
              <a:gd name="connsiteX46" fmla="*/ 29183 w 1070523"/>
              <a:gd name="connsiteY46" fmla="*/ 2393005 h 2431915"/>
              <a:gd name="connsiteX47" fmla="*/ 0 w 1070523"/>
              <a:gd name="connsiteY47" fmla="*/ 2431915 h 243191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Lst>
            <a:rect l="l" t="t" r="r" b="b"/>
            <a:pathLst>
              <a:path w="1070523" h="2431915">
                <a:moveTo>
                  <a:pt x="1060315" y="0"/>
                </a:moveTo>
                <a:cubicBezTo>
                  <a:pt x="1063557" y="90792"/>
                  <a:pt x="1072713" y="181565"/>
                  <a:pt x="1070042" y="272375"/>
                </a:cubicBezTo>
                <a:cubicBezTo>
                  <a:pt x="1069439" y="292874"/>
                  <a:pt x="1057072" y="311286"/>
                  <a:pt x="1050587" y="330741"/>
                </a:cubicBezTo>
                <a:cubicBezTo>
                  <a:pt x="1026138" y="404088"/>
                  <a:pt x="1059116" y="313683"/>
                  <a:pt x="1021404" y="389107"/>
                </a:cubicBezTo>
                <a:cubicBezTo>
                  <a:pt x="1016818" y="398278"/>
                  <a:pt x="1014919" y="408562"/>
                  <a:pt x="1011676" y="418290"/>
                </a:cubicBezTo>
                <a:cubicBezTo>
                  <a:pt x="1008434" y="437745"/>
                  <a:pt x="1006733" y="457521"/>
                  <a:pt x="1001949" y="476656"/>
                </a:cubicBezTo>
                <a:cubicBezTo>
                  <a:pt x="996975" y="496551"/>
                  <a:pt x="982493" y="535022"/>
                  <a:pt x="982493" y="535022"/>
                </a:cubicBezTo>
                <a:cubicBezTo>
                  <a:pt x="979251" y="554477"/>
                  <a:pt x="977045" y="574134"/>
                  <a:pt x="972766" y="593388"/>
                </a:cubicBezTo>
                <a:cubicBezTo>
                  <a:pt x="970542" y="603398"/>
                  <a:pt x="965855" y="612712"/>
                  <a:pt x="963038" y="622571"/>
                </a:cubicBezTo>
                <a:cubicBezTo>
                  <a:pt x="959365" y="635426"/>
                  <a:pt x="957153" y="648676"/>
                  <a:pt x="953311" y="661481"/>
                </a:cubicBezTo>
                <a:cubicBezTo>
                  <a:pt x="947418" y="681124"/>
                  <a:pt x="940340" y="700392"/>
                  <a:pt x="933855" y="719847"/>
                </a:cubicBezTo>
                <a:cubicBezTo>
                  <a:pt x="930612" y="729575"/>
                  <a:pt x="931379" y="741780"/>
                  <a:pt x="924128" y="749030"/>
                </a:cubicBezTo>
                <a:lnTo>
                  <a:pt x="904672" y="768485"/>
                </a:lnTo>
                <a:cubicBezTo>
                  <a:pt x="898187" y="787940"/>
                  <a:pt x="886790" y="806404"/>
                  <a:pt x="885217" y="826851"/>
                </a:cubicBezTo>
                <a:cubicBezTo>
                  <a:pt x="873916" y="973754"/>
                  <a:pt x="888858" y="913205"/>
                  <a:pt x="856034" y="1011677"/>
                </a:cubicBezTo>
                <a:lnTo>
                  <a:pt x="836579" y="1070043"/>
                </a:lnTo>
                <a:lnTo>
                  <a:pt x="826851" y="1099226"/>
                </a:lnTo>
                <a:cubicBezTo>
                  <a:pt x="814223" y="1187619"/>
                  <a:pt x="824373" y="1145570"/>
                  <a:pt x="797668" y="1225685"/>
                </a:cubicBezTo>
                <a:cubicBezTo>
                  <a:pt x="794425" y="1235413"/>
                  <a:pt x="795190" y="1247617"/>
                  <a:pt x="787940" y="1254868"/>
                </a:cubicBezTo>
                <a:lnTo>
                  <a:pt x="768485" y="1274324"/>
                </a:lnTo>
                <a:cubicBezTo>
                  <a:pt x="765242" y="1284052"/>
                  <a:pt x="763737" y="1294543"/>
                  <a:pt x="758757" y="1303507"/>
                </a:cubicBezTo>
                <a:cubicBezTo>
                  <a:pt x="731257" y="1353008"/>
                  <a:pt x="729910" y="1351810"/>
                  <a:pt x="700391" y="1381328"/>
                </a:cubicBezTo>
                <a:cubicBezTo>
                  <a:pt x="684966" y="1427604"/>
                  <a:pt x="687907" y="1435846"/>
                  <a:pt x="661481" y="1468877"/>
                </a:cubicBezTo>
                <a:cubicBezTo>
                  <a:pt x="655752" y="1476039"/>
                  <a:pt x="648510" y="1481847"/>
                  <a:pt x="642025" y="1488332"/>
                </a:cubicBezTo>
                <a:cubicBezTo>
                  <a:pt x="638783" y="1498060"/>
                  <a:pt x="637573" y="1508722"/>
                  <a:pt x="632298" y="1517515"/>
                </a:cubicBezTo>
                <a:cubicBezTo>
                  <a:pt x="627579" y="1525380"/>
                  <a:pt x="616944" y="1528768"/>
                  <a:pt x="612842" y="1536971"/>
                </a:cubicBezTo>
                <a:cubicBezTo>
                  <a:pt x="603671" y="1555314"/>
                  <a:pt x="599872" y="1575882"/>
                  <a:pt x="593387" y="1595337"/>
                </a:cubicBezTo>
                <a:lnTo>
                  <a:pt x="583659" y="1624520"/>
                </a:lnTo>
                <a:cubicBezTo>
                  <a:pt x="580417" y="1634248"/>
                  <a:pt x="579620" y="1645172"/>
                  <a:pt x="573932" y="1653703"/>
                </a:cubicBezTo>
                <a:lnTo>
                  <a:pt x="554476" y="1682885"/>
                </a:lnTo>
                <a:cubicBezTo>
                  <a:pt x="532121" y="1749952"/>
                  <a:pt x="549522" y="1726750"/>
                  <a:pt x="515566" y="1760707"/>
                </a:cubicBezTo>
                <a:cubicBezTo>
                  <a:pt x="492414" y="1830164"/>
                  <a:pt x="507487" y="1802010"/>
                  <a:pt x="476655" y="1848256"/>
                </a:cubicBezTo>
                <a:cubicBezTo>
                  <a:pt x="459762" y="1898937"/>
                  <a:pt x="477994" y="1858742"/>
                  <a:pt x="447472" y="1896894"/>
                </a:cubicBezTo>
                <a:cubicBezTo>
                  <a:pt x="410413" y="1943217"/>
                  <a:pt x="448864" y="1912179"/>
                  <a:pt x="398834" y="1945532"/>
                </a:cubicBezTo>
                <a:cubicBezTo>
                  <a:pt x="381940" y="1996212"/>
                  <a:pt x="400172" y="1956019"/>
                  <a:pt x="369651" y="1994171"/>
                </a:cubicBezTo>
                <a:cubicBezTo>
                  <a:pt x="362348" y="2003300"/>
                  <a:pt x="358463" y="2015087"/>
                  <a:pt x="350196" y="2023354"/>
                </a:cubicBezTo>
                <a:cubicBezTo>
                  <a:pt x="341929" y="2031621"/>
                  <a:pt x="330142" y="2035506"/>
                  <a:pt x="321013" y="2042809"/>
                </a:cubicBezTo>
                <a:cubicBezTo>
                  <a:pt x="313851" y="2048538"/>
                  <a:pt x="308042" y="2055779"/>
                  <a:pt x="301557" y="2062264"/>
                </a:cubicBezTo>
                <a:cubicBezTo>
                  <a:pt x="278405" y="2131721"/>
                  <a:pt x="299166" y="2109255"/>
                  <a:pt x="252919" y="2140085"/>
                </a:cubicBezTo>
                <a:cubicBezTo>
                  <a:pt x="249676" y="2149813"/>
                  <a:pt x="248467" y="2160475"/>
                  <a:pt x="243191" y="2169268"/>
                </a:cubicBezTo>
                <a:cubicBezTo>
                  <a:pt x="233949" y="2184672"/>
                  <a:pt x="207810" y="2199341"/>
                  <a:pt x="194553" y="2208179"/>
                </a:cubicBezTo>
                <a:cubicBezTo>
                  <a:pt x="173328" y="2271851"/>
                  <a:pt x="202807" y="2209358"/>
                  <a:pt x="155642" y="2247090"/>
                </a:cubicBezTo>
                <a:cubicBezTo>
                  <a:pt x="146513" y="2254393"/>
                  <a:pt x="143671" y="2267292"/>
                  <a:pt x="136187" y="2276273"/>
                </a:cubicBezTo>
                <a:cubicBezTo>
                  <a:pt x="127380" y="2286841"/>
                  <a:pt x="115811" y="2294888"/>
                  <a:pt x="107004" y="2305456"/>
                </a:cubicBezTo>
                <a:cubicBezTo>
                  <a:pt x="99520" y="2314437"/>
                  <a:pt x="96678" y="2327336"/>
                  <a:pt x="87549" y="2334639"/>
                </a:cubicBezTo>
                <a:cubicBezTo>
                  <a:pt x="79542" y="2341044"/>
                  <a:pt x="68094" y="2341124"/>
                  <a:pt x="58366" y="2344366"/>
                </a:cubicBezTo>
                <a:cubicBezTo>
                  <a:pt x="41472" y="2395046"/>
                  <a:pt x="59704" y="2354853"/>
                  <a:pt x="29183" y="2393005"/>
                </a:cubicBezTo>
                <a:cubicBezTo>
                  <a:pt x="-14801" y="2447986"/>
                  <a:pt x="26618" y="2405299"/>
                  <a:pt x="0" y="2431915"/>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任意多边形 15"/>
          <p:cNvSpPr/>
          <p:nvPr/>
        </p:nvSpPr>
        <p:spPr>
          <a:xfrm>
            <a:off x="252570" y="1322962"/>
            <a:ext cx="1595685" cy="2723744"/>
          </a:xfrm>
          <a:custGeom>
            <a:avLst/>
            <a:gdLst>
              <a:gd name="connsiteX0" fmla="*/ 1595685 w 1595685"/>
              <a:gd name="connsiteY0" fmla="*/ 0 h 2723744"/>
              <a:gd name="connsiteX1" fmla="*/ 1576230 w 1595685"/>
              <a:gd name="connsiteY1" fmla="*/ 116732 h 2723744"/>
              <a:gd name="connsiteX2" fmla="*/ 1547047 w 1595685"/>
              <a:gd name="connsiteY2" fmla="*/ 175098 h 2723744"/>
              <a:gd name="connsiteX3" fmla="*/ 1537319 w 1595685"/>
              <a:gd name="connsiteY3" fmla="*/ 204281 h 2723744"/>
              <a:gd name="connsiteX4" fmla="*/ 1517864 w 1595685"/>
              <a:gd name="connsiteY4" fmla="*/ 233464 h 2723744"/>
              <a:gd name="connsiteX5" fmla="*/ 1508136 w 1595685"/>
              <a:gd name="connsiteY5" fmla="*/ 262647 h 2723744"/>
              <a:gd name="connsiteX6" fmla="*/ 1469226 w 1595685"/>
              <a:gd name="connsiteY6" fmla="*/ 311285 h 2723744"/>
              <a:gd name="connsiteX7" fmla="*/ 1449770 w 1595685"/>
              <a:gd name="connsiteY7" fmla="*/ 389106 h 2723744"/>
              <a:gd name="connsiteX8" fmla="*/ 1430315 w 1595685"/>
              <a:gd name="connsiteY8" fmla="*/ 447472 h 2723744"/>
              <a:gd name="connsiteX9" fmla="*/ 1420587 w 1595685"/>
              <a:gd name="connsiteY9" fmla="*/ 476655 h 2723744"/>
              <a:gd name="connsiteX10" fmla="*/ 1381677 w 1595685"/>
              <a:gd name="connsiteY10" fmla="*/ 535021 h 2723744"/>
              <a:gd name="connsiteX11" fmla="*/ 1371949 w 1595685"/>
              <a:gd name="connsiteY11" fmla="*/ 593387 h 2723744"/>
              <a:gd name="connsiteX12" fmla="*/ 1362221 w 1595685"/>
              <a:gd name="connsiteY12" fmla="*/ 661481 h 2723744"/>
              <a:gd name="connsiteX13" fmla="*/ 1342766 w 1595685"/>
              <a:gd name="connsiteY13" fmla="*/ 719847 h 2723744"/>
              <a:gd name="connsiteX14" fmla="*/ 1303856 w 1595685"/>
              <a:gd name="connsiteY14" fmla="*/ 836578 h 2723744"/>
              <a:gd name="connsiteX15" fmla="*/ 1294128 w 1595685"/>
              <a:gd name="connsiteY15" fmla="*/ 865761 h 2723744"/>
              <a:gd name="connsiteX16" fmla="*/ 1284400 w 1595685"/>
              <a:gd name="connsiteY16" fmla="*/ 894944 h 2723744"/>
              <a:gd name="connsiteX17" fmla="*/ 1245490 w 1595685"/>
              <a:gd name="connsiteY17" fmla="*/ 1031132 h 2723744"/>
              <a:gd name="connsiteX18" fmla="*/ 1226034 w 1595685"/>
              <a:gd name="connsiteY18" fmla="*/ 1089498 h 2723744"/>
              <a:gd name="connsiteX19" fmla="*/ 1216307 w 1595685"/>
              <a:gd name="connsiteY19" fmla="*/ 1118681 h 2723744"/>
              <a:gd name="connsiteX20" fmla="*/ 1196851 w 1595685"/>
              <a:gd name="connsiteY20" fmla="*/ 1147864 h 2723744"/>
              <a:gd name="connsiteX21" fmla="*/ 1167668 w 1595685"/>
              <a:gd name="connsiteY21" fmla="*/ 1235412 h 2723744"/>
              <a:gd name="connsiteX22" fmla="*/ 1157941 w 1595685"/>
              <a:gd name="connsiteY22" fmla="*/ 1264595 h 2723744"/>
              <a:gd name="connsiteX23" fmla="*/ 1138485 w 1595685"/>
              <a:gd name="connsiteY23" fmla="*/ 1284051 h 2723744"/>
              <a:gd name="connsiteX24" fmla="*/ 1109302 w 1595685"/>
              <a:gd name="connsiteY24" fmla="*/ 1342417 h 2723744"/>
              <a:gd name="connsiteX25" fmla="*/ 1080119 w 1595685"/>
              <a:gd name="connsiteY25" fmla="*/ 1400783 h 2723744"/>
              <a:gd name="connsiteX26" fmla="*/ 1050936 w 1595685"/>
              <a:gd name="connsiteY26" fmla="*/ 1449421 h 2723744"/>
              <a:gd name="connsiteX27" fmla="*/ 992570 w 1595685"/>
              <a:gd name="connsiteY27" fmla="*/ 1527242 h 2723744"/>
              <a:gd name="connsiteX28" fmla="*/ 982843 w 1595685"/>
              <a:gd name="connsiteY28" fmla="*/ 1566153 h 2723744"/>
              <a:gd name="connsiteX29" fmla="*/ 943932 w 1595685"/>
              <a:gd name="connsiteY29" fmla="*/ 1605064 h 2723744"/>
              <a:gd name="connsiteX30" fmla="*/ 924477 w 1595685"/>
              <a:gd name="connsiteY30" fmla="*/ 1634247 h 2723744"/>
              <a:gd name="connsiteX31" fmla="*/ 905021 w 1595685"/>
              <a:gd name="connsiteY31" fmla="*/ 1653702 h 2723744"/>
              <a:gd name="connsiteX32" fmla="*/ 836928 w 1595685"/>
              <a:gd name="connsiteY32" fmla="*/ 1731523 h 2723744"/>
              <a:gd name="connsiteX33" fmla="*/ 827200 w 1595685"/>
              <a:gd name="connsiteY33" fmla="*/ 1760706 h 2723744"/>
              <a:gd name="connsiteX34" fmla="*/ 798017 w 1595685"/>
              <a:gd name="connsiteY34" fmla="*/ 1780161 h 2723744"/>
              <a:gd name="connsiteX35" fmla="*/ 778562 w 1595685"/>
              <a:gd name="connsiteY35" fmla="*/ 1838527 h 2723744"/>
              <a:gd name="connsiteX36" fmla="*/ 720196 w 1595685"/>
              <a:gd name="connsiteY36" fmla="*/ 1916349 h 2723744"/>
              <a:gd name="connsiteX37" fmla="*/ 700741 w 1595685"/>
              <a:gd name="connsiteY37" fmla="*/ 1945532 h 2723744"/>
              <a:gd name="connsiteX38" fmla="*/ 681285 w 1595685"/>
              <a:gd name="connsiteY38" fmla="*/ 1964987 h 2723744"/>
              <a:gd name="connsiteX39" fmla="*/ 652102 w 1595685"/>
              <a:gd name="connsiteY39" fmla="*/ 2013625 h 2723744"/>
              <a:gd name="connsiteX40" fmla="*/ 642375 w 1595685"/>
              <a:gd name="connsiteY40" fmla="*/ 2042808 h 2723744"/>
              <a:gd name="connsiteX41" fmla="*/ 622919 w 1595685"/>
              <a:gd name="connsiteY41" fmla="*/ 2062264 h 2723744"/>
              <a:gd name="connsiteX42" fmla="*/ 564553 w 1595685"/>
              <a:gd name="connsiteY42" fmla="*/ 2140085 h 2723744"/>
              <a:gd name="connsiteX43" fmla="*/ 535370 w 1595685"/>
              <a:gd name="connsiteY43" fmla="*/ 2188723 h 2723744"/>
              <a:gd name="connsiteX44" fmla="*/ 496460 w 1595685"/>
              <a:gd name="connsiteY44" fmla="*/ 2247089 h 2723744"/>
              <a:gd name="connsiteX45" fmla="*/ 457549 w 1595685"/>
              <a:gd name="connsiteY45" fmla="*/ 2286000 h 2723744"/>
              <a:gd name="connsiteX46" fmla="*/ 438094 w 1595685"/>
              <a:gd name="connsiteY46" fmla="*/ 2315183 h 2723744"/>
              <a:gd name="connsiteX47" fmla="*/ 408911 w 1595685"/>
              <a:gd name="connsiteY47" fmla="*/ 2324910 h 2723744"/>
              <a:gd name="connsiteX48" fmla="*/ 370000 w 1595685"/>
              <a:gd name="connsiteY48" fmla="*/ 2363821 h 2723744"/>
              <a:gd name="connsiteX49" fmla="*/ 311634 w 1595685"/>
              <a:gd name="connsiteY49" fmla="*/ 2393004 h 2723744"/>
              <a:gd name="connsiteX50" fmla="*/ 262996 w 1595685"/>
              <a:gd name="connsiteY50" fmla="*/ 2441642 h 2723744"/>
              <a:gd name="connsiteX51" fmla="*/ 214358 w 1595685"/>
              <a:gd name="connsiteY51" fmla="*/ 2470825 h 2723744"/>
              <a:gd name="connsiteX52" fmla="*/ 194902 w 1595685"/>
              <a:gd name="connsiteY52" fmla="*/ 2490281 h 2723744"/>
              <a:gd name="connsiteX53" fmla="*/ 136536 w 1595685"/>
              <a:gd name="connsiteY53" fmla="*/ 2529191 h 2723744"/>
              <a:gd name="connsiteX54" fmla="*/ 87898 w 1595685"/>
              <a:gd name="connsiteY54" fmla="*/ 2577829 h 2723744"/>
              <a:gd name="connsiteX55" fmla="*/ 68443 w 1595685"/>
              <a:gd name="connsiteY55" fmla="*/ 2597285 h 2723744"/>
              <a:gd name="connsiteX56" fmla="*/ 29532 w 1595685"/>
              <a:gd name="connsiteY56" fmla="*/ 2655651 h 2723744"/>
              <a:gd name="connsiteX57" fmla="*/ 349 w 1595685"/>
              <a:gd name="connsiteY57" fmla="*/ 2714017 h 2723744"/>
              <a:gd name="connsiteX58" fmla="*/ 349 w 1595685"/>
              <a:gd name="connsiteY58" fmla="*/ 2723744 h 27237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Lst>
            <a:rect l="l" t="t" r="r" b="b"/>
            <a:pathLst>
              <a:path w="1595685" h="2723744">
                <a:moveTo>
                  <a:pt x="1595685" y="0"/>
                </a:moveTo>
                <a:cubicBezTo>
                  <a:pt x="1589200" y="38911"/>
                  <a:pt x="1583966" y="78051"/>
                  <a:pt x="1576230" y="116732"/>
                </a:cubicBezTo>
                <a:cubicBezTo>
                  <a:pt x="1568080" y="157481"/>
                  <a:pt x="1566175" y="136842"/>
                  <a:pt x="1547047" y="175098"/>
                </a:cubicBezTo>
                <a:cubicBezTo>
                  <a:pt x="1542461" y="184269"/>
                  <a:pt x="1541905" y="195110"/>
                  <a:pt x="1537319" y="204281"/>
                </a:cubicBezTo>
                <a:cubicBezTo>
                  <a:pt x="1532091" y="214738"/>
                  <a:pt x="1523092" y="223007"/>
                  <a:pt x="1517864" y="233464"/>
                </a:cubicBezTo>
                <a:cubicBezTo>
                  <a:pt x="1513278" y="242635"/>
                  <a:pt x="1512722" y="253476"/>
                  <a:pt x="1508136" y="262647"/>
                </a:cubicBezTo>
                <a:cubicBezTo>
                  <a:pt x="1495866" y="287187"/>
                  <a:pt x="1487320" y="293190"/>
                  <a:pt x="1469226" y="311285"/>
                </a:cubicBezTo>
                <a:cubicBezTo>
                  <a:pt x="1439713" y="399821"/>
                  <a:pt x="1484980" y="260001"/>
                  <a:pt x="1449770" y="389106"/>
                </a:cubicBezTo>
                <a:cubicBezTo>
                  <a:pt x="1444374" y="408891"/>
                  <a:pt x="1436800" y="428017"/>
                  <a:pt x="1430315" y="447472"/>
                </a:cubicBezTo>
                <a:cubicBezTo>
                  <a:pt x="1427072" y="457200"/>
                  <a:pt x="1426275" y="468123"/>
                  <a:pt x="1420587" y="476655"/>
                </a:cubicBezTo>
                <a:lnTo>
                  <a:pt x="1381677" y="535021"/>
                </a:lnTo>
                <a:cubicBezTo>
                  <a:pt x="1378434" y="554476"/>
                  <a:pt x="1374948" y="573893"/>
                  <a:pt x="1371949" y="593387"/>
                </a:cubicBezTo>
                <a:cubicBezTo>
                  <a:pt x="1368462" y="616049"/>
                  <a:pt x="1367377" y="639140"/>
                  <a:pt x="1362221" y="661481"/>
                </a:cubicBezTo>
                <a:cubicBezTo>
                  <a:pt x="1357610" y="681464"/>
                  <a:pt x="1349251" y="700392"/>
                  <a:pt x="1342766" y="719847"/>
                </a:cubicBezTo>
                <a:lnTo>
                  <a:pt x="1303856" y="836578"/>
                </a:lnTo>
                <a:lnTo>
                  <a:pt x="1294128" y="865761"/>
                </a:lnTo>
                <a:cubicBezTo>
                  <a:pt x="1290885" y="875489"/>
                  <a:pt x="1286887" y="884996"/>
                  <a:pt x="1284400" y="894944"/>
                </a:cubicBezTo>
                <a:cubicBezTo>
                  <a:pt x="1259973" y="992654"/>
                  <a:pt x="1273399" y="947405"/>
                  <a:pt x="1245490" y="1031132"/>
                </a:cubicBezTo>
                <a:lnTo>
                  <a:pt x="1226034" y="1089498"/>
                </a:lnTo>
                <a:cubicBezTo>
                  <a:pt x="1222792" y="1099226"/>
                  <a:pt x="1221995" y="1110149"/>
                  <a:pt x="1216307" y="1118681"/>
                </a:cubicBezTo>
                <a:lnTo>
                  <a:pt x="1196851" y="1147864"/>
                </a:lnTo>
                <a:lnTo>
                  <a:pt x="1167668" y="1235412"/>
                </a:lnTo>
                <a:cubicBezTo>
                  <a:pt x="1164426" y="1245140"/>
                  <a:pt x="1165192" y="1257344"/>
                  <a:pt x="1157941" y="1264595"/>
                </a:cubicBezTo>
                <a:lnTo>
                  <a:pt x="1138485" y="1284051"/>
                </a:lnTo>
                <a:cubicBezTo>
                  <a:pt x="1114036" y="1357403"/>
                  <a:pt x="1147017" y="1266988"/>
                  <a:pt x="1109302" y="1342417"/>
                </a:cubicBezTo>
                <a:cubicBezTo>
                  <a:pt x="1069028" y="1422966"/>
                  <a:pt x="1135878" y="1317148"/>
                  <a:pt x="1080119" y="1400783"/>
                </a:cubicBezTo>
                <a:cubicBezTo>
                  <a:pt x="1061520" y="1456583"/>
                  <a:pt x="1082984" y="1406690"/>
                  <a:pt x="1050936" y="1449421"/>
                </a:cubicBezTo>
                <a:cubicBezTo>
                  <a:pt x="984939" y="1537417"/>
                  <a:pt x="1037189" y="1482625"/>
                  <a:pt x="992570" y="1527242"/>
                </a:cubicBezTo>
                <a:cubicBezTo>
                  <a:pt x="989328" y="1540212"/>
                  <a:pt x="989929" y="1554816"/>
                  <a:pt x="982843" y="1566153"/>
                </a:cubicBezTo>
                <a:cubicBezTo>
                  <a:pt x="973121" y="1581708"/>
                  <a:pt x="954107" y="1589802"/>
                  <a:pt x="943932" y="1605064"/>
                </a:cubicBezTo>
                <a:cubicBezTo>
                  <a:pt x="937447" y="1614792"/>
                  <a:pt x="931780" y="1625118"/>
                  <a:pt x="924477" y="1634247"/>
                </a:cubicBezTo>
                <a:cubicBezTo>
                  <a:pt x="918748" y="1641409"/>
                  <a:pt x="910524" y="1646365"/>
                  <a:pt x="905021" y="1653702"/>
                </a:cubicBezTo>
                <a:cubicBezTo>
                  <a:pt x="848275" y="1729363"/>
                  <a:pt x="891242" y="1695314"/>
                  <a:pt x="836928" y="1731523"/>
                </a:cubicBezTo>
                <a:cubicBezTo>
                  <a:pt x="833685" y="1741251"/>
                  <a:pt x="833606" y="1752699"/>
                  <a:pt x="827200" y="1760706"/>
                </a:cubicBezTo>
                <a:cubicBezTo>
                  <a:pt x="819897" y="1769835"/>
                  <a:pt x="804213" y="1770247"/>
                  <a:pt x="798017" y="1780161"/>
                </a:cubicBezTo>
                <a:cubicBezTo>
                  <a:pt x="787148" y="1797551"/>
                  <a:pt x="793063" y="1824026"/>
                  <a:pt x="778562" y="1838527"/>
                </a:cubicBezTo>
                <a:cubicBezTo>
                  <a:pt x="742574" y="1874517"/>
                  <a:pt x="764193" y="1850353"/>
                  <a:pt x="720196" y="1916349"/>
                </a:cubicBezTo>
                <a:cubicBezTo>
                  <a:pt x="713711" y="1926077"/>
                  <a:pt x="709008" y="1937265"/>
                  <a:pt x="700741" y="1945532"/>
                </a:cubicBezTo>
                <a:lnTo>
                  <a:pt x="681285" y="1964987"/>
                </a:lnTo>
                <a:cubicBezTo>
                  <a:pt x="653730" y="2047657"/>
                  <a:pt x="692161" y="1946861"/>
                  <a:pt x="652102" y="2013625"/>
                </a:cubicBezTo>
                <a:cubicBezTo>
                  <a:pt x="646826" y="2022418"/>
                  <a:pt x="647650" y="2034015"/>
                  <a:pt x="642375" y="2042808"/>
                </a:cubicBezTo>
                <a:cubicBezTo>
                  <a:pt x="637656" y="2050673"/>
                  <a:pt x="628422" y="2054927"/>
                  <a:pt x="622919" y="2062264"/>
                </a:cubicBezTo>
                <a:cubicBezTo>
                  <a:pt x="556922" y="2150260"/>
                  <a:pt x="609172" y="2095466"/>
                  <a:pt x="564553" y="2140085"/>
                </a:cubicBezTo>
                <a:cubicBezTo>
                  <a:pt x="545954" y="2195885"/>
                  <a:pt x="567418" y="2145992"/>
                  <a:pt x="535370" y="2188723"/>
                </a:cubicBezTo>
                <a:cubicBezTo>
                  <a:pt x="521341" y="2207429"/>
                  <a:pt x="512994" y="2230555"/>
                  <a:pt x="496460" y="2247089"/>
                </a:cubicBezTo>
                <a:cubicBezTo>
                  <a:pt x="483490" y="2260059"/>
                  <a:pt x="467724" y="2270738"/>
                  <a:pt x="457549" y="2286000"/>
                </a:cubicBezTo>
                <a:cubicBezTo>
                  <a:pt x="451064" y="2295728"/>
                  <a:pt x="447223" y="2307880"/>
                  <a:pt x="438094" y="2315183"/>
                </a:cubicBezTo>
                <a:cubicBezTo>
                  <a:pt x="430087" y="2321588"/>
                  <a:pt x="418639" y="2321668"/>
                  <a:pt x="408911" y="2324910"/>
                </a:cubicBezTo>
                <a:cubicBezTo>
                  <a:pt x="395941" y="2337880"/>
                  <a:pt x="387401" y="2358020"/>
                  <a:pt x="370000" y="2363821"/>
                </a:cubicBezTo>
                <a:cubicBezTo>
                  <a:pt x="329726" y="2377246"/>
                  <a:pt x="349349" y="2367861"/>
                  <a:pt x="311634" y="2393004"/>
                </a:cubicBezTo>
                <a:cubicBezTo>
                  <a:pt x="278281" y="2443034"/>
                  <a:pt x="309319" y="2404583"/>
                  <a:pt x="262996" y="2441642"/>
                </a:cubicBezTo>
                <a:cubicBezTo>
                  <a:pt x="224844" y="2472164"/>
                  <a:pt x="265039" y="2453932"/>
                  <a:pt x="214358" y="2470825"/>
                </a:cubicBezTo>
                <a:cubicBezTo>
                  <a:pt x="207873" y="2477310"/>
                  <a:pt x="202239" y="2484778"/>
                  <a:pt x="194902" y="2490281"/>
                </a:cubicBezTo>
                <a:cubicBezTo>
                  <a:pt x="176196" y="2504310"/>
                  <a:pt x="153070" y="2512657"/>
                  <a:pt x="136536" y="2529191"/>
                </a:cubicBezTo>
                <a:lnTo>
                  <a:pt x="87898" y="2577829"/>
                </a:lnTo>
                <a:cubicBezTo>
                  <a:pt x="81413" y="2584314"/>
                  <a:pt x="73530" y="2589654"/>
                  <a:pt x="68443" y="2597285"/>
                </a:cubicBezTo>
                <a:lnTo>
                  <a:pt x="29532" y="2655651"/>
                </a:lnTo>
                <a:cubicBezTo>
                  <a:pt x="10512" y="2684181"/>
                  <a:pt x="8404" y="2681799"/>
                  <a:pt x="349" y="2714017"/>
                </a:cubicBezTo>
                <a:cubicBezTo>
                  <a:pt x="-437" y="2717163"/>
                  <a:pt x="349" y="2720502"/>
                  <a:pt x="349" y="2723744"/>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任意多边形 16"/>
          <p:cNvSpPr/>
          <p:nvPr/>
        </p:nvSpPr>
        <p:spPr>
          <a:xfrm>
            <a:off x="418289" y="1293779"/>
            <a:ext cx="1926077" cy="2918298"/>
          </a:xfrm>
          <a:custGeom>
            <a:avLst/>
            <a:gdLst>
              <a:gd name="connsiteX0" fmla="*/ 1926077 w 1926077"/>
              <a:gd name="connsiteY0" fmla="*/ 0 h 2918298"/>
              <a:gd name="connsiteX1" fmla="*/ 1857983 w 1926077"/>
              <a:gd name="connsiteY1" fmla="*/ 136187 h 2918298"/>
              <a:gd name="connsiteX2" fmla="*/ 1848256 w 1926077"/>
              <a:gd name="connsiteY2" fmla="*/ 233464 h 2918298"/>
              <a:gd name="connsiteX3" fmla="*/ 1828800 w 1926077"/>
              <a:gd name="connsiteY3" fmla="*/ 291830 h 2918298"/>
              <a:gd name="connsiteX4" fmla="*/ 1809345 w 1926077"/>
              <a:gd name="connsiteY4" fmla="*/ 350195 h 2918298"/>
              <a:gd name="connsiteX5" fmla="*/ 1799617 w 1926077"/>
              <a:gd name="connsiteY5" fmla="*/ 379378 h 2918298"/>
              <a:gd name="connsiteX6" fmla="*/ 1780162 w 1926077"/>
              <a:gd name="connsiteY6" fmla="*/ 398834 h 2918298"/>
              <a:gd name="connsiteX7" fmla="*/ 1760707 w 1926077"/>
              <a:gd name="connsiteY7" fmla="*/ 457200 h 2918298"/>
              <a:gd name="connsiteX8" fmla="*/ 1741251 w 1926077"/>
              <a:gd name="connsiteY8" fmla="*/ 535021 h 2918298"/>
              <a:gd name="connsiteX9" fmla="*/ 1731524 w 1926077"/>
              <a:gd name="connsiteY9" fmla="*/ 573932 h 2918298"/>
              <a:gd name="connsiteX10" fmla="*/ 1712068 w 1926077"/>
              <a:gd name="connsiteY10" fmla="*/ 632298 h 2918298"/>
              <a:gd name="connsiteX11" fmla="*/ 1702341 w 1926077"/>
              <a:gd name="connsiteY11" fmla="*/ 661481 h 2918298"/>
              <a:gd name="connsiteX12" fmla="*/ 1682885 w 1926077"/>
              <a:gd name="connsiteY12" fmla="*/ 680936 h 2918298"/>
              <a:gd name="connsiteX13" fmla="*/ 1643975 w 1926077"/>
              <a:gd name="connsiteY13" fmla="*/ 797668 h 2918298"/>
              <a:gd name="connsiteX14" fmla="*/ 1634247 w 1926077"/>
              <a:gd name="connsiteY14" fmla="*/ 826851 h 2918298"/>
              <a:gd name="connsiteX15" fmla="*/ 1575881 w 1926077"/>
              <a:gd name="connsiteY15" fmla="*/ 904672 h 2918298"/>
              <a:gd name="connsiteX16" fmla="*/ 1556426 w 1926077"/>
              <a:gd name="connsiteY16" fmla="*/ 963038 h 2918298"/>
              <a:gd name="connsiteX17" fmla="*/ 1498060 w 1926077"/>
              <a:gd name="connsiteY17" fmla="*/ 1050587 h 2918298"/>
              <a:gd name="connsiteX18" fmla="*/ 1478605 w 1926077"/>
              <a:gd name="connsiteY18" fmla="*/ 1079770 h 2918298"/>
              <a:gd name="connsiteX19" fmla="*/ 1459149 w 1926077"/>
              <a:gd name="connsiteY19" fmla="*/ 1138136 h 2918298"/>
              <a:gd name="connsiteX20" fmla="*/ 1400783 w 1926077"/>
              <a:gd name="connsiteY20" fmla="*/ 1225685 h 2918298"/>
              <a:gd name="connsiteX21" fmla="*/ 1381328 w 1926077"/>
              <a:gd name="connsiteY21" fmla="*/ 1254868 h 2918298"/>
              <a:gd name="connsiteX22" fmla="*/ 1342417 w 1926077"/>
              <a:gd name="connsiteY22" fmla="*/ 1332689 h 2918298"/>
              <a:gd name="connsiteX23" fmla="*/ 1313234 w 1926077"/>
              <a:gd name="connsiteY23" fmla="*/ 1381327 h 2918298"/>
              <a:gd name="connsiteX24" fmla="*/ 1284051 w 1926077"/>
              <a:gd name="connsiteY24" fmla="*/ 1429966 h 2918298"/>
              <a:gd name="connsiteX25" fmla="*/ 1264596 w 1926077"/>
              <a:gd name="connsiteY25" fmla="*/ 1488332 h 2918298"/>
              <a:gd name="connsiteX26" fmla="*/ 1254868 w 1926077"/>
              <a:gd name="connsiteY26" fmla="*/ 1517515 h 2918298"/>
              <a:gd name="connsiteX27" fmla="*/ 1225685 w 1926077"/>
              <a:gd name="connsiteY27" fmla="*/ 1536970 h 2918298"/>
              <a:gd name="connsiteX28" fmla="*/ 1206230 w 1926077"/>
              <a:gd name="connsiteY28" fmla="*/ 1595336 h 2918298"/>
              <a:gd name="connsiteX29" fmla="*/ 1167320 w 1926077"/>
              <a:gd name="connsiteY29" fmla="*/ 1653702 h 2918298"/>
              <a:gd name="connsiteX30" fmla="*/ 1118681 w 1926077"/>
              <a:gd name="connsiteY30" fmla="*/ 1731523 h 2918298"/>
              <a:gd name="connsiteX31" fmla="*/ 1108954 w 1926077"/>
              <a:gd name="connsiteY31" fmla="*/ 1760706 h 2918298"/>
              <a:gd name="connsiteX32" fmla="*/ 1070043 w 1926077"/>
              <a:gd name="connsiteY32" fmla="*/ 1799617 h 2918298"/>
              <a:gd name="connsiteX33" fmla="*/ 1060315 w 1926077"/>
              <a:gd name="connsiteY33" fmla="*/ 1828800 h 2918298"/>
              <a:gd name="connsiteX34" fmla="*/ 1001949 w 1926077"/>
              <a:gd name="connsiteY34" fmla="*/ 1906621 h 2918298"/>
              <a:gd name="connsiteX35" fmla="*/ 972766 w 1926077"/>
              <a:gd name="connsiteY35" fmla="*/ 1926076 h 2918298"/>
              <a:gd name="connsiteX36" fmla="*/ 943583 w 1926077"/>
              <a:gd name="connsiteY36" fmla="*/ 1984442 h 2918298"/>
              <a:gd name="connsiteX37" fmla="*/ 924128 w 1926077"/>
              <a:gd name="connsiteY37" fmla="*/ 2003898 h 2918298"/>
              <a:gd name="connsiteX38" fmla="*/ 885217 w 1926077"/>
              <a:gd name="connsiteY38" fmla="*/ 2052536 h 2918298"/>
              <a:gd name="connsiteX39" fmla="*/ 836579 w 1926077"/>
              <a:gd name="connsiteY39" fmla="*/ 2120630 h 2918298"/>
              <a:gd name="connsiteX40" fmla="*/ 817124 w 1926077"/>
              <a:gd name="connsiteY40" fmla="*/ 2149812 h 2918298"/>
              <a:gd name="connsiteX41" fmla="*/ 797668 w 1926077"/>
              <a:gd name="connsiteY41" fmla="*/ 2169268 h 2918298"/>
              <a:gd name="connsiteX42" fmla="*/ 758758 w 1926077"/>
              <a:gd name="connsiteY42" fmla="*/ 2227634 h 2918298"/>
              <a:gd name="connsiteX43" fmla="*/ 710120 w 1926077"/>
              <a:gd name="connsiteY43" fmla="*/ 2266544 h 2918298"/>
              <a:gd name="connsiteX44" fmla="*/ 690664 w 1926077"/>
              <a:gd name="connsiteY44" fmla="*/ 2286000 h 2918298"/>
              <a:gd name="connsiteX45" fmla="*/ 661481 w 1926077"/>
              <a:gd name="connsiteY45" fmla="*/ 2334638 h 2918298"/>
              <a:gd name="connsiteX46" fmla="*/ 622571 w 1926077"/>
              <a:gd name="connsiteY46" fmla="*/ 2393004 h 2918298"/>
              <a:gd name="connsiteX47" fmla="*/ 583660 w 1926077"/>
              <a:gd name="connsiteY47" fmla="*/ 2431915 h 2918298"/>
              <a:gd name="connsiteX48" fmla="*/ 544749 w 1926077"/>
              <a:gd name="connsiteY48" fmla="*/ 2480553 h 2918298"/>
              <a:gd name="connsiteX49" fmla="*/ 496111 w 1926077"/>
              <a:gd name="connsiteY49" fmla="*/ 2519464 h 2918298"/>
              <a:gd name="connsiteX50" fmla="*/ 457200 w 1926077"/>
              <a:gd name="connsiteY50" fmla="*/ 2568102 h 2918298"/>
              <a:gd name="connsiteX51" fmla="*/ 398834 w 1926077"/>
              <a:gd name="connsiteY51" fmla="*/ 2607012 h 2918298"/>
              <a:gd name="connsiteX52" fmla="*/ 379379 w 1926077"/>
              <a:gd name="connsiteY52" fmla="*/ 2626468 h 2918298"/>
              <a:gd name="connsiteX53" fmla="*/ 321013 w 1926077"/>
              <a:gd name="connsiteY53" fmla="*/ 2665378 h 2918298"/>
              <a:gd name="connsiteX54" fmla="*/ 282102 w 1926077"/>
              <a:gd name="connsiteY54" fmla="*/ 2704289 h 2918298"/>
              <a:gd name="connsiteX55" fmla="*/ 223737 w 1926077"/>
              <a:gd name="connsiteY55" fmla="*/ 2723744 h 2918298"/>
              <a:gd name="connsiteX56" fmla="*/ 175098 w 1926077"/>
              <a:gd name="connsiteY56" fmla="*/ 2772383 h 2918298"/>
              <a:gd name="connsiteX57" fmla="*/ 116732 w 1926077"/>
              <a:gd name="connsiteY57" fmla="*/ 2811293 h 2918298"/>
              <a:gd name="connsiteX58" fmla="*/ 68094 w 1926077"/>
              <a:gd name="connsiteY58" fmla="*/ 2859932 h 2918298"/>
              <a:gd name="connsiteX59" fmla="*/ 38911 w 1926077"/>
              <a:gd name="connsiteY59" fmla="*/ 2889115 h 2918298"/>
              <a:gd name="connsiteX60" fmla="*/ 0 w 1926077"/>
              <a:gd name="connsiteY60" fmla="*/ 2918298 h 291829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Lst>
            <a:rect l="l" t="t" r="r" b="b"/>
            <a:pathLst>
              <a:path w="1926077" h="2918298">
                <a:moveTo>
                  <a:pt x="1926077" y="0"/>
                </a:moveTo>
                <a:cubicBezTo>
                  <a:pt x="1903379" y="45396"/>
                  <a:pt x="1874033" y="88038"/>
                  <a:pt x="1857983" y="136187"/>
                </a:cubicBezTo>
                <a:cubicBezTo>
                  <a:pt x="1847678" y="167102"/>
                  <a:pt x="1854261" y="201435"/>
                  <a:pt x="1848256" y="233464"/>
                </a:cubicBezTo>
                <a:cubicBezTo>
                  <a:pt x="1844477" y="253621"/>
                  <a:pt x="1835285" y="272375"/>
                  <a:pt x="1828800" y="291830"/>
                </a:cubicBezTo>
                <a:lnTo>
                  <a:pt x="1809345" y="350195"/>
                </a:lnTo>
                <a:cubicBezTo>
                  <a:pt x="1806102" y="359923"/>
                  <a:pt x="1806867" y="372127"/>
                  <a:pt x="1799617" y="379378"/>
                </a:cubicBezTo>
                <a:lnTo>
                  <a:pt x="1780162" y="398834"/>
                </a:lnTo>
                <a:cubicBezTo>
                  <a:pt x="1773677" y="418289"/>
                  <a:pt x="1765681" y="437305"/>
                  <a:pt x="1760707" y="457200"/>
                </a:cubicBezTo>
                <a:lnTo>
                  <a:pt x="1741251" y="535021"/>
                </a:lnTo>
                <a:cubicBezTo>
                  <a:pt x="1738008" y="547991"/>
                  <a:pt x="1735752" y="561249"/>
                  <a:pt x="1731524" y="573932"/>
                </a:cubicBezTo>
                <a:lnTo>
                  <a:pt x="1712068" y="632298"/>
                </a:lnTo>
                <a:cubicBezTo>
                  <a:pt x="1708825" y="642026"/>
                  <a:pt x="1709592" y="654231"/>
                  <a:pt x="1702341" y="661481"/>
                </a:cubicBezTo>
                <a:lnTo>
                  <a:pt x="1682885" y="680936"/>
                </a:lnTo>
                <a:lnTo>
                  <a:pt x="1643975" y="797668"/>
                </a:lnTo>
                <a:cubicBezTo>
                  <a:pt x="1640732" y="807396"/>
                  <a:pt x="1639935" y="818319"/>
                  <a:pt x="1634247" y="826851"/>
                </a:cubicBezTo>
                <a:cubicBezTo>
                  <a:pt x="1590250" y="892848"/>
                  <a:pt x="1611871" y="868684"/>
                  <a:pt x="1575881" y="904672"/>
                </a:cubicBezTo>
                <a:cubicBezTo>
                  <a:pt x="1569396" y="924127"/>
                  <a:pt x="1567802" y="945975"/>
                  <a:pt x="1556426" y="963038"/>
                </a:cubicBezTo>
                <a:lnTo>
                  <a:pt x="1498060" y="1050587"/>
                </a:lnTo>
                <a:cubicBezTo>
                  <a:pt x="1491575" y="1060315"/>
                  <a:pt x="1482302" y="1068679"/>
                  <a:pt x="1478605" y="1079770"/>
                </a:cubicBezTo>
                <a:cubicBezTo>
                  <a:pt x="1472120" y="1099225"/>
                  <a:pt x="1470525" y="1121072"/>
                  <a:pt x="1459149" y="1138136"/>
                </a:cubicBezTo>
                <a:lnTo>
                  <a:pt x="1400783" y="1225685"/>
                </a:lnTo>
                <a:cubicBezTo>
                  <a:pt x="1394298" y="1235413"/>
                  <a:pt x="1385025" y="1243777"/>
                  <a:pt x="1381328" y="1254868"/>
                </a:cubicBezTo>
                <a:cubicBezTo>
                  <a:pt x="1358973" y="1321935"/>
                  <a:pt x="1376374" y="1298733"/>
                  <a:pt x="1342417" y="1332689"/>
                </a:cubicBezTo>
                <a:cubicBezTo>
                  <a:pt x="1314862" y="1415359"/>
                  <a:pt x="1353293" y="1314563"/>
                  <a:pt x="1313234" y="1381327"/>
                </a:cubicBezTo>
                <a:cubicBezTo>
                  <a:pt x="1275348" y="1444470"/>
                  <a:pt x="1333351" y="1380666"/>
                  <a:pt x="1284051" y="1429966"/>
                </a:cubicBezTo>
                <a:lnTo>
                  <a:pt x="1264596" y="1488332"/>
                </a:lnTo>
                <a:cubicBezTo>
                  <a:pt x="1261353" y="1498060"/>
                  <a:pt x="1263400" y="1511827"/>
                  <a:pt x="1254868" y="1517515"/>
                </a:cubicBezTo>
                <a:lnTo>
                  <a:pt x="1225685" y="1536970"/>
                </a:lnTo>
                <a:cubicBezTo>
                  <a:pt x="1219200" y="1556425"/>
                  <a:pt x="1217605" y="1578272"/>
                  <a:pt x="1206230" y="1595336"/>
                </a:cubicBezTo>
                <a:cubicBezTo>
                  <a:pt x="1193260" y="1614791"/>
                  <a:pt x="1174714" y="1631520"/>
                  <a:pt x="1167320" y="1653702"/>
                </a:cubicBezTo>
                <a:cubicBezTo>
                  <a:pt x="1144167" y="1723159"/>
                  <a:pt x="1164928" y="1700692"/>
                  <a:pt x="1118681" y="1731523"/>
                </a:cubicBezTo>
                <a:cubicBezTo>
                  <a:pt x="1115439" y="1741251"/>
                  <a:pt x="1114914" y="1752362"/>
                  <a:pt x="1108954" y="1760706"/>
                </a:cubicBezTo>
                <a:cubicBezTo>
                  <a:pt x="1098293" y="1775632"/>
                  <a:pt x="1070043" y="1799617"/>
                  <a:pt x="1070043" y="1799617"/>
                </a:cubicBezTo>
                <a:cubicBezTo>
                  <a:pt x="1066800" y="1809345"/>
                  <a:pt x="1065295" y="1819836"/>
                  <a:pt x="1060315" y="1828800"/>
                </a:cubicBezTo>
                <a:cubicBezTo>
                  <a:pt x="1047864" y="1851212"/>
                  <a:pt x="1025566" y="1887728"/>
                  <a:pt x="1001949" y="1906621"/>
                </a:cubicBezTo>
                <a:cubicBezTo>
                  <a:pt x="992820" y="1913924"/>
                  <a:pt x="982494" y="1919591"/>
                  <a:pt x="972766" y="1926076"/>
                </a:cubicBezTo>
                <a:cubicBezTo>
                  <a:pt x="962491" y="1956902"/>
                  <a:pt x="965136" y="1957500"/>
                  <a:pt x="943583" y="1984442"/>
                </a:cubicBezTo>
                <a:cubicBezTo>
                  <a:pt x="937854" y="1991604"/>
                  <a:pt x="929857" y="1996736"/>
                  <a:pt x="924128" y="2003898"/>
                </a:cubicBezTo>
                <a:cubicBezTo>
                  <a:pt x="875053" y="2065243"/>
                  <a:pt x="932185" y="2005570"/>
                  <a:pt x="885217" y="2052536"/>
                </a:cubicBezTo>
                <a:cubicBezTo>
                  <a:pt x="861090" y="2124922"/>
                  <a:pt x="898125" y="2028313"/>
                  <a:pt x="836579" y="2120630"/>
                </a:cubicBezTo>
                <a:cubicBezTo>
                  <a:pt x="830094" y="2130357"/>
                  <a:pt x="824427" y="2140683"/>
                  <a:pt x="817124" y="2149812"/>
                </a:cubicBezTo>
                <a:cubicBezTo>
                  <a:pt x="811394" y="2156974"/>
                  <a:pt x="803171" y="2161931"/>
                  <a:pt x="797668" y="2169268"/>
                </a:cubicBezTo>
                <a:cubicBezTo>
                  <a:pt x="783639" y="2187974"/>
                  <a:pt x="775292" y="2211101"/>
                  <a:pt x="758758" y="2227634"/>
                </a:cubicBezTo>
                <a:cubicBezTo>
                  <a:pt x="711776" y="2274614"/>
                  <a:pt x="771483" y="2217453"/>
                  <a:pt x="710120" y="2266544"/>
                </a:cubicBezTo>
                <a:cubicBezTo>
                  <a:pt x="702958" y="2272274"/>
                  <a:pt x="697149" y="2279515"/>
                  <a:pt x="690664" y="2286000"/>
                </a:cubicBezTo>
                <a:cubicBezTo>
                  <a:pt x="672065" y="2341800"/>
                  <a:pt x="693529" y="2291907"/>
                  <a:pt x="661481" y="2334638"/>
                </a:cubicBezTo>
                <a:cubicBezTo>
                  <a:pt x="647452" y="2353344"/>
                  <a:pt x="639105" y="2376470"/>
                  <a:pt x="622571" y="2393004"/>
                </a:cubicBezTo>
                <a:lnTo>
                  <a:pt x="583660" y="2431915"/>
                </a:lnTo>
                <a:cubicBezTo>
                  <a:pt x="564721" y="2488729"/>
                  <a:pt x="588750" y="2436552"/>
                  <a:pt x="544749" y="2480553"/>
                </a:cubicBezTo>
                <a:cubicBezTo>
                  <a:pt x="500748" y="2524554"/>
                  <a:pt x="552925" y="2500525"/>
                  <a:pt x="496111" y="2519464"/>
                </a:cubicBezTo>
                <a:cubicBezTo>
                  <a:pt x="483346" y="2538611"/>
                  <a:pt x="475684" y="2554240"/>
                  <a:pt x="457200" y="2568102"/>
                </a:cubicBezTo>
                <a:cubicBezTo>
                  <a:pt x="438494" y="2582131"/>
                  <a:pt x="415367" y="2590478"/>
                  <a:pt x="398834" y="2607012"/>
                </a:cubicBezTo>
                <a:cubicBezTo>
                  <a:pt x="392349" y="2613497"/>
                  <a:pt x="386716" y="2620965"/>
                  <a:pt x="379379" y="2626468"/>
                </a:cubicBezTo>
                <a:cubicBezTo>
                  <a:pt x="360673" y="2640497"/>
                  <a:pt x="337547" y="2648844"/>
                  <a:pt x="321013" y="2665378"/>
                </a:cubicBezTo>
                <a:cubicBezTo>
                  <a:pt x="308043" y="2678348"/>
                  <a:pt x="299504" y="2698488"/>
                  <a:pt x="282102" y="2704289"/>
                </a:cubicBezTo>
                <a:lnTo>
                  <a:pt x="223737" y="2723744"/>
                </a:lnTo>
                <a:cubicBezTo>
                  <a:pt x="207524" y="2739957"/>
                  <a:pt x="194176" y="2759665"/>
                  <a:pt x="175098" y="2772383"/>
                </a:cubicBezTo>
                <a:cubicBezTo>
                  <a:pt x="155643" y="2785353"/>
                  <a:pt x="133266" y="2794759"/>
                  <a:pt x="116732" y="2811293"/>
                </a:cubicBezTo>
                <a:lnTo>
                  <a:pt x="68094" y="2859932"/>
                </a:lnTo>
                <a:cubicBezTo>
                  <a:pt x="58366" y="2869660"/>
                  <a:pt x="50358" y="2881484"/>
                  <a:pt x="38911" y="2889115"/>
                </a:cubicBezTo>
                <a:cubicBezTo>
                  <a:pt x="5912" y="2911114"/>
                  <a:pt x="17995" y="2900303"/>
                  <a:pt x="0" y="2918298"/>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任意多边形 17"/>
          <p:cNvSpPr/>
          <p:nvPr/>
        </p:nvSpPr>
        <p:spPr>
          <a:xfrm>
            <a:off x="204281" y="4212077"/>
            <a:ext cx="87549" cy="1040859"/>
          </a:xfrm>
          <a:custGeom>
            <a:avLst/>
            <a:gdLst>
              <a:gd name="connsiteX0" fmla="*/ 87549 w 87549"/>
              <a:gd name="connsiteY0" fmla="*/ 0 h 1040859"/>
              <a:gd name="connsiteX1" fmla="*/ 58366 w 87549"/>
              <a:gd name="connsiteY1" fmla="*/ 165370 h 1040859"/>
              <a:gd name="connsiteX2" fmla="*/ 48638 w 87549"/>
              <a:gd name="connsiteY2" fmla="*/ 194553 h 1040859"/>
              <a:gd name="connsiteX3" fmla="*/ 38910 w 87549"/>
              <a:gd name="connsiteY3" fmla="*/ 262646 h 1040859"/>
              <a:gd name="connsiteX4" fmla="*/ 29183 w 87549"/>
              <a:gd name="connsiteY4" fmla="*/ 350195 h 1040859"/>
              <a:gd name="connsiteX5" fmla="*/ 9728 w 87549"/>
              <a:gd name="connsiteY5" fmla="*/ 408561 h 1040859"/>
              <a:gd name="connsiteX6" fmla="*/ 0 w 87549"/>
              <a:gd name="connsiteY6" fmla="*/ 437744 h 1040859"/>
              <a:gd name="connsiteX7" fmla="*/ 19455 w 87549"/>
              <a:gd name="connsiteY7" fmla="*/ 496110 h 1040859"/>
              <a:gd name="connsiteX8" fmla="*/ 48638 w 87549"/>
              <a:gd name="connsiteY8" fmla="*/ 554476 h 1040859"/>
              <a:gd name="connsiteX9" fmla="*/ 58366 w 87549"/>
              <a:gd name="connsiteY9" fmla="*/ 865761 h 1040859"/>
              <a:gd name="connsiteX10" fmla="*/ 77821 w 87549"/>
              <a:gd name="connsiteY10" fmla="*/ 1040859 h 1040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87549" h="1040859">
                <a:moveTo>
                  <a:pt x="87549" y="0"/>
                </a:moveTo>
                <a:cubicBezTo>
                  <a:pt x="77821" y="55123"/>
                  <a:pt x="69344" y="110482"/>
                  <a:pt x="58366" y="165370"/>
                </a:cubicBezTo>
                <a:cubicBezTo>
                  <a:pt x="56355" y="175425"/>
                  <a:pt x="50649" y="184498"/>
                  <a:pt x="48638" y="194553"/>
                </a:cubicBezTo>
                <a:cubicBezTo>
                  <a:pt x="44141" y="217036"/>
                  <a:pt x="41754" y="239895"/>
                  <a:pt x="38910" y="262646"/>
                </a:cubicBezTo>
                <a:cubicBezTo>
                  <a:pt x="35268" y="291782"/>
                  <a:pt x="34941" y="321403"/>
                  <a:pt x="29183" y="350195"/>
                </a:cubicBezTo>
                <a:cubicBezTo>
                  <a:pt x="25161" y="370304"/>
                  <a:pt x="16213" y="389106"/>
                  <a:pt x="9728" y="408561"/>
                </a:cubicBezTo>
                <a:lnTo>
                  <a:pt x="0" y="437744"/>
                </a:lnTo>
                <a:cubicBezTo>
                  <a:pt x="6485" y="457199"/>
                  <a:pt x="8080" y="479046"/>
                  <a:pt x="19455" y="496110"/>
                </a:cubicBezTo>
                <a:cubicBezTo>
                  <a:pt x="44598" y="533825"/>
                  <a:pt x="35213" y="514202"/>
                  <a:pt x="48638" y="554476"/>
                </a:cubicBezTo>
                <a:cubicBezTo>
                  <a:pt x="51881" y="658238"/>
                  <a:pt x="52148" y="762135"/>
                  <a:pt x="58366" y="865761"/>
                </a:cubicBezTo>
                <a:cubicBezTo>
                  <a:pt x="61883" y="924381"/>
                  <a:pt x="77821" y="1040859"/>
                  <a:pt x="77821" y="104085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任意多边形 18"/>
          <p:cNvSpPr/>
          <p:nvPr/>
        </p:nvSpPr>
        <p:spPr>
          <a:xfrm>
            <a:off x="329422" y="5350213"/>
            <a:ext cx="108323" cy="720004"/>
          </a:xfrm>
          <a:custGeom>
            <a:avLst/>
            <a:gdLst>
              <a:gd name="connsiteX0" fmla="*/ 1318 w 108323"/>
              <a:gd name="connsiteY0" fmla="*/ 0 h 720004"/>
              <a:gd name="connsiteX1" fmla="*/ 11046 w 108323"/>
              <a:gd name="connsiteY1" fmla="*/ 194553 h 720004"/>
              <a:gd name="connsiteX2" fmla="*/ 49957 w 108323"/>
              <a:gd name="connsiteY2" fmla="*/ 486383 h 720004"/>
              <a:gd name="connsiteX3" fmla="*/ 69412 w 108323"/>
              <a:gd name="connsiteY3" fmla="*/ 661481 h 720004"/>
              <a:gd name="connsiteX4" fmla="*/ 108323 w 108323"/>
              <a:gd name="connsiteY4" fmla="*/ 719847 h 72000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108323" h="720004">
                <a:moveTo>
                  <a:pt x="1318" y="0"/>
                </a:moveTo>
                <a:cubicBezTo>
                  <a:pt x="4561" y="64851"/>
                  <a:pt x="8285" y="129680"/>
                  <a:pt x="11046" y="194553"/>
                </a:cubicBezTo>
                <a:cubicBezTo>
                  <a:pt x="22876" y="472540"/>
                  <a:pt x="-41425" y="395001"/>
                  <a:pt x="49957" y="486383"/>
                </a:cubicBezTo>
                <a:cubicBezTo>
                  <a:pt x="56219" y="574063"/>
                  <a:pt x="49943" y="596585"/>
                  <a:pt x="69412" y="661481"/>
                </a:cubicBezTo>
                <a:cubicBezTo>
                  <a:pt x="88767" y="726000"/>
                  <a:pt x="69039" y="719847"/>
                  <a:pt x="108323" y="719847"/>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任意多边形 19"/>
          <p:cNvSpPr/>
          <p:nvPr/>
        </p:nvSpPr>
        <p:spPr>
          <a:xfrm>
            <a:off x="243191" y="1235413"/>
            <a:ext cx="2403569" cy="5006361"/>
          </a:xfrm>
          <a:custGeom>
            <a:avLst/>
            <a:gdLst>
              <a:gd name="connsiteX0" fmla="*/ 19456 w 2403569"/>
              <a:gd name="connsiteY0" fmla="*/ 4416357 h 4990289"/>
              <a:gd name="connsiteX1" fmla="*/ 9728 w 2403569"/>
              <a:gd name="connsiteY1" fmla="*/ 4601183 h 4990289"/>
              <a:gd name="connsiteX2" fmla="*/ 0 w 2403569"/>
              <a:gd name="connsiteY2" fmla="*/ 4640093 h 4990289"/>
              <a:gd name="connsiteX3" fmla="*/ 9728 w 2403569"/>
              <a:gd name="connsiteY3" fmla="*/ 4786008 h 4990289"/>
              <a:gd name="connsiteX4" fmla="*/ 19456 w 2403569"/>
              <a:gd name="connsiteY4" fmla="*/ 4824919 h 4990289"/>
              <a:gd name="connsiteX5" fmla="*/ 29183 w 2403569"/>
              <a:gd name="connsiteY5" fmla="*/ 4854102 h 4990289"/>
              <a:gd name="connsiteX6" fmla="*/ 87549 w 2403569"/>
              <a:gd name="connsiteY6" fmla="*/ 4873557 h 4990289"/>
              <a:gd name="connsiteX7" fmla="*/ 107005 w 2403569"/>
              <a:gd name="connsiteY7" fmla="*/ 4893013 h 4990289"/>
              <a:gd name="connsiteX8" fmla="*/ 116732 w 2403569"/>
              <a:gd name="connsiteY8" fmla="*/ 4941651 h 4990289"/>
              <a:gd name="connsiteX9" fmla="*/ 126460 w 2403569"/>
              <a:gd name="connsiteY9" fmla="*/ 4980561 h 4990289"/>
              <a:gd name="connsiteX10" fmla="*/ 155643 w 2403569"/>
              <a:gd name="connsiteY10" fmla="*/ 4990289 h 4990289"/>
              <a:gd name="connsiteX11" fmla="*/ 262647 w 2403569"/>
              <a:gd name="connsiteY11" fmla="*/ 4970834 h 4990289"/>
              <a:gd name="connsiteX12" fmla="*/ 291830 w 2403569"/>
              <a:gd name="connsiteY12" fmla="*/ 4951378 h 4990289"/>
              <a:gd name="connsiteX13" fmla="*/ 311286 w 2403569"/>
              <a:gd name="connsiteY13" fmla="*/ 4931923 h 4990289"/>
              <a:gd name="connsiteX14" fmla="*/ 340469 w 2403569"/>
              <a:gd name="connsiteY14" fmla="*/ 4922196 h 4990289"/>
              <a:gd name="connsiteX15" fmla="*/ 389107 w 2403569"/>
              <a:gd name="connsiteY15" fmla="*/ 4931923 h 4990289"/>
              <a:gd name="connsiteX16" fmla="*/ 418290 w 2403569"/>
              <a:gd name="connsiteY16" fmla="*/ 4990289 h 4990289"/>
              <a:gd name="connsiteX17" fmla="*/ 505839 w 2403569"/>
              <a:gd name="connsiteY17" fmla="*/ 4970834 h 4990289"/>
              <a:gd name="connsiteX18" fmla="*/ 525294 w 2403569"/>
              <a:gd name="connsiteY18" fmla="*/ 4951378 h 4990289"/>
              <a:gd name="connsiteX19" fmla="*/ 583660 w 2403569"/>
              <a:gd name="connsiteY19" fmla="*/ 4922196 h 4990289"/>
              <a:gd name="connsiteX20" fmla="*/ 671209 w 2403569"/>
              <a:gd name="connsiteY20" fmla="*/ 4912468 h 4990289"/>
              <a:gd name="connsiteX21" fmla="*/ 680937 w 2403569"/>
              <a:gd name="connsiteY21" fmla="*/ 4951378 h 4990289"/>
              <a:gd name="connsiteX22" fmla="*/ 710120 w 2403569"/>
              <a:gd name="connsiteY22" fmla="*/ 4961106 h 4990289"/>
              <a:gd name="connsiteX23" fmla="*/ 749030 w 2403569"/>
              <a:gd name="connsiteY23" fmla="*/ 4951378 h 4990289"/>
              <a:gd name="connsiteX24" fmla="*/ 797669 w 2403569"/>
              <a:gd name="connsiteY24" fmla="*/ 4912468 h 4990289"/>
              <a:gd name="connsiteX25" fmla="*/ 836579 w 2403569"/>
              <a:gd name="connsiteY25" fmla="*/ 4902740 h 4990289"/>
              <a:gd name="connsiteX26" fmla="*/ 1108954 w 2403569"/>
              <a:gd name="connsiteY26" fmla="*/ 4893013 h 4990289"/>
              <a:gd name="connsiteX27" fmla="*/ 1138137 w 2403569"/>
              <a:gd name="connsiteY27" fmla="*/ 4883285 h 4990289"/>
              <a:gd name="connsiteX28" fmla="*/ 1177047 w 2403569"/>
              <a:gd name="connsiteY28" fmla="*/ 4824919 h 4990289"/>
              <a:gd name="connsiteX29" fmla="*/ 1196503 w 2403569"/>
              <a:gd name="connsiteY29" fmla="*/ 4805464 h 4990289"/>
              <a:gd name="connsiteX30" fmla="*/ 1167320 w 2403569"/>
              <a:gd name="connsiteY30" fmla="*/ 4795736 h 4990289"/>
              <a:gd name="connsiteX31" fmla="*/ 1079771 w 2403569"/>
              <a:gd name="connsiteY31" fmla="*/ 4786008 h 4990289"/>
              <a:gd name="connsiteX32" fmla="*/ 1050588 w 2403569"/>
              <a:gd name="connsiteY32" fmla="*/ 4766553 h 4990289"/>
              <a:gd name="connsiteX33" fmla="*/ 943583 w 2403569"/>
              <a:gd name="connsiteY33" fmla="*/ 4747098 h 4990289"/>
              <a:gd name="connsiteX34" fmla="*/ 856035 w 2403569"/>
              <a:gd name="connsiteY34" fmla="*/ 4717915 h 4990289"/>
              <a:gd name="connsiteX35" fmla="*/ 826852 w 2403569"/>
              <a:gd name="connsiteY35" fmla="*/ 4708187 h 4990289"/>
              <a:gd name="connsiteX36" fmla="*/ 797669 w 2403569"/>
              <a:gd name="connsiteY36" fmla="*/ 4688732 h 4990289"/>
              <a:gd name="connsiteX37" fmla="*/ 729575 w 2403569"/>
              <a:gd name="connsiteY37" fmla="*/ 4669276 h 4990289"/>
              <a:gd name="connsiteX38" fmla="*/ 700392 w 2403569"/>
              <a:gd name="connsiteY38" fmla="*/ 4659549 h 4990289"/>
              <a:gd name="connsiteX39" fmla="*/ 661481 w 2403569"/>
              <a:gd name="connsiteY39" fmla="*/ 4620638 h 4990289"/>
              <a:gd name="connsiteX40" fmla="*/ 593388 w 2403569"/>
              <a:gd name="connsiteY40" fmla="*/ 4542817 h 4990289"/>
              <a:gd name="connsiteX41" fmla="*/ 564205 w 2403569"/>
              <a:gd name="connsiteY41" fmla="*/ 4494178 h 4990289"/>
              <a:gd name="connsiteX42" fmla="*/ 535022 w 2403569"/>
              <a:gd name="connsiteY42" fmla="*/ 4484451 h 4990289"/>
              <a:gd name="connsiteX43" fmla="*/ 515566 w 2403569"/>
              <a:gd name="connsiteY43" fmla="*/ 4464996 h 4990289"/>
              <a:gd name="connsiteX44" fmla="*/ 486383 w 2403569"/>
              <a:gd name="connsiteY44" fmla="*/ 4416357 h 4990289"/>
              <a:gd name="connsiteX45" fmla="*/ 466928 w 2403569"/>
              <a:gd name="connsiteY45" fmla="*/ 4357991 h 4990289"/>
              <a:gd name="connsiteX46" fmla="*/ 428018 w 2403569"/>
              <a:gd name="connsiteY46" fmla="*/ 4270442 h 4990289"/>
              <a:gd name="connsiteX47" fmla="*/ 418290 w 2403569"/>
              <a:gd name="connsiteY47" fmla="*/ 4231532 h 4990289"/>
              <a:gd name="connsiteX48" fmla="*/ 398835 w 2403569"/>
              <a:gd name="connsiteY48" fmla="*/ 4143983 h 4990289"/>
              <a:gd name="connsiteX49" fmla="*/ 389107 w 2403569"/>
              <a:gd name="connsiteY49" fmla="*/ 4114800 h 4990289"/>
              <a:gd name="connsiteX50" fmla="*/ 369652 w 2403569"/>
              <a:gd name="connsiteY50" fmla="*/ 4036978 h 4990289"/>
              <a:gd name="connsiteX51" fmla="*/ 350196 w 2403569"/>
              <a:gd name="connsiteY51" fmla="*/ 3959157 h 4990289"/>
              <a:gd name="connsiteX52" fmla="*/ 340469 w 2403569"/>
              <a:gd name="connsiteY52" fmla="*/ 3910519 h 4990289"/>
              <a:gd name="connsiteX53" fmla="*/ 330741 w 2403569"/>
              <a:gd name="connsiteY53" fmla="*/ 3715966 h 4990289"/>
              <a:gd name="connsiteX54" fmla="*/ 311286 w 2403569"/>
              <a:gd name="connsiteY54" fmla="*/ 3258766 h 4990289"/>
              <a:gd name="connsiteX55" fmla="*/ 321013 w 2403569"/>
              <a:gd name="connsiteY55" fmla="*/ 3083668 h 4990289"/>
              <a:gd name="connsiteX56" fmla="*/ 379379 w 2403569"/>
              <a:gd name="connsiteY56" fmla="*/ 3064213 h 4990289"/>
              <a:gd name="connsiteX57" fmla="*/ 418290 w 2403569"/>
              <a:gd name="connsiteY57" fmla="*/ 3025302 h 4990289"/>
              <a:gd name="connsiteX58" fmla="*/ 476656 w 2403569"/>
              <a:gd name="connsiteY58" fmla="*/ 2986391 h 4990289"/>
              <a:gd name="connsiteX59" fmla="*/ 525294 w 2403569"/>
              <a:gd name="connsiteY59" fmla="*/ 2947481 h 4990289"/>
              <a:gd name="connsiteX60" fmla="*/ 573932 w 2403569"/>
              <a:gd name="connsiteY60" fmla="*/ 2918298 h 4990289"/>
              <a:gd name="connsiteX61" fmla="*/ 593388 w 2403569"/>
              <a:gd name="connsiteY61" fmla="*/ 2898842 h 4990289"/>
              <a:gd name="connsiteX62" fmla="*/ 612843 w 2403569"/>
              <a:gd name="connsiteY62" fmla="*/ 2869659 h 4990289"/>
              <a:gd name="connsiteX63" fmla="*/ 671209 w 2403569"/>
              <a:gd name="connsiteY63" fmla="*/ 2830749 h 4990289"/>
              <a:gd name="connsiteX64" fmla="*/ 710120 w 2403569"/>
              <a:gd name="connsiteY64" fmla="*/ 2791838 h 4990289"/>
              <a:gd name="connsiteX65" fmla="*/ 758758 w 2403569"/>
              <a:gd name="connsiteY65" fmla="*/ 2752927 h 4990289"/>
              <a:gd name="connsiteX66" fmla="*/ 778213 w 2403569"/>
              <a:gd name="connsiteY66" fmla="*/ 2723744 h 4990289"/>
              <a:gd name="connsiteX67" fmla="*/ 797669 w 2403569"/>
              <a:gd name="connsiteY67" fmla="*/ 2704289 h 4990289"/>
              <a:gd name="connsiteX68" fmla="*/ 865762 w 2403569"/>
              <a:gd name="connsiteY68" fmla="*/ 2636196 h 4990289"/>
              <a:gd name="connsiteX69" fmla="*/ 894945 w 2403569"/>
              <a:gd name="connsiteY69" fmla="*/ 2587557 h 4990289"/>
              <a:gd name="connsiteX70" fmla="*/ 904673 w 2403569"/>
              <a:gd name="connsiteY70" fmla="*/ 2558374 h 4990289"/>
              <a:gd name="connsiteX71" fmla="*/ 933856 w 2403569"/>
              <a:gd name="connsiteY71" fmla="*/ 2548647 h 4990289"/>
              <a:gd name="connsiteX72" fmla="*/ 953311 w 2403569"/>
              <a:gd name="connsiteY72" fmla="*/ 2529191 h 4990289"/>
              <a:gd name="connsiteX73" fmla="*/ 972766 w 2403569"/>
              <a:gd name="connsiteY73" fmla="*/ 2500008 h 4990289"/>
              <a:gd name="connsiteX74" fmla="*/ 1001949 w 2403569"/>
              <a:gd name="connsiteY74" fmla="*/ 2480553 h 4990289"/>
              <a:gd name="connsiteX75" fmla="*/ 1070043 w 2403569"/>
              <a:gd name="connsiteY75" fmla="*/ 2431915 h 4990289"/>
              <a:gd name="connsiteX76" fmla="*/ 1099226 w 2403569"/>
              <a:gd name="connsiteY76" fmla="*/ 2383276 h 4990289"/>
              <a:gd name="connsiteX77" fmla="*/ 1138137 w 2403569"/>
              <a:gd name="connsiteY77" fmla="*/ 2334638 h 4990289"/>
              <a:gd name="connsiteX78" fmla="*/ 1186775 w 2403569"/>
              <a:gd name="connsiteY78" fmla="*/ 2295727 h 4990289"/>
              <a:gd name="connsiteX79" fmla="*/ 1225686 w 2403569"/>
              <a:gd name="connsiteY79" fmla="*/ 2247089 h 4990289"/>
              <a:gd name="connsiteX80" fmla="*/ 1254869 w 2403569"/>
              <a:gd name="connsiteY80" fmla="*/ 2237361 h 4990289"/>
              <a:gd name="connsiteX81" fmla="*/ 1293779 w 2403569"/>
              <a:gd name="connsiteY81" fmla="*/ 2178996 h 4990289"/>
              <a:gd name="connsiteX82" fmla="*/ 1313235 w 2403569"/>
              <a:gd name="connsiteY82" fmla="*/ 2149813 h 4990289"/>
              <a:gd name="connsiteX83" fmla="*/ 1332690 w 2403569"/>
              <a:gd name="connsiteY83" fmla="*/ 2130357 h 4990289"/>
              <a:gd name="connsiteX84" fmla="*/ 1371600 w 2403569"/>
              <a:gd name="connsiteY84" fmla="*/ 2071991 h 4990289"/>
              <a:gd name="connsiteX85" fmla="*/ 1381328 w 2403569"/>
              <a:gd name="connsiteY85" fmla="*/ 2042808 h 4990289"/>
              <a:gd name="connsiteX86" fmla="*/ 1410511 w 2403569"/>
              <a:gd name="connsiteY86" fmla="*/ 2023353 h 4990289"/>
              <a:gd name="connsiteX87" fmla="*/ 1449422 w 2403569"/>
              <a:gd name="connsiteY87" fmla="*/ 1964987 h 4990289"/>
              <a:gd name="connsiteX88" fmla="*/ 1468877 w 2403569"/>
              <a:gd name="connsiteY88" fmla="*/ 1935804 h 4990289"/>
              <a:gd name="connsiteX89" fmla="*/ 1517515 w 2403569"/>
              <a:gd name="connsiteY89" fmla="*/ 1848255 h 4990289"/>
              <a:gd name="connsiteX90" fmla="*/ 1556426 w 2403569"/>
              <a:gd name="connsiteY90" fmla="*/ 1809344 h 4990289"/>
              <a:gd name="connsiteX91" fmla="*/ 1605064 w 2403569"/>
              <a:gd name="connsiteY91" fmla="*/ 1721796 h 4990289"/>
              <a:gd name="connsiteX92" fmla="*/ 1624520 w 2403569"/>
              <a:gd name="connsiteY92" fmla="*/ 1702340 h 4990289"/>
              <a:gd name="connsiteX93" fmla="*/ 1643975 w 2403569"/>
              <a:gd name="connsiteY93" fmla="*/ 1673157 h 4990289"/>
              <a:gd name="connsiteX94" fmla="*/ 1702341 w 2403569"/>
              <a:gd name="connsiteY94" fmla="*/ 1634247 h 4990289"/>
              <a:gd name="connsiteX95" fmla="*/ 1721796 w 2403569"/>
              <a:gd name="connsiteY95" fmla="*/ 1605064 h 4990289"/>
              <a:gd name="connsiteX96" fmla="*/ 1760707 w 2403569"/>
              <a:gd name="connsiteY96" fmla="*/ 1556425 h 4990289"/>
              <a:gd name="connsiteX97" fmla="*/ 1799618 w 2403569"/>
              <a:gd name="connsiteY97" fmla="*/ 1478604 h 4990289"/>
              <a:gd name="connsiteX98" fmla="*/ 1809345 w 2403569"/>
              <a:gd name="connsiteY98" fmla="*/ 1449421 h 4990289"/>
              <a:gd name="connsiteX99" fmla="*/ 1848256 w 2403569"/>
              <a:gd name="connsiteY99" fmla="*/ 1400783 h 4990289"/>
              <a:gd name="connsiteX100" fmla="*/ 1887166 w 2403569"/>
              <a:gd name="connsiteY100" fmla="*/ 1322961 h 4990289"/>
              <a:gd name="connsiteX101" fmla="*/ 1896894 w 2403569"/>
              <a:gd name="connsiteY101" fmla="*/ 1293778 h 4990289"/>
              <a:gd name="connsiteX102" fmla="*/ 1935805 w 2403569"/>
              <a:gd name="connsiteY102" fmla="*/ 1245140 h 4990289"/>
              <a:gd name="connsiteX103" fmla="*/ 1964988 w 2403569"/>
              <a:gd name="connsiteY103" fmla="*/ 1225685 h 4990289"/>
              <a:gd name="connsiteX104" fmla="*/ 1974715 w 2403569"/>
              <a:gd name="connsiteY104" fmla="*/ 1196502 h 4990289"/>
              <a:gd name="connsiteX105" fmla="*/ 2013626 w 2403569"/>
              <a:gd name="connsiteY105" fmla="*/ 1157591 h 4990289"/>
              <a:gd name="connsiteX106" fmla="*/ 2052537 w 2403569"/>
              <a:gd name="connsiteY106" fmla="*/ 1108953 h 4990289"/>
              <a:gd name="connsiteX107" fmla="*/ 2062264 w 2403569"/>
              <a:gd name="connsiteY107" fmla="*/ 1079770 h 4990289"/>
              <a:gd name="connsiteX108" fmla="*/ 2101175 w 2403569"/>
              <a:gd name="connsiteY108" fmla="*/ 1040859 h 4990289"/>
              <a:gd name="connsiteX109" fmla="*/ 2140086 w 2403569"/>
              <a:gd name="connsiteY109" fmla="*/ 992221 h 4990289"/>
              <a:gd name="connsiteX110" fmla="*/ 2169269 w 2403569"/>
              <a:gd name="connsiteY110" fmla="*/ 904672 h 4990289"/>
              <a:gd name="connsiteX111" fmla="*/ 2178996 w 2403569"/>
              <a:gd name="connsiteY111" fmla="*/ 875489 h 4990289"/>
              <a:gd name="connsiteX112" fmla="*/ 2237362 w 2403569"/>
              <a:gd name="connsiteY112" fmla="*/ 797668 h 4990289"/>
              <a:gd name="connsiteX113" fmla="*/ 2266545 w 2403569"/>
              <a:gd name="connsiteY113" fmla="*/ 710119 h 4990289"/>
              <a:gd name="connsiteX114" fmla="*/ 2276273 w 2403569"/>
              <a:gd name="connsiteY114" fmla="*/ 680936 h 4990289"/>
              <a:gd name="connsiteX115" fmla="*/ 2286000 w 2403569"/>
              <a:gd name="connsiteY115" fmla="*/ 651753 h 4990289"/>
              <a:gd name="connsiteX116" fmla="*/ 2305456 w 2403569"/>
              <a:gd name="connsiteY116" fmla="*/ 496110 h 4990289"/>
              <a:gd name="connsiteX117" fmla="*/ 2334639 w 2403569"/>
              <a:gd name="connsiteY117" fmla="*/ 408561 h 4990289"/>
              <a:gd name="connsiteX118" fmla="*/ 2344366 w 2403569"/>
              <a:gd name="connsiteY118" fmla="*/ 379378 h 4990289"/>
              <a:gd name="connsiteX119" fmla="*/ 2354094 w 2403569"/>
              <a:gd name="connsiteY119" fmla="*/ 330740 h 4990289"/>
              <a:gd name="connsiteX120" fmla="*/ 2373549 w 2403569"/>
              <a:gd name="connsiteY120" fmla="*/ 184825 h 4990289"/>
              <a:gd name="connsiteX121" fmla="*/ 2383277 w 2403569"/>
              <a:gd name="connsiteY121" fmla="*/ 155642 h 4990289"/>
              <a:gd name="connsiteX122" fmla="*/ 2402732 w 2403569"/>
              <a:gd name="connsiteY122" fmla="*/ 68093 h 4990289"/>
              <a:gd name="connsiteX123" fmla="*/ 2402732 w 2403569"/>
              <a:gd name="connsiteY123" fmla="*/ 0 h 49902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Lst>
            <a:rect l="l" t="t" r="r" b="b"/>
            <a:pathLst>
              <a:path w="2403569" h="4990289">
                <a:moveTo>
                  <a:pt x="19456" y="4416357"/>
                </a:moveTo>
                <a:cubicBezTo>
                  <a:pt x="16213" y="4477966"/>
                  <a:pt x="15073" y="4539721"/>
                  <a:pt x="9728" y="4601183"/>
                </a:cubicBezTo>
                <a:cubicBezTo>
                  <a:pt x="8570" y="4614502"/>
                  <a:pt x="0" y="4626724"/>
                  <a:pt x="0" y="4640093"/>
                </a:cubicBezTo>
                <a:cubicBezTo>
                  <a:pt x="0" y="4688839"/>
                  <a:pt x="4625" y="4737530"/>
                  <a:pt x="9728" y="4786008"/>
                </a:cubicBezTo>
                <a:cubicBezTo>
                  <a:pt x="11128" y="4799304"/>
                  <a:pt x="15783" y="4812064"/>
                  <a:pt x="19456" y="4824919"/>
                </a:cubicBezTo>
                <a:cubicBezTo>
                  <a:pt x="22273" y="4834778"/>
                  <a:pt x="20839" y="4848142"/>
                  <a:pt x="29183" y="4854102"/>
                </a:cubicBezTo>
                <a:cubicBezTo>
                  <a:pt x="45871" y="4866022"/>
                  <a:pt x="87549" y="4873557"/>
                  <a:pt x="87549" y="4873557"/>
                </a:cubicBezTo>
                <a:cubicBezTo>
                  <a:pt x="94034" y="4880042"/>
                  <a:pt x="103392" y="4884583"/>
                  <a:pt x="107005" y="4893013"/>
                </a:cubicBezTo>
                <a:cubicBezTo>
                  <a:pt x="113518" y="4908210"/>
                  <a:pt x="113145" y="4925511"/>
                  <a:pt x="116732" y="4941651"/>
                </a:cubicBezTo>
                <a:cubicBezTo>
                  <a:pt x="119632" y="4954702"/>
                  <a:pt x="118108" y="4970121"/>
                  <a:pt x="126460" y="4980561"/>
                </a:cubicBezTo>
                <a:cubicBezTo>
                  <a:pt x="132866" y="4988568"/>
                  <a:pt x="145915" y="4987046"/>
                  <a:pt x="155643" y="4990289"/>
                </a:cubicBezTo>
                <a:cubicBezTo>
                  <a:pt x="182459" y="4986937"/>
                  <a:pt x="232660" y="4985828"/>
                  <a:pt x="262647" y="4970834"/>
                </a:cubicBezTo>
                <a:cubicBezTo>
                  <a:pt x="273104" y="4965605"/>
                  <a:pt x="282701" y="4958681"/>
                  <a:pt x="291830" y="4951378"/>
                </a:cubicBezTo>
                <a:cubicBezTo>
                  <a:pt x="298992" y="4945649"/>
                  <a:pt x="303421" y="4936641"/>
                  <a:pt x="311286" y="4931923"/>
                </a:cubicBezTo>
                <a:cubicBezTo>
                  <a:pt x="320079" y="4926648"/>
                  <a:pt x="330741" y="4925438"/>
                  <a:pt x="340469" y="4922196"/>
                </a:cubicBezTo>
                <a:cubicBezTo>
                  <a:pt x="356682" y="4925438"/>
                  <a:pt x="374752" y="4923720"/>
                  <a:pt x="389107" y="4931923"/>
                </a:cubicBezTo>
                <a:cubicBezTo>
                  <a:pt x="404636" y="4940796"/>
                  <a:pt x="413297" y="4975311"/>
                  <a:pt x="418290" y="4990289"/>
                </a:cubicBezTo>
                <a:cubicBezTo>
                  <a:pt x="430070" y="4988326"/>
                  <a:pt x="487421" y="4981885"/>
                  <a:pt x="505839" y="4970834"/>
                </a:cubicBezTo>
                <a:cubicBezTo>
                  <a:pt x="513703" y="4966115"/>
                  <a:pt x="518132" y="4957107"/>
                  <a:pt x="525294" y="4951378"/>
                </a:cubicBezTo>
                <a:cubicBezTo>
                  <a:pt x="552232" y="4929827"/>
                  <a:pt x="552838" y="4932469"/>
                  <a:pt x="583660" y="4922196"/>
                </a:cubicBezTo>
                <a:cubicBezTo>
                  <a:pt x="610169" y="4895686"/>
                  <a:pt x="616932" y="4878545"/>
                  <a:pt x="671209" y="4912468"/>
                </a:cubicBezTo>
                <a:cubicBezTo>
                  <a:pt x="682546" y="4919554"/>
                  <a:pt x="672585" y="4940938"/>
                  <a:pt x="680937" y="4951378"/>
                </a:cubicBezTo>
                <a:cubicBezTo>
                  <a:pt x="687343" y="4959385"/>
                  <a:pt x="700392" y="4957863"/>
                  <a:pt x="710120" y="4961106"/>
                </a:cubicBezTo>
                <a:cubicBezTo>
                  <a:pt x="723090" y="4957863"/>
                  <a:pt x="736742" y="4956644"/>
                  <a:pt x="749030" y="4951378"/>
                </a:cubicBezTo>
                <a:cubicBezTo>
                  <a:pt x="910498" y="4882177"/>
                  <a:pt x="672158" y="4975223"/>
                  <a:pt x="797669" y="4912468"/>
                </a:cubicBezTo>
                <a:cubicBezTo>
                  <a:pt x="809627" y="4906489"/>
                  <a:pt x="823236" y="4903574"/>
                  <a:pt x="836579" y="4902740"/>
                </a:cubicBezTo>
                <a:cubicBezTo>
                  <a:pt x="927252" y="4897073"/>
                  <a:pt x="1018162" y="4896255"/>
                  <a:pt x="1108954" y="4893013"/>
                </a:cubicBezTo>
                <a:cubicBezTo>
                  <a:pt x="1118682" y="4889770"/>
                  <a:pt x="1130886" y="4890536"/>
                  <a:pt x="1138137" y="4883285"/>
                </a:cubicBezTo>
                <a:cubicBezTo>
                  <a:pt x="1154671" y="4866751"/>
                  <a:pt x="1160513" y="4841452"/>
                  <a:pt x="1177047" y="4824919"/>
                </a:cubicBezTo>
                <a:lnTo>
                  <a:pt x="1196503" y="4805464"/>
                </a:lnTo>
                <a:cubicBezTo>
                  <a:pt x="1186775" y="4802221"/>
                  <a:pt x="1177434" y="4797422"/>
                  <a:pt x="1167320" y="4795736"/>
                </a:cubicBezTo>
                <a:cubicBezTo>
                  <a:pt x="1138357" y="4790909"/>
                  <a:pt x="1108257" y="4793129"/>
                  <a:pt x="1079771" y="4786008"/>
                </a:cubicBezTo>
                <a:cubicBezTo>
                  <a:pt x="1068429" y="4783172"/>
                  <a:pt x="1061045" y="4771781"/>
                  <a:pt x="1050588" y="4766553"/>
                </a:cubicBezTo>
                <a:cubicBezTo>
                  <a:pt x="1020595" y="4751556"/>
                  <a:pt x="970415" y="4750452"/>
                  <a:pt x="943583" y="4747098"/>
                </a:cubicBezTo>
                <a:lnTo>
                  <a:pt x="856035" y="4717915"/>
                </a:lnTo>
                <a:cubicBezTo>
                  <a:pt x="846307" y="4714672"/>
                  <a:pt x="835384" y="4713875"/>
                  <a:pt x="826852" y="4708187"/>
                </a:cubicBezTo>
                <a:cubicBezTo>
                  <a:pt x="817124" y="4701702"/>
                  <a:pt x="808126" y="4693960"/>
                  <a:pt x="797669" y="4688732"/>
                </a:cubicBezTo>
                <a:cubicBezTo>
                  <a:pt x="782119" y="4680957"/>
                  <a:pt x="744121" y="4673432"/>
                  <a:pt x="729575" y="4669276"/>
                </a:cubicBezTo>
                <a:cubicBezTo>
                  <a:pt x="719716" y="4666459"/>
                  <a:pt x="710120" y="4662791"/>
                  <a:pt x="700392" y="4659549"/>
                </a:cubicBezTo>
                <a:cubicBezTo>
                  <a:pt x="687422" y="4646579"/>
                  <a:pt x="671656" y="4635900"/>
                  <a:pt x="661481" y="4620638"/>
                </a:cubicBezTo>
                <a:cubicBezTo>
                  <a:pt x="616086" y="4552544"/>
                  <a:pt x="642026" y="4575242"/>
                  <a:pt x="593388" y="4542817"/>
                </a:cubicBezTo>
                <a:cubicBezTo>
                  <a:pt x="585737" y="4519864"/>
                  <a:pt x="586459" y="4507530"/>
                  <a:pt x="564205" y="4494178"/>
                </a:cubicBezTo>
                <a:cubicBezTo>
                  <a:pt x="555412" y="4488902"/>
                  <a:pt x="544750" y="4487693"/>
                  <a:pt x="535022" y="4484451"/>
                </a:cubicBezTo>
                <a:cubicBezTo>
                  <a:pt x="528537" y="4477966"/>
                  <a:pt x="520285" y="4472860"/>
                  <a:pt x="515566" y="4464996"/>
                </a:cubicBezTo>
                <a:cubicBezTo>
                  <a:pt x="477680" y="4401853"/>
                  <a:pt x="535683" y="4465657"/>
                  <a:pt x="486383" y="4416357"/>
                </a:cubicBezTo>
                <a:cubicBezTo>
                  <a:pt x="479898" y="4396902"/>
                  <a:pt x="478303" y="4375055"/>
                  <a:pt x="466928" y="4357991"/>
                </a:cubicBezTo>
                <a:cubicBezTo>
                  <a:pt x="441376" y="4319662"/>
                  <a:pt x="441911" y="4326010"/>
                  <a:pt x="428018" y="4270442"/>
                </a:cubicBezTo>
                <a:cubicBezTo>
                  <a:pt x="424775" y="4257472"/>
                  <a:pt x="421190" y="4244583"/>
                  <a:pt x="418290" y="4231532"/>
                </a:cubicBezTo>
                <a:cubicBezTo>
                  <a:pt x="408262" y="4186409"/>
                  <a:pt x="410694" y="4185490"/>
                  <a:pt x="398835" y="4143983"/>
                </a:cubicBezTo>
                <a:cubicBezTo>
                  <a:pt x="396018" y="4134124"/>
                  <a:pt x="391805" y="4124693"/>
                  <a:pt x="389107" y="4114800"/>
                </a:cubicBezTo>
                <a:cubicBezTo>
                  <a:pt x="382072" y="4089003"/>
                  <a:pt x="376137" y="4062919"/>
                  <a:pt x="369652" y="4036978"/>
                </a:cubicBezTo>
                <a:cubicBezTo>
                  <a:pt x="369650" y="4036971"/>
                  <a:pt x="350197" y="3959164"/>
                  <a:pt x="350196" y="3959157"/>
                </a:cubicBezTo>
                <a:lnTo>
                  <a:pt x="340469" y="3910519"/>
                </a:lnTo>
                <a:cubicBezTo>
                  <a:pt x="337226" y="3845668"/>
                  <a:pt x="333502" y="3780839"/>
                  <a:pt x="330741" y="3715966"/>
                </a:cubicBezTo>
                <a:cubicBezTo>
                  <a:pt x="306471" y="3145646"/>
                  <a:pt x="334384" y="3720761"/>
                  <a:pt x="311286" y="3258766"/>
                </a:cubicBezTo>
                <a:cubicBezTo>
                  <a:pt x="314528" y="3200400"/>
                  <a:pt x="301702" y="3138842"/>
                  <a:pt x="321013" y="3083668"/>
                </a:cubicBezTo>
                <a:cubicBezTo>
                  <a:pt x="327788" y="3064312"/>
                  <a:pt x="379379" y="3064213"/>
                  <a:pt x="379379" y="3064213"/>
                </a:cubicBezTo>
                <a:cubicBezTo>
                  <a:pt x="395887" y="3014690"/>
                  <a:pt x="375842" y="3048885"/>
                  <a:pt x="418290" y="3025302"/>
                </a:cubicBezTo>
                <a:cubicBezTo>
                  <a:pt x="438730" y="3013946"/>
                  <a:pt x="476656" y="2986391"/>
                  <a:pt x="476656" y="2986391"/>
                </a:cubicBezTo>
                <a:cubicBezTo>
                  <a:pt x="515406" y="2928266"/>
                  <a:pt x="473086" y="2978806"/>
                  <a:pt x="525294" y="2947481"/>
                </a:cubicBezTo>
                <a:cubicBezTo>
                  <a:pt x="592058" y="2907422"/>
                  <a:pt x="491262" y="2945853"/>
                  <a:pt x="573932" y="2918298"/>
                </a:cubicBezTo>
                <a:cubicBezTo>
                  <a:pt x="580417" y="2911813"/>
                  <a:pt x="587659" y="2906004"/>
                  <a:pt x="593388" y="2898842"/>
                </a:cubicBezTo>
                <a:cubicBezTo>
                  <a:pt x="600691" y="2889713"/>
                  <a:pt x="604045" y="2877358"/>
                  <a:pt x="612843" y="2869659"/>
                </a:cubicBezTo>
                <a:cubicBezTo>
                  <a:pt x="630440" y="2854262"/>
                  <a:pt x="654675" y="2847283"/>
                  <a:pt x="671209" y="2830749"/>
                </a:cubicBezTo>
                <a:cubicBezTo>
                  <a:pt x="684179" y="2817779"/>
                  <a:pt x="694858" y="2802013"/>
                  <a:pt x="710120" y="2791838"/>
                </a:cubicBezTo>
                <a:cubicBezTo>
                  <a:pt x="731791" y="2777391"/>
                  <a:pt x="742915" y="2772731"/>
                  <a:pt x="758758" y="2752927"/>
                </a:cubicBezTo>
                <a:cubicBezTo>
                  <a:pt x="766061" y="2743798"/>
                  <a:pt x="770910" y="2732873"/>
                  <a:pt x="778213" y="2723744"/>
                </a:cubicBezTo>
                <a:cubicBezTo>
                  <a:pt x="783942" y="2716582"/>
                  <a:pt x="792166" y="2711626"/>
                  <a:pt x="797669" y="2704289"/>
                </a:cubicBezTo>
                <a:cubicBezTo>
                  <a:pt x="849701" y="2634913"/>
                  <a:pt x="811136" y="2654403"/>
                  <a:pt x="865762" y="2636196"/>
                </a:cubicBezTo>
                <a:cubicBezTo>
                  <a:pt x="893320" y="2553525"/>
                  <a:pt x="854886" y="2654323"/>
                  <a:pt x="894945" y="2587557"/>
                </a:cubicBezTo>
                <a:cubicBezTo>
                  <a:pt x="900221" y="2578764"/>
                  <a:pt x="897422" y="2565625"/>
                  <a:pt x="904673" y="2558374"/>
                </a:cubicBezTo>
                <a:cubicBezTo>
                  <a:pt x="911924" y="2551124"/>
                  <a:pt x="924128" y="2551889"/>
                  <a:pt x="933856" y="2548647"/>
                </a:cubicBezTo>
                <a:cubicBezTo>
                  <a:pt x="940341" y="2542162"/>
                  <a:pt x="947582" y="2536353"/>
                  <a:pt x="953311" y="2529191"/>
                </a:cubicBezTo>
                <a:cubicBezTo>
                  <a:pt x="960614" y="2520062"/>
                  <a:pt x="964499" y="2508275"/>
                  <a:pt x="972766" y="2500008"/>
                </a:cubicBezTo>
                <a:cubicBezTo>
                  <a:pt x="981033" y="2491741"/>
                  <a:pt x="993072" y="2488161"/>
                  <a:pt x="1001949" y="2480553"/>
                </a:cubicBezTo>
                <a:cubicBezTo>
                  <a:pt x="1060700" y="2430195"/>
                  <a:pt x="1016421" y="2449788"/>
                  <a:pt x="1070043" y="2431915"/>
                </a:cubicBezTo>
                <a:cubicBezTo>
                  <a:pt x="1086937" y="2381235"/>
                  <a:pt x="1068705" y="2421428"/>
                  <a:pt x="1099226" y="2383276"/>
                </a:cubicBezTo>
                <a:cubicBezTo>
                  <a:pt x="1121698" y="2355185"/>
                  <a:pt x="1112038" y="2355517"/>
                  <a:pt x="1138137" y="2334638"/>
                </a:cubicBezTo>
                <a:cubicBezTo>
                  <a:pt x="1166228" y="2312166"/>
                  <a:pt x="1165896" y="2321826"/>
                  <a:pt x="1186775" y="2295727"/>
                </a:cubicBezTo>
                <a:cubicBezTo>
                  <a:pt x="1199012" y="2280430"/>
                  <a:pt x="1207616" y="2257931"/>
                  <a:pt x="1225686" y="2247089"/>
                </a:cubicBezTo>
                <a:cubicBezTo>
                  <a:pt x="1234479" y="2241813"/>
                  <a:pt x="1245141" y="2240604"/>
                  <a:pt x="1254869" y="2237361"/>
                </a:cubicBezTo>
                <a:lnTo>
                  <a:pt x="1293779" y="2178996"/>
                </a:lnTo>
                <a:cubicBezTo>
                  <a:pt x="1300264" y="2169268"/>
                  <a:pt x="1304968" y="2158080"/>
                  <a:pt x="1313235" y="2149813"/>
                </a:cubicBezTo>
                <a:cubicBezTo>
                  <a:pt x="1319720" y="2143328"/>
                  <a:pt x="1327187" y="2137694"/>
                  <a:pt x="1332690" y="2130357"/>
                </a:cubicBezTo>
                <a:cubicBezTo>
                  <a:pt x="1346719" y="2111651"/>
                  <a:pt x="1364206" y="2094173"/>
                  <a:pt x="1371600" y="2071991"/>
                </a:cubicBezTo>
                <a:cubicBezTo>
                  <a:pt x="1374843" y="2062263"/>
                  <a:pt x="1374922" y="2050815"/>
                  <a:pt x="1381328" y="2042808"/>
                </a:cubicBezTo>
                <a:cubicBezTo>
                  <a:pt x="1388631" y="2033679"/>
                  <a:pt x="1400783" y="2029838"/>
                  <a:pt x="1410511" y="2023353"/>
                </a:cubicBezTo>
                <a:lnTo>
                  <a:pt x="1449422" y="1964987"/>
                </a:lnTo>
                <a:cubicBezTo>
                  <a:pt x="1455907" y="1955259"/>
                  <a:pt x="1465180" y="1946895"/>
                  <a:pt x="1468877" y="1935804"/>
                </a:cubicBezTo>
                <a:cubicBezTo>
                  <a:pt x="1481109" y="1899108"/>
                  <a:pt x="1484068" y="1881702"/>
                  <a:pt x="1517515" y="1848255"/>
                </a:cubicBezTo>
                <a:lnTo>
                  <a:pt x="1556426" y="1809344"/>
                </a:lnTo>
                <a:cubicBezTo>
                  <a:pt x="1568659" y="1772648"/>
                  <a:pt x="1571616" y="1755244"/>
                  <a:pt x="1605064" y="1721796"/>
                </a:cubicBezTo>
                <a:cubicBezTo>
                  <a:pt x="1611549" y="1715311"/>
                  <a:pt x="1618791" y="1709502"/>
                  <a:pt x="1624520" y="1702340"/>
                </a:cubicBezTo>
                <a:cubicBezTo>
                  <a:pt x="1631823" y="1693211"/>
                  <a:pt x="1635177" y="1680856"/>
                  <a:pt x="1643975" y="1673157"/>
                </a:cubicBezTo>
                <a:cubicBezTo>
                  <a:pt x="1661572" y="1657760"/>
                  <a:pt x="1702341" y="1634247"/>
                  <a:pt x="1702341" y="1634247"/>
                </a:cubicBezTo>
                <a:cubicBezTo>
                  <a:pt x="1708826" y="1624519"/>
                  <a:pt x="1714493" y="1614193"/>
                  <a:pt x="1721796" y="1605064"/>
                </a:cubicBezTo>
                <a:cubicBezTo>
                  <a:pt x="1742010" y="1579797"/>
                  <a:pt x="1745737" y="1590109"/>
                  <a:pt x="1760707" y="1556425"/>
                </a:cubicBezTo>
                <a:cubicBezTo>
                  <a:pt x="1796475" y="1475947"/>
                  <a:pt x="1759662" y="1518558"/>
                  <a:pt x="1799618" y="1478604"/>
                </a:cubicBezTo>
                <a:cubicBezTo>
                  <a:pt x="1802860" y="1468876"/>
                  <a:pt x="1804759" y="1458592"/>
                  <a:pt x="1809345" y="1449421"/>
                </a:cubicBezTo>
                <a:cubicBezTo>
                  <a:pt x="1821617" y="1424877"/>
                  <a:pt x="1830159" y="1418879"/>
                  <a:pt x="1848256" y="1400783"/>
                </a:cubicBezTo>
                <a:cubicBezTo>
                  <a:pt x="1870611" y="1333716"/>
                  <a:pt x="1853210" y="1356918"/>
                  <a:pt x="1887166" y="1322961"/>
                </a:cubicBezTo>
                <a:cubicBezTo>
                  <a:pt x="1890409" y="1313233"/>
                  <a:pt x="1892308" y="1302949"/>
                  <a:pt x="1896894" y="1293778"/>
                </a:cubicBezTo>
                <a:cubicBezTo>
                  <a:pt x="1905321" y="1276925"/>
                  <a:pt x="1920726" y="1257204"/>
                  <a:pt x="1935805" y="1245140"/>
                </a:cubicBezTo>
                <a:cubicBezTo>
                  <a:pt x="1944934" y="1237837"/>
                  <a:pt x="1955260" y="1232170"/>
                  <a:pt x="1964988" y="1225685"/>
                </a:cubicBezTo>
                <a:cubicBezTo>
                  <a:pt x="1968230" y="1215957"/>
                  <a:pt x="1968755" y="1204846"/>
                  <a:pt x="1974715" y="1196502"/>
                </a:cubicBezTo>
                <a:cubicBezTo>
                  <a:pt x="1985376" y="1181576"/>
                  <a:pt x="2013626" y="1157591"/>
                  <a:pt x="2013626" y="1157591"/>
                </a:cubicBezTo>
                <a:cubicBezTo>
                  <a:pt x="2038078" y="1084236"/>
                  <a:pt x="2002249" y="1171813"/>
                  <a:pt x="2052537" y="1108953"/>
                </a:cubicBezTo>
                <a:cubicBezTo>
                  <a:pt x="2058942" y="1100946"/>
                  <a:pt x="2056304" y="1088114"/>
                  <a:pt x="2062264" y="1079770"/>
                </a:cubicBezTo>
                <a:cubicBezTo>
                  <a:pt x="2072925" y="1064844"/>
                  <a:pt x="2091000" y="1056121"/>
                  <a:pt x="2101175" y="1040859"/>
                </a:cubicBezTo>
                <a:cubicBezTo>
                  <a:pt x="2125717" y="1004045"/>
                  <a:pt x="2112363" y="1019943"/>
                  <a:pt x="2140086" y="992221"/>
                </a:cubicBezTo>
                <a:lnTo>
                  <a:pt x="2169269" y="904672"/>
                </a:lnTo>
                <a:cubicBezTo>
                  <a:pt x="2172511" y="894944"/>
                  <a:pt x="2171745" y="882739"/>
                  <a:pt x="2178996" y="875489"/>
                </a:cubicBezTo>
                <a:cubicBezTo>
                  <a:pt x="2202044" y="852442"/>
                  <a:pt x="2226361" y="830671"/>
                  <a:pt x="2237362" y="797668"/>
                </a:cubicBezTo>
                <a:lnTo>
                  <a:pt x="2266545" y="710119"/>
                </a:lnTo>
                <a:lnTo>
                  <a:pt x="2276273" y="680936"/>
                </a:lnTo>
                <a:lnTo>
                  <a:pt x="2286000" y="651753"/>
                </a:lnTo>
                <a:cubicBezTo>
                  <a:pt x="2289383" y="617924"/>
                  <a:pt x="2295399" y="536339"/>
                  <a:pt x="2305456" y="496110"/>
                </a:cubicBezTo>
                <a:cubicBezTo>
                  <a:pt x="2305461" y="496090"/>
                  <a:pt x="2329772" y="423162"/>
                  <a:pt x="2334639" y="408561"/>
                </a:cubicBezTo>
                <a:cubicBezTo>
                  <a:pt x="2337881" y="398833"/>
                  <a:pt x="2342355" y="389433"/>
                  <a:pt x="2344366" y="379378"/>
                </a:cubicBezTo>
                <a:cubicBezTo>
                  <a:pt x="2347609" y="363165"/>
                  <a:pt x="2351909" y="347129"/>
                  <a:pt x="2354094" y="330740"/>
                </a:cubicBezTo>
                <a:cubicBezTo>
                  <a:pt x="2364512" y="252609"/>
                  <a:pt x="2357916" y="247357"/>
                  <a:pt x="2373549" y="184825"/>
                </a:cubicBezTo>
                <a:cubicBezTo>
                  <a:pt x="2376036" y="174877"/>
                  <a:pt x="2380460" y="165501"/>
                  <a:pt x="2383277" y="155642"/>
                </a:cubicBezTo>
                <a:cubicBezTo>
                  <a:pt x="2387985" y="139165"/>
                  <a:pt x="2401551" y="82260"/>
                  <a:pt x="2402732" y="68093"/>
                </a:cubicBezTo>
                <a:cubicBezTo>
                  <a:pt x="2404617" y="45474"/>
                  <a:pt x="2402732" y="22698"/>
                  <a:pt x="2402732" y="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任意多边形 20"/>
          <p:cNvSpPr/>
          <p:nvPr/>
        </p:nvSpPr>
        <p:spPr>
          <a:xfrm>
            <a:off x="437745" y="4319081"/>
            <a:ext cx="291829" cy="1838528"/>
          </a:xfrm>
          <a:custGeom>
            <a:avLst/>
            <a:gdLst>
              <a:gd name="connsiteX0" fmla="*/ 0 w 291829"/>
              <a:gd name="connsiteY0" fmla="*/ 0 h 1838528"/>
              <a:gd name="connsiteX1" fmla="*/ 19455 w 291829"/>
              <a:gd name="connsiteY1" fmla="*/ 350196 h 1838528"/>
              <a:gd name="connsiteX2" fmla="*/ 38910 w 291829"/>
              <a:gd name="connsiteY2" fmla="*/ 515566 h 1838528"/>
              <a:gd name="connsiteX3" fmla="*/ 29183 w 291829"/>
              <a:gd name="connsiteY3" fmla="*/ 856034 h 1838528"/>
              <a:gd name="connsiteX4" fmla="*/ 48638 w 291829"/>
              <a:gd name="connsiteY4" fmla="*/ 1089498 h 1838528"/>
              <a:gd name="connsiteX5" fmla="*/ 58366 w 291829"/>
              <a:gd name="connsiteY5" fmla="*/ 1138136 h 1838528"/>
              <a:gd name="connsiteX6" fmla="*/ 77821 w 291829"/>
              <a:gd name="connsiteY6" fmla="*/ 1274323 h 1838528"/>
              <a:gd name="connsiteX7" fmla="*/ 97276 w 291829"/>
              <a:gd name="connsiteY7" fmla="*/ 1332689 h 1838528"/>
              <a:gd name="connsiteX8" fmla="*/ 126459 w 291829"/>
              <a:gd name="connsiteY8" fmla="*/ 1459149 h 1838528"/>
              <a:gd name="connsiteX9" fmla="*/ 136187 w 291829"/>
              <a:gd name="connsiteY9" fmla="*/ 1488332 h 1838528"/>
              <a:gd name="connsiteX10" fmla="*/ 145915 w 291829"/>
              <a:gd name="connsiteY10" fmla="*/ 1517515 h 1838528"/>
              <a:gd name="connsiteX11" fmla="*/ 155642 w 291829"/>
              <a:gd name="connsiteY11" fmla="*/ 1624519 h 1838528"/>
              <a:gd name="connsiteX12" fmla="*/ 194553 w 291829"/>
              <a:gd name="connsiteY12" fmla="*/ 1663430 h 1838528"/>
              <a:gd name="connsiteX13" fmla="*/ 204281 w 291829"/>
              <a:gd name="connsiteY13" fmla="*/ 1692613 h 1838528"/>
              <a:gd name="connsiteX14" fmla="*/ 243191 w 291829"/>
              <a:gd name="connsiteY14" fmla="*/ 1750979 h 1838528"/>
              <a:gd name="connsiteX15" fmla="*/ 272374 w 291829"/>
              <a:gd name="connsiteY15" fmla="*/ 1809345 h 1838528"/>
              <a:gd name="connsiteX16" fmla="*/ 291829 w 291829"/>
              <a:gd name="connsiteY16" fmla="*/ 1838528 h 18385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291829" h="1838528">
                <a:moveTo>
                  <a:pt x="0" y="0"/>
                </a:moveTo>
                <a:cubicBezTo>
                  <a:pt x="30269" y="151354"/>
                  <a:pt x="4210" y="7191"/>
                  <a:pt x="19455" y="350196"/>
                </a:cubicBezTo>
                <a:cubicBezTo>
                  <a:pt x="25355" y="482933"/>
                  <a:pt x="15819" y="446288"/>
                  <a:pt x="38910" y="515566"/>
                </a:cubicBezTo>
                <a:cubicBezTo>
                  <a:pt x="14012" y="714753"/>
                  <a:pt x="14100" y="639849"/>
                  <a:pt x="29183" y="856034"/>
                </a:cubicBezTo>
                <a:cubicBezTo>
                  <a:pt x="34618" y="933936"/>
                  <a:pt x="33322" y="1012924"/>
                  <a:pt x="48638" y="1089498"/>
                </a:cubicBezTo>
                <a:cubicBezTo>
                  <a:pt x="51881" y="1105711"/>
                  <a:pt x="56028" y="1121768"/>
                  <a:pt x="58366" y="1138136"/>
                </a:cubicBezTo>
                <a:cubicBezTo>
                  <a:pt x="65853" y="1190543"/>
                  <a:pt x="64624" y="1225934"/>
                  <a:pt x="77821" y="1274323"/>
                </a:cubicBezTo>
                <a:cubicBezTo>
                  <a:pt x="83217" y="1294108"/>
                  <a:pt x="97276" y="1332689"/>
                  <a:pt x="97276" y="1332689"/>
                </a:cubicBezTo>
                <a:cubicBezTo>
                  <a:pt x="109904" y="1421082"/>
                  <a:pt x="99754" y="1379034"/>
                  <a:pt x="126459" y="1459149"/>
                </a:cubicBezTo>
                <a:lnTo>
                  <a:pt x="136187" y="1488332"/>
                </a:lnTo>
                <a:lnTo>
                  <a:pt x="145915" y="1517515"/>
                </a:lnTo>
                <a:cubicBezTo>
                  <a:pt x="149157" y="1553183"/>
                  <a:pt x="144316" y="1590542"/>
                  <a:pt x="155642" y="1624519"/>
                </a:cubicBezTo>
                <a:cubicBezTo>
                  <a:pt x="161442" y="1641921"/>
                  <a:pt x="194553" y="1663430"/>
                  <a:pt x="194553" y="1663430"/>
                </a:cubicBezTo>
                <a:cubicBezTo>
                  <a:pt x="197796" y="1673158"/>
                  <a:pt x="199301" y="1683649"/>
                  <a:pt x="204281" y="1692613"/>
                </a:cubicBezTo>
                <a:cubicBezTo>
                  <a:pt x="215636" y="1713053"/>
                  <a:pt x="243191" y="1750979"/>
                  <a:pt x="243191" y="1750979"/>
                </a:cubicBezTo>
                <a:cubicBezTo>
                  <a:pt x="258975" y="1814110"/>
                  <a:pt x="240838" y="1769923"/>
                  <a:pt x="272374" y="1809345"/>
                </a:cubicBezTo>
                <a:cubicBezTo>
                  <a:pt x="279677" y="1818474"/>
                  <a:pt x="291829" y="1838528"/>
                  <a:pt x="291829" y="1838528"/>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任意多边形 27"/>
          <p:cNvSpPr/>
          <p:nvPr/>
        </p:nvSpPr>
        <p:spPr>
          <a:xfrm>
            <a:off x="9760226" y="1262270"/>
            <a:ext cx="1922673" cy="4929808"/>
          </a:xfrm>
          <a:custGeom>
            <a:avLst/>
            <a:gdLst>
              <a:gd name="connsiteX0" fmla="*/ 0 w 1922673"/>
              <a:gd name="connsiteY0" fmla="*/ 0 h 4929808"/>
              <a:gd name="connsiteX1" fmla="*/ 9939 w 1922673"/>
              <a:gd name="connsiteY1" fmla="*/ 49695 h 4929808"/>
              <a:gd name="connsiteX2" fmla="*/ 29817 w 1922673"/>
              <a:gd name="connsiteY2" fmla="*/ 109330 h 4929808"/>
              <a:gd name="connsiteX3" fmla="*/ 59635 w 1922673"/>
              <a:gd name="connsiteY3" fmla="*/ 198782 h 4929808"/>
              <a:gd name="connsiteX4" fmla="*/ 69574 w 1922673"/>
              <a:gd name="connsiteY4" fmla="*/ 228600 h 4929808"/>
              <a:gd name="connsiteX5" fmla="*/ 89452 w 1922673"/>
              <a:gd name="connsiteY5" fmla="*/ 318052 h 4929808"/>
              <a:gd name="connsiteX6" fmla="*/ 109331 w 1922673"/>
              <a:gd name="connsiteY6" fmla="*/ 566530 h 4929808"/>
              <a:gd name="connsiteX7" fmla="*/ 119270 w 1922673"/>
              <a:gd name="connsiteY7" fmla="*/ 665921 h 4929808"/>
              <a:gd name="connsiteX8" fmla="*/ 139148 w 1922673"/>
              <a:gd name="connsiteY8" fmla="*/ 725556 h 4929808"/>
              <a:gd name="connsiteX9" fmla="*/ 149087 w 1922673"/>
              <a:gd name="connsiteY9" fmla="*/ 755373 h 4929808"/>
              <a:gd name="connsiteX10" fmla="*/ 178904 w 1922673"/>
              <a:gd name="connsiteY10" fmla="*/ 974034 h 4929808"/>
              <a:gd name="connsiteX11" fmla="*/ 188844 w 1922673"/>
              <a:gd name="connsiteY11" fmla="*/ 1033669 h 4929808"/>
              <a:gd name="connsiteX12" fmla="*/ 218661 w 1922673"/>
              <a:gd name="connsiteY12" fmla="*/ 1133060 h 4929808"/>
              <a:gd name="connsiteX13" fmla="*/ 228600 w 1922673"/>
              <a:gd name="connsiteY13" fmla="*/ 1162878 h 4929808"/>
              <a:gd name="connsiteX14" fmla="*/ 248478 w 1922673"/>
              <a:gd name="connsiteY14" fmla="*/ 1192695 h 4929808"/>
              <a:gd name="connsiteX15" fmla="*/ 288235 w 1922673"/>
              <a:gd name="connsiteY15" fmla="*/ 1311965 h 4929808"/>
              <a:gd name="connsiteX16" fmla="*/ 298174 w 1922673"/>
              <a:gd name="connsiteY16" fmla="*/ 1341782 h 4929808"/>
              <a:gd name="connsiteX17" fmla="*/ 337931 w 1922673"/>
              <a:gd name="connsiteY17" fmla="*/ 1391478 h 4929808"/>
              <a:gd name="connsiteX18" fmla="*/ 367748 w 1922673"/>
              <a:gd name="connsiteY18" fmla="*/ 1451113 h 4929808"/>
              <a:gd name="connsiteX19" fmla="*/ 397565 w 1922673"/>
              <a:gd name="connsiteY19" fmla="*/ 1550504 h 4929808"/>
              <a:gd name="connsiteX20" fmla="*/ 417444 w 1922673"/>
              <a:gd name="connsiteY20" fmla="*/ 1610139 h 4929808"/>
              <a:gd name="connsiteX21" fmla="*/ 477078 w 1922673"/>
              <a:gd name="connsiteY21" fmla="*/ 1639956 h 4929808"/>
              <a:gd name="connsiteX22" fmla="*/ 516835 w 1922673"/>
              <a:gd name="connsiteY22" fmla="*/ 1689652 h 4929808"/>
              <a:gd name="connsiteX23" fmla="*/ 546652 w 1922673"/>
              <a:gd name="connsiteY23" fmla="*/ 1709530 h 4929808"/>
              <a:gd name="connsiteX24" fmla="*/ 576470 w 1922673"/>
              <a:gd name="connsiteY24" fmla="*/ 1759226 h 4929808"/>
              <a:gd name="connsiteX25" fmla="*/ 596348 w 1922673"/>
              <a:gd name="connsiteY25" fmla="*/ 1789043 h 4929808"/>
              <a:gd name="connsiteX26" fmla="*/ 626165 w 1922673"/>
              <a:gd name="connsiteY26" fmla="*/ 1808921 h 4929808"/>
              <a:gd name="connsiteX27" fmla="*/ 675861 w 1922673"/>
              <a:gd name="connsiteY27" fmla="*/ 1848678 h 4929808"/>
              <a:gd name="connsiteX28" fmla="*/ 695739 w 1922673"/>
              <a:gd name="connsiteY28" fmla="*/ 1878495 h 4929808"/>
              <a:gd name="connsiteX29" fmla="*/ 705678 w 1922673"/>
              <a:gd name="connsiteY29" fmla="*/ 1918252 h 4929808"/>
              <a:gd name="connsiteX30" fmla="*/ 735496 w 1922673"/>
              <a:gd name="connsiteY30" fmla="*/ 1977887 h 4929808"/>
              <a:gd name="connsiteX31" fmla="*/ 795131 w 1922673"/>
              <a:gd name="connsiteY31" fmla="*/ 2017643 h 4929808"/>
              <a:gd name="connsiteX32" fmla="*/ 805070 w 1922673"/>
              <a:gd name="connsiteY32" fmla="*/ 2047460 h 4929808"/>
              <a:gd name="connsiteX33" fmla="*/ 864704 w 1922673"/>
              <a:gd name="connsiteY33" fmla="*/ 2087217 h 4929808"/>
              <a:gd name="connsiteX34" fmla="*/ 914400 w 1922673"/>
              <a:gd name="connsiteY34" fmla="*/ 2126973 h 4929808"/>
              <a:gd name="connsiteX35" fmla="*/ 954157 w 1922673"/>
              <a:gd name="connsiteY35" fmla="*/ 2166730 h 4929808"/>
              <a:gd name="connsiteX36" fmla="*/ 993913 w 1922673"/>
              <a:gd name="connsiteY36" fmla="*/ 2216426 h 4929808"/>
              <a:gd name="connsiteX37" fmla="*/ 1053548 w 1922673"/>
              <a:gd name="connsiteY37" fmla="*/ 2256182 h 4929808"/>
              <a:gd name="connsiteX38" fmla="*/ 1083365 w 1922673"/>
              <a:gd name="connsiteY38" fmla="*/ 2276060 h 4929808"/>
              <a:gd name="connsiteX39" fmla="*/ 1103244 w 1922673"/>
              <a:gd name="connsiteY39" fmla="*/ 2295939 h 4929808"/>
              <a:gd name="connsiteX40" fmla="*/ 1133061 w 1922673"/>
              <a:gd name="connsiteY40" fmla="*/ 2305878 h 4929808"/>
              <a:gd name="connsiteX41" fmla="*/ 1192696 w 1922673"/>
              <a:gd name="connsiteY41" fmla="*/ 2335695 h 4929808"/>
              <a:gd name="connsiteX42" fmla="*/ 1242391 w 1922673"/>
              <a:gd name="connsiteY42" fmla="*/ 2375452 h 4929808"/>
              <a:gd name="connsiteX43" fmla="*/ 1262270 w 1922673"/>
              <a:gd name="connsiteY43" fmla="*/ 2395330 h 4929808"/>
              <a:gd name="connsiteX44" fmla="*/ 1292087 w 1922673"/>
              <a:gd name="connsiteY44" fmla="*/ 2415208 h 4929808"/>
              <a:gd name="connsiteX45" fmla="*/ 1331844 w 1922673"/>
              <a:gd name="connsiteY45" fmla="*/ 2454965 h 4929808"/>
              <a:gd name="connsiteX46" fmla="*/ 1361661 w 1922673"/>
              <a:gd name="connsiteY46" fmla="*/ 2464904 h 4929808"/>
              <a:gd name="connsiteX47" fmla="*/ 1411357 w 1922673"/>
              <a:gd name="connsiteY47" fmla="*/ 2504660 h 4929808"/>
              <a:gd name="connsiteX48" fmla="*/ 1441174 w 1922673"/>
              <a:gd name="connsiteY48" fmla="*/ 2514600 h 4929808"/>
              <a:gd name="connsiteX49" fmla="*/ 1500809 w 1922673"/>
              <a:gd name="connsiteY49" fmla="*/ 2554356 h 4929808"/>
              <a:gd name="connsiteX50" fmla="*/ 1530626 w 1922673"/>
              <a:gd name="connsiteY50" fmla="*/ 2574234 h 4929808"/>
              <a:gd name="connsiteX51" fmla="*/ 1550504 w 1922673"/>
              <a:gd name="connsiteY51" fmla="*/ 2594113 h 4929808"/>
              <a:gd name="connsiteX52" fmla="*/ 1610139 w 1922673"/>
              <a:gd name="connsiteY52" fmla="*/ 2613991 h 4929808"/>
              <a:gd name="connsiteX53" fmla="*/ 1719470 w 1922673"/>
              <a:gd name="connsiteY53" fmla="*/ 2643808 h 4929808"/>
              <a:gd name="connsiteX54" fmla="*/ 1779104 w 1922673"/>
              <a:gd name="connsiteY54" fmla="*/ 2653747 h 4929808"/>
              <a:gd name="connsiteX55" fmla="*/ 1908313 w 1922673"/>
              <a:gd name="connsiteY55" fmla="*/ 2663687 h 4929808"/>
              <a:gd name="connsiteX56" fmla="*/ 1908313 w 1922673"/>
              <a:gd name="connsiteY56" fmla="*/ 2961860 h 4929808"/>
              <a:gd name="connsiteX57" fmla="*/ 1898374 w 1922673"/>
              <a:gd name="connsiteY57" fmla="*/ 2991678 h 4929808"/>
              <a:gd name="connsiteX58" fmla="*/ 1878496 w 1922673"/>
              <a:gd name="connsiteY58" fmla="*/ 3021495 h 4929808"/>
              <a:gd name="connsiteX59" fmla="*/ 1858617 w 1922673"/>
              <a:gd name="connsiteY59" fmla="*/ 3140765 h 4929808"/>
              <a:gd name="connsiteX60" fmla="*/ 1828800 w 1922673"/>
              <a:gd name="connsiteY60" fmla="*/ 3200400 h 4929808"/>
              <a:gd name="connsiteX61" fmla="*/ 1818861 w 1922673"/>
              <a:gd name="connsiteY61" fmla="*/ 3230217 h 4929808"/>
              <a:gd name="connsiteX62" fmla="*/ 1798983 w 1922673"/>
              <a:gd name="connsiteY62" fmla="*/ 3369365 h 4929808"/>
              <a:gd name="connsiteX63" fmla="*/ 1789044 w 1922673"/>
              <a:gd name="connsiteY63" fmla="*/ 3409121 h 4929808"/>
              <a:gd name="connsiteX64" fmla="*/ 1769165 w 1922673"/>
              <a:gd name="connsiteY64" fmla="*/ 3468756 h 4929808"/>
              <a:gd name="connsiteX65" fmla="*/ 1749287 w 1922673"/>
              <a:gd name="connsiteY65" fmla="*/ 3558208 h 4929808"/>
              <a:gd name="connsiteX66" fmla="*/ 1739348 w 1922673"/>
              <a:gd name="connsiteY66" fmla="*/ 3588026 h 4929808"/>
              <a:gd name="connsiteX67" fmla="*/ 1729409 w 1922673"/>
              <a:gd name="connsiteY67" fmla="*/ 3627782 h 4929808"/>
              <a:gd name="connsiteX68" fmla="*/ 1709531 w 1922673"/>
              <a:gd name="connsiteY68" fmla="*/ 3687417 h 4929808"/>
              <a:gd name="connsiteX69" fmla="*/ 1689652 w 1922673"/>
              <a:gd name="connsiteY69" fmla="*/ 3776869 h 4929808"/>
              <a:gd name="connsiteX70" fmla="*/ 1679713 w 1922673"/>
              <a:gd name="connsiteY70" fmla="*/ 3806687 h 4929808"/>
              <a:gd name="connsiteX71" fmla="*/ 1639957 w 1922673"/>
              <a:gd name="connsiteY71" fmla="*/ 3866321 h 4929808"/>
              <a:gd name="connsiteX72" fmla="*/ 1620078 w 1922673"/>
              <a:gd name="connsiteY72" fmla="*/ 3935895 h 4929808"/>
              <a:gd name="connsiteX73" fmla="*/ 1600200 w 1922673"/>
              <a:gd name="connsiteY73" fmla="*/ 3995530 h 4929808"/>
              <a:gd name="connsiteX74" fmla="*/ 1590261 w 1922673"/>
              <a:gd name="connsiteY74" fmla="*/ 4025347 h 4929808"/>
              <a:gd name="connsiteX75" fmla="*/ 1550504 w 1922673"/>
              <a:gd name="connsiteY75" fmla="*/ 4065104 h 4929808"/>
              <a:gd name="connsiteX76" fmla="*/ 1530626 w 1922673"/>
              <a:gd name="connsiteY76" fmla="*/ 4124739 h 4929808"/>
              <a:gd name="connsiteX77" fmla="*/ 1510748 w 1922673"/>
              <a:gd name="connsiteY77" fmla="*/ 4154556 h 4929808"/>
              <a:gd name="connsiteX78" fmla="*/ 1490870 w 1922673"/>
              <a:gd name="connsiteY78" fmla="*/ 4214191 h 4929808"/>
              <a:gd name="connsiteX79" fmla="*/ 1470991 w 1922673"/>
              <a:gd name="connsiteY79" fmla="*/ 4273826 h 4929808"/>
              <a:gd name="connsiteX80" fmla="*/ 1461052 w 1922673"/>
              <a:gd name="connsiteY80" fmla="*/ 4303643 h 4929808"/>
              <a:gd name="connsiteX81" fmla="*/ 1441174 w 1922673"/>
              <a:gd name="connsiteY81" fmla="*/ 4333460 h 4929808"/>
              <a:gd name="connsiteX82" fmla="*/ 1431235 w 1922673"/>
              <a:gd name="connsiteY82" fmla="*/ 4373217 h 4929808"/>
              <a:gd name="connsiteX83" fmla="*/ 1401417 w 1922673"/>
              <a:gd name="connsiteY83" fmla="*/ 4462669 h 4929808"/>
              <a:gd name="connsiteX84" fmla="*/ 1371600 w 1922673"/>
              <a:gd name="connsiteY84" fmla="*/ 4522304 h 4929808"/>
              <a:gd name="connsiteX85" fmla="*/ 1341783 w 1922673"/>
              <a:gd name="connsiteY85" fmla="*/ 4532243 h 4929808"/>
              <a:gd name="connsiteX86" fmla="*/ 1311965 w 1922673"/>
              <a:gd name="connsiteY86" fmla="*/ 4581939 h 4929808"/>
              <a:gd name="connsiteX87" fmla="*/ 1272209 w 1922673"/>
              <a:gd name="connsiteY87" fmla="*/ 4631634 h 4929808"/>
              <a:gd name="connsiteX88" fmla="*/ 1232452 w 1922673"/>
              <a:gd name="connsiteY88" fmla="*/ 4681330 h 4929808"/>
              <a:gd name="connsiteX89" fmla="*/ 1212574 w 1922673"/>
              <a:gd name="connsiteY89" fmla="*/ 4711147 h 4929808"/>
              <a:gd name="connsiteX90" fmla="*/ 1143000 w 1922673"/>
              <a:gd name="connsiteY90" fmla="*/ 4770782 h 4929808"/>
              <a:gd name="connsiteX91" fmla="*/ 1073426 w 1922673"/>
              <a:gd name="connsiteY91" fmla="*/ 4840356 h 4929808"/>
              <a:gd name="connsiteX92" fmla="*/ 1063487 w 1922673"/>
              <a:gd name="connsiteY92" fmla="*/ 4929808 h 4929808"/>
              <a:gd name="connsiteX93" fmla="*/ 1441174 w 1922673"/>
              <a:gd name="connsiteY93" fmla="*/ 4919869 h 4929808"/>
              <a:gd name="connsiteX94" fmla="*/ 1461052 w 1922673"/>
              <a:gd name="connsiteY94" fmla="*/ 4890052 h 4929808"/>
              <a:gd name="connsiteX95" fmla="*/ 1490870 w 1922673"/>
              <a:gd name="connsiteY95" fmla="*/ 4880113 h 4929808"/>
              <a:gd name="connsiteX96" fmla="*/ 1510748 w 1922673"/>
              <a:gd name="connsiteY96" fmla="*/ 4850295 h 4929808"/>
              <a:gd name="connsiteX97" fmla="*/ 1560444 w 1922673"/>
              <a:gd name="connsiteY97" fmla="*/ 4820478 h 4929808"/>
              <a:gd name="connsiteX98" fmla="*/ 1600200 w 1922673"/>
              <a:gd name="connsiteY98" fmla="*/ 4760843 h 4929808"/>
              <a:gd name="connsiteX99" fmla="*/ 1620078 w 1922673"/>
              <a:gd name="connsiteY99" fmla="*/ 4731026 h 4929808"/>
              <a:gd name="connsiteX100" fmla="*/ 1639957 w 1922673"/>
              <a:gd name="connsiteY100" fmla="*/ 4711147 h 4929808"/>
              <a:gd name="connsiteX101" fmla="*/ 1679713 w 1922673"/>
              <a:gd name="connsiteY101" fmla="*/ 4631634 h 4929808"/>
              <a:gd name="connsiteX102" fmla="*/ 1699591 w 1922673"/>
              <a:gd name="connsiteY102" fmla="*/ 4562060 h 4929808"/>
              <a:gd name="connsiteX103" fmla="*/ 1719470 w 1922673"/>
              <a:gd name="connsiteY103" fmla="*/ 4502426 h 4929808"/>
              <a:gd name="connsiteX104" fmla="*/ 1729409 w 1922673"/>
              <a:gd name="connsiteY104" fmla="*/ 4472608 h 4929808"/>
              <a:gd name="connsiteX105" fmla="*/ 1749287 w 1922673"/>
              <a:gd name="connsiteY105" fmla="*/ 4442791 h 4929808"/>
              <a:gd name="connsiteX106" fmla="*/ 1759226 w 1922673"/>
              <a:gd name="connsiteY106" fmla="*/ 4412973 h 4929808"/>
              <a:gd name="connsiteX107" fmla="*/ 1779104 w 1922673"/>
              <a:gd name="connsiteY107" fmla="*/ 4333460 h 4929808"/>
              <a:gd name="connsiteX108" fmla="*/ 1798983 w 1922673"/>
              <a:gd name="connsiteY108" fmla="*/ 4273826 h 4929808"/>
              <a:gd name="connsiteX109" fmla="*/ 1818861 w 1922673"/>
              <a:gd name="connsiteY109" fmla="*/ 4174434 h 4929808"/>
              <a:gd name="connsiteX110" fmla="*/ 1848678 w 1922673"/>
              <a:gd name="connsiteY110" fmla="*/ 4114800 h 4929808"/>
              <a:gd name="connsiteX111" fmla="*/ 1858617 w 1922673"/>
              <a:gd name="connsiteY111" fmla="*/ 3975652 h 4929808"/>
              <a:gd name="connsiteX112" fmla="*/ 1868557 w 1922673"/>
              <a:gd name="connsiteY112" fmla="*/ 3945834 h 4929808"/>
              <a:gd name="connsiteX113" fmla="*/ 1838739 w 1922673"/>
              <a:gd name="connsiteY113" fmla="*/ 3935895 h 492980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Lst>
            <a:rect l="l" t="t" r="r" b="b"/>
            <a:pathLst>
              <a:path w="1922673" h="4929808">
                <a:moveTo>
                  <a:pt x="0" y="0"/>
                </a:moveTo>
                <a:cubicBezTo>
                  <a:pt x="3313" y="16565"/>
                  <a:pt x="5494" y="33397"/>
                  <a:pt x="9939" y="49695"/>
                </a:cubicBezTo>
                <a:cubicBezTo>
                  <a:pt x="15452" y="69910"/>
                  <a:pt x="23191" y="89452"/>
                  <a:pt x="29817" y="109330"/>
                </a:cubicBezTo>
                <a:lnTo>
                  <a:pt x="59635" y="198782"/>
                </a:lnTo>
                <a:cubicBezTo>
                  <a:pt x="62948" y="208721"/>
                  <a:pt x="67033" y="218436"/>
                  <a:pt x="69574" y="228600"/>
                </a:cubicBezTo>
                <a:cubicBezTo>
                  <a:pt x="83610" y="284745"/>
                  <a:pt x="76834" y="254961"/>
                  <a:pt x="89452" y="318052"/>
                </a:cubicBezTo>
                <a:cubicBezTo>
                  <a:pt x="108093" y="653599"/>
                  <a:pt x="88040" y="385564"/>
                  <a:pt x="109331" y="566530"/>
                </a:cubicBezTo>
                <a:cubicBezTo>
                  <a:pt x="113221" y="599597"/>
                  <a:pt x="113134" y="633196"/>
                  <a:pt x="119270" y="665921"/>
                </a:cubicBezTo>
                <a:cubicBezTo>
                  <a:pt x="123131" y="686516"/>
                  <a:pt x="132522" y="705678"/>
                  <a:pt x="139148" y="725556"/>
                </a:cubicBezTo>
                <a:lnTo>
                  <a:pt x="149087" y="755373"/>
                </a:lnTo>
                <a:cubicBezTo>
                  <a:pt x="167280" y="973690"/>
                  <a:pt x="146588" y="780156"/>
                  <a:pt x="178904" y="974034"/>
                </a:cubicBezTo>
                <a:cubicBezTo>
                  <a:pt x="182217" y="993912"/>
                  <a:pt x="184892" y="1013908"/>
                  <a:pt x="188844" y="1033669"/>
                </a:cubicBezTo>
                <a:cubicBezTo>
                  <a:pt x="196356" y="1071227"/>
                  <a:pt x="205981" y="1095020"/>
                  <a:pt x="218661" y="1133060"/>
                </a:cubicBezTo>
                <a:cubicBezTo>
                  <a:pt x="221974" y="1142999"/>
                  <a:pt x="222788" y="1154161"/>
                  <a:pt x="228600" y="1162878"/>
                </a:cubicBezTo>
                <a:lnTo>
                  <a:pt x="248478" y="1192695"/>
                </a:lnTo>
                <a:lnTo>
                  <a:pt x="288235" y="1311965"/>
                </a:lnTo>
                <a:cubicBezTo>
                  <a:pt x="291548" y="1321904"/>
                  <a:pt x="292363" y="1333065"/>
                  <a:pt x="298174" y="1341782"/>
                </a:cubicBezTo>
                <a:cubicBezTo>
                  <a:pt x="323250" y="1379397"/>
                  <a:pt x="309605" y="1363153"/>
                  <a:pt x="337931" y="1391478"/>
                </a:cubicBezTo>
                <a:cubicBezTo>
                  <a:pt x="374178" y="1500219"/>
                  <a:pt x="316369" y="1335510"/>
                  <a:pt x="367748" y="1451113"/>
                </a:cubicBezTo>
                <a:cubicBezTo>
                  <a:pt x="389376" y="1499776"/>
                  <a:pt x="384220" y="1506021"/>
                  <a:pt x="397565" y="1550504"/>
                </a:cubicBezTo>
                <a:cubicBezTo>
                  <a:pt x="403586" y="1570574"/>
                  <a:pt x="397566" y="1603513"/>
                  <a:pt x="417444" y="1610139"/>
                </a:cubicBezTo>
                <a:cubicBezTo>
                  <a:pt x="458593" y="1623855"/>
                  <a:pt x="438544" y="1614267"/>
                  <a:pt x="477078" y="1639956"/>
                </a:cubicBezTo>
                <a:cubicBezTo>
                  <a:pt x="491836" y="1662092"/>
                  <a:pt x="496606" y="1673468"/>
                  <a:pt x="516835" y="1689652"/>
                </a:cubicBezTo>
                <a:cubicBezTo>
                  <a:pt x="526163" y="1697114"/>
                  <a:pt x="536713" y="1702904"/>
                  <a:pt x="546652" y="1709530"/>
                </a:cubicBezTo>
                <a:cubicBezTo>
                  <a:pt x="563912" y="1761311"/>
                  <a:pt x="545285" y="1720245"/>
                  <a:pt x="576470" y="1759226"/>
                </a:cubicBezTo>
                <a:cubicBezTo>
                  <a:pt x="583932" y="1768554"/>
                  <a:pt x="587901" y="1780596"/>
                  <a:pt x="596348" y="1789043"/>
                </a:cubicBezTo>
                <a:cubicBezTo>
                  <a:pt x="604795" y="1797490"/>
                  <a:pt x="616837" y="1801459"/>
                  <a:pt x="626165" y="1808921"/>
                </a:cubicBezTo>
                <a:cubicBezTo>
                  <a:pt x="696977" y="1865571"/>
                  <a:pt x="584090" y="1787497"/>
                  <a:pt x="675861" y="1848678"/>
                </a:cubicBezTo>
                <a:cubicBezTo>
                  <a:pt x="682487" y="1858617"/>
                  <a:pt x="691034" y="1867516"/>
                  <a:pt x="695739" y="1878495"/>
                </a:cubicBezTo>
                <a:cubicBezTo>
                  <a:pt x="701120" y="1891051"/>
                  <a:pt x="701925" y="1905117"/>
                  <a:pt x="705678" y="1918252"/>
                </a:cubicBezTo>
                <a:cubicBezTo>
                  <a:pt x="711417" y="1938340"/>
                  <a:pt x="718901" y="1963367"/>
                  <a:pt x="735496" y="1977887"/>
                </a:cubicBezTo>
                <a:cubicBezTo>
                  <a:pt x="753476" y="1993619"/>
                  <a:pt x="795131" y="2017643"/>
                  <a:pt x="795131" y="2017643"/>
                </a:cubicBezTo>
                <a:cubicBezTo>
                  <a:pt x="798444" y="2027582"/>
                  <a:pt x="797662" y="2040052"/>
                  <a:pt x="805070" y="2047460"/>
                </a:cubicBezTo>
                <a:cubicBezTo>
                  <a:pt x="821963" y="2064353"/>
                  <a:pt x="847810" y="2070324"/>
                  <a:pt x="864704" y="2087217"/>
                </a:cubicBezTo>
                <a:cubicBezTo>
                  <a:pt x="932388" y="2154898"/>
                  <a:pt x="826615" y="2051729"/>
                  <a:pt x="914400" y="2126973"/>
                </a:cubicBezTo>
                <a:cubicBezTo>
                  <a:pt x="928630" y="2139170"/>
                  <a:pt x="943761" y="2151136"/>
                  <a:pt x="954157" y="2166730"/>
                </a:cubicBezTo>
                <a:cubicBezTo>
                  <a:pt x="967195" y="2186288"/>
                  <a:pt x="975032" y="2202265"/>
                  <a:pt x="993913" y="2216426"/>
                </a:cubicBezTo>
                <a:cubicBezTo>
                  <a:pt x="1013025" y="2230760"/>
                  <a:pt x="1033670" y="2242930"/>
                  <a:pt x="1053548" y="2256182"/>
                </a:cubicBezTo>
                <a:cubicBezTo>
                  <a:pt x="1063487" y="2262808"/>
                  <a:pt x="1074918" y="2267613"/>
                  <a:pt x="1083365" y="2276060"/>
                </a:cubicBezTo>
                <a:cubicBezTo>
                  <a:pt x="1089991" y="2282686"/>
                  <a:pt x="1095208" y="2291118"/>
                  <a:pt x="1103244" y="2295939"/>
                </a:cubicBezTo>
                <a:cubicBezTo>
                  <a:pt x="1112228" y="2301329"/>
                  <a:pt x="1123690" y="2301193"/>
                  <a:pt x="1133061" y="2305878"/>
                </a:cubicBezTo>
                <a:cubicBezTo>
                  <a:pt x="1210127" y="2344411"/>
                  <a:pt x="1117750" y="2310714"/>
                  <a:pt x="1192696" y="2335695"/>
                </a:cubicBezTo>
                <a:cubicBezTo>
                  <a:pt x="1232285" y="2395081"/>
                  <a:pt x="1189050" y="2343448"/>
                  <a:pt x="1242391" y="2375452"/>
                </a:cubicBezTo>
                <a:cubicBezTo>
                  <a:pt x="1250426" y="2380273"/>
                  <a:pt x="1254953" y="2389476"/>
                  <a:pt x="1262270" y="2395330"/>
                </a:cubicBezTo>
                <a:cubicBezTo>
                  <a:pt x="1271598" y="2402792"/>
                  <a:pt x="1283018" y="2407434"/>
                  <a:pt x="1292087" y="2415208"/>
                </a:cubicBezTo>
                <a:cubicBezTo>
                  <a:pt x="1306317" y="2427405"/>
                  <a:pt x="1314064" y="2449038"/>
                  <a:pt x="1331844" y="2454965"/>
                </a:cubicBezTo>
                <a:cubicBezTo>
                  <a:pt x="1341783" y="2458278"/>
                  <a:pt x="1352290" y="2460219"/>
                  <a:pt x="1361661" y="2464904"/>
                </a:cubicBezTo>
                <a:cubicBezTo>
                  <a:pt x="1480987" y="2524567"/>
                  <a:pt x="1318929" y="2449203"/>
                  <a:pt x="1411357" y="2504660"/>
                </a:cubicBezTo>
                <a:cubicBezTo>
                  <a:pt x="1420341" y="2510050"/>
                  <a:pt x="1432016" y="2509512"/>
                  <a:pt x="1441174" y="2514600"/>
                </a:cubicBezTo>
                <a:cubicBezTo>
                  <a:pt x="1462058" y="2526202"/>
                  <a:pt x="1480931" y="2541104"/>
                  <a:pt x="1500809" y="2554356"/>
                </a:cubicBezTo>
                <a:cubicBezTo>
                  <a:pt x="1510748" y="2560982"/>
                  <a:pt x="1522180" y="2565787"/>
                  <a:pt x="1530626" y="2574234"/>
                </a:cubicBezTo>
                <a:cubicBezTo>
                  <a:pt x="1537252" y="2580860"/>
                  <a:pt x="1542123" y="2589922"/>
                  <a:pt x="1550504" y="2594113"/>
                </a:cubicBezTo>
                <a:cubicBezTo>
                  <a:pt x="1569245" y="2603484"/>
                  <a:pt x="1590261" y="2607365"/>
                  <a:pt x="1610139" y="2613991"/>
                </a:cubicBezTo>
                <a:cubicBezTo>
                  <a:pt x="1648679" y="2626837"/>
                  <a:pt x="1674635" y="2636335"/>
                  <a:pt x="1719470" y="2643808"/>
                </a:cubicBezTo>
                <a:cubicBezTo>
                  <a:pt x="1739348" y="2647121"/>
                  <a:pt x="1759063" y="2651637"/>
                  <a:pt x="1779104" y="2653747"/>
                </a:cubicBezTo>
                <a:cubicBezTo>
                  <a:pt x="1822064" y="2658269"/>
                  <a:pt x="1865243" y="2660374"/>
                  <a:pt x="1908313" y="2663687"/>
                </a:cubicBezTo>
                <a:cubicBezTo>
                  <a:pt x="1929866" y="2793003"/>
                  <a:pt x="1924894" y="2738007"/>
                  <a:pt x="1908313" y="2961860"/>
                </a:cubicBezTo>
                <a:cubicBezTo>
                  <a:pt x="1907539" y="2972308"/>
                  <a:pt x="1903059" y="2982307"/>
                  <a:pt x="1898374" y="2991678"/>
                </a:cubicBezTo>
                <a:cubicBezTo>
                  <a:pt x="1893032" y="3002362"/>
                  <a:pt x="1885122" y="3011556"/>
                  <a:pt x="1878496" y="3021495"/>
                </a:cubicBezTo>
                <a:cubicBezTo>
                  <a:pt x="1855195" y="3091400"/>
                  <a:pt x="1880810" y="3007610"/>
                  <a:pt x="1858617" y="3140765"/>
                </a:cubicBezTo>
                <a:cubicBezTo>
                  <a:pt x="1852371" y="3178237"/>
                  <a:pt x="1845971" y="3166057"/>
                  <a:pt x="1828800" y="3200400"/>
                </a:cubicBezTo>
                <a:cubicBezTo>
                  <a:pt x="1824115" y="3209771"/>
                  <a:pt x="1822174" y="3220278"/>
                  <a:pt x="1818861" y="3230217"/>
                </a:cubicBezTo>
                <a:cubicBezTo>
                  <a:pt x="1812235" y="3276600"/>
                  <a:pt x="1810347" y="3323910"/>
                  <a:pt x="1798983" y="3369365"/>
                </a:cubicBezTo>
                <a:cubicBezTo>
                  <a:pt x="1795670" y="3382617"/>
                  <a:pt x="1792969" y="3396037"/>
                  <a:pt x="1789044" y="3409121"/>
                </a:cubicBezTo>
                <a:cubicBezTo>
                  <a:pt x="1783023" y="3429191"/>
                  <a:pt x="1773274" y="3448209"/>
                  <a:pt x="1769165" y="3468756"/>
                </a:cubicBezTo>
                <a:cubicBezTo>
                  <a:pt x="1762333" y="3502918"/>
                  <a:pt x="1758645" y="3525454"/>
                  <a:pt x="1749287" y="3558208"/>
                </a:cubicBezTo>
                <a:cubicBezTo>
                  <a:pt x="1746409" y="3568282"/>
                  <a:pt x="1742226" y="3577952"/>
                  <a:pt x="1739348" y="3588026"/>
                </a:cubicBezTo>
                <a:cubicBezTo>
                  <a:pt x="1735595" y="3601160"/>
                  <a:pt x="1733334" y="3614698"/>
                  <a:pt x="1729409" y="3627782"/>
                </a:cubicBezTo>
                <a:cubicBezTo>
                  <a:pt x="1723388" y="3647852"/>
                  <a:pt x="1713641" y="3666870"/>
                  <a:pt x="1709531" y="3687417"/>
                </a:cubicBezTo>
                <a:cubicBezTo>
                  <a:pt x="1702699" y="3721572"/>
                  <a:pt x="1699009" y="3744121"/>
                  <a:pt x="1689652" y="3776869"/>
                </a:cubicBezTo>
                <a:cubicBezTo>
                  <a:pt x="1686774" y="3786943"/>
                  <a:pt x="1684801" y="3797528"/>
                  <a:pt x="1679713" y="3806687"/>
                </a:cubicBezTo>
                <a:cubicBezTo>
                  <a:pt x="1668111" y="3827571"/>
                  <a:pt x="1647512" y="3843657"/>
                  <a:pt x="1639957" y="3866321"/>
                </a:cubicBezTo>
                <a:cubicBezTo>
                  <a:pt x="1606567" y="3966484"/>
                  <a:pt x="1657499" y="3811156"/>
                  <a:pt x="1620078" y="3935895"/>
                </a:cubicBezTo>
                <a:cubicBezTo>
                  <a:pt x="1614057" y="3955965"/>
                  <a:pt x="1606826" y="3975652"/>
                  <a:pt x="1600200" y="3995530"/>
                </a:cubicBezTo>
                <a:cubicBezTo>
                  <a:pt x="1596887" y="4005469"/>
                  <a:pt x="1597669" y="4017939"/>
                  <a:pt x="1590261" y="4025347"/>
                </a:cubicBezTo>
                <a:lnTo>
                  <a:pt x="1550504" y="4065104"/>
                </a:lnTo>
                <a:cubicBezTo>
                  <a:pt x="1543878" y="4084982"/>
                  <a:pt x="1542249" y="4107305"/>
                  <a:pt x="1530626" y="4124739"/>
                </a:cubicBezTo>
                <a:cubicBezTo>
                  <a:pt x="1524000" y="4134678"/>
                  <a:pt x="1515599" y="4143640"/>
                  <a:pt x="1510748" y="4154556"/>
                </a:cubicBezTo>
                <a:cubicBezTo>
                  <a:pt x="1502238" y="4173704"/>
                  <a:pt x="1497496" y="4194313"/>
                  <a:pt x="1490870" y="4214191"/>
                </a:cubicBezTo>
                <a:lnTo>
                  <a:pt x="1470991" y="4273826"/>
                </a:lnTo>
                <a:cubicBezTo>
                  <a:pt x="1467678" y="4283765"/>
                  <a:pt x="1466863" y="4294926"/>
                  <a:pt x="1461052" y="4303643"/>
                </a:cubicBezTo>
                <a:lnTo>
                  <a:pt x="1441174" y="4333460"/>
                </a:lnTo>
                <a:cubicBezTo>
                  <a:pt x="1437861" y="4346712"/>
                  <a:pt x="1435160" y="4360133"/>
                  <a:pt x="1431235" y="4373217"/>
                </a:cubicBezTo>
                <a:cubicBezTo>
                  <a:pt x="1431205" y="4373319"/>
                  <a:pt x="1406404" y="4447710"/>
                  <a:pt x="1401417" y="4462669"/>
                </a:cubicBezTo>
                <a:cubicBezTo>
                  <a:pt x="1394869" y="4482312"/>
                  <a:pt x="1389117" y="4508291"/>
                  <a:pt x="1371600" y="4522304"/>
                </a:cubicBezTo>
                <a:cubicBezTo>
                  <a:pt x="1363419" y="4528849"/>
                  <a:pt x="1351722" y="4528930"/>
                  <a:pt x="1341783" y="4532243"/>
                </a:cubicBezTo>
                <a:cubicBezTo>
                  <a:pt x="1313628" y="4616707"/>
                  <a:pt x="1352895" y="4513723"/>
                  <a:pt x="1311965" y="4581939"/>
                </a:cubicBezTo>
                <a:cubicBezTo>
                  <a:pt x="1279959" y="4635281"/>
                  <a:pt x="1331596" y="4592043"/>
                  <a:pt x="1272209" y="4631634"/>
                </a:cubicBezTo>
                <a:cubicBezTo>
                  <a:pt x="1211034" y="4723400"/>
                  <a:pt x="1289097" y="4610526"/>
                  <a:pt x="1232452" y="4681330"/>
                </a:cubicBezTo>
                <a:cubicBezTo>
                  <a:pt x="1224990" y="4690658"/>
                  <a:pt x="1220348" y="4702078"/>
                  <a:pt x="1212574" y="4711147"/>
                </a:cubicBezTo>
                <a:cubicBezTo>
                  <a:pt x="1180438" y="4748639"/>
                  <a:pt x="1178170" y="4747335"/>
                  <a:pt x="1143000" y="4770782"/>
                </a:cubicBezTo>
                <a:cubicBezTo>
                  <a:pt x="1097433" y="4839134"/>
                  <a:pt x="1125909" y="4822862"/>
                  <a:pt x="1073426" y="4840356"/>
                </a:cubicBezTo>
                <a:cubicBezTo>
                  <a:pt x="1050235" y="4909930"/>
                  <a:pt x="1046922" y="4880113"/>
                  <a:pt x="1063487" y="4929808"/>
                </a:cubicBezTo>
                <a:cubicBezTo>
                  <a:pt x="1189383" y="4926495"/>
                  <a:pt x="1315860" y="4932400"/>
                  <a:pt x="1441174" y="4919869"/>
                </a:cubicBezTo>
                <a:cubicBezTo>
                  <a:pt x="1453060" y="4918680"/>
                  <a:pt x="1451724" y="4897514"/>
                  <a:pt x="1461052" y="4890052"/>
                </a:cubicBezTo>
                <a:cubicBezTo>
                  <a:pt x="1469233" y="4883507"/>
                  <a:pt x="1480931" y="4883426"/>
                  <a:pt x="1490870" y="4880113"/>
                </a:cubicBezTo>
                <a:cubicBezTo>
                  <a:pt x="1497496" y="4870174"/>
                  <a:pt x="1501420" y="4857757"/>
                  <a:pt x="1510748" y="4850295"/>
                </a:cubicBezTo>
                <a:cubicBezTo>
                  <a:pt x="1564256" y="4807487"/>
                  <a:pt x="1519918" y="4874513"/>
                  <a:pt x="1560444" y="4820478"/>
                </a:cubicBezTo>
                <a:cubicBezTo>
                  <a:pt x="1574778" y="4801366"/>
                  <a:pt x="1586948" y="4780721"/>
                  <a:pt x="1600200" y="4760843"/>
                </a:cubicBezTo>
                <a:cubicBezTo>
                  <a:pt x="1606826" y="4750904"/>
                  <a:pt x="1611631" y="4739473"/>
                  <a:pt x="1620078" y="4731026"/>
                </a:cubicBezTo>
                <a:lnTo>
                  <a:pt x="1639957" y="4711147"/>
                </a:lnTo>
                <a:cubicBezTo>
                  <a:pt x="1662798" y="4642623"/>
                  <a:pt x="1645019" y="4666330"/>
                  <a:pt x="1679713" y="4631634"/>
                </a:cubicBezTo>
                <a:cubicBezTo>
                  <a:pt x="1713124" y="4531400"/>
                  <a:pt x="1662139" y="4686898"/>
                  <a:pt x="1699591" y="4562060"/>
                </a:cubicBezTo>
                <a:cubicBezTo>
                  <a:pt x="1705612" y="4541990"/>
                  <a:pt x="1712844" y="4522304"/>
                  <a:pt x="1719470" y="4502426"/>
                </a:cubicBezTo>
                <a:cubicBezTo>
                  <a:pt x="1722783" y="4492487"/>
                  <a:pt x="1723597" y="4481325"/>
                  <a:pt x="1729409" y="4472608"/>
                </a:cubicBezTo>
                <a:lnTo>
                  <a:pt x="1749287" y="4442791"/>
                </a:lnTo>
                <a:cubicBezTo>
                  <a:pt x="1752600" y="4432852"/>
                  <a:pt x="1756469" y="4423081"/>
                  <a:pt x="1759226" y="4412973"/>
                </a:cubicBezTo>
                <a:cubicBezTo>
                  <a:pt x="1766414" y="4386616"/>
                  <a:pt x="1770464" y="4359378"/>
                  <a:pt x="1779104" y="4333460"/>
                </a:cubicBezTo>
                <a:lnTo>
                  <a:pt x="1798983" y="4273826"/>
                </a:lnTo>
                <a:cubicBezTo>
                  <a:pt x="1802646" y="4248188"/>
                  <a:pt x="1804984" y="4202189"/>
                  <a:pt x="1818861" y="4174434"/>
                </a:cubicBezTo>
                <a:cubicBezTo>
                  <a:pt x="1857396" y="4097362"/>
                  <a:pt x="1823695" y="4189749"/>
                  <a:pt x="1848678" y="4114800"/>
                </a:cubicBezTo>
                <a:cubicBezTo>
                  <a:pt x="1851991" y="4068417"/>
                  <a:pt x="1853184" y="4021834"/>
                  <a:pt x="1858617" y="3975652"/>
                </a:cubicBezTo>
                <a:cubicBezTo>
                  <a:pt x="1859841" y="3965247"/>
                  <a:pt x="1873242" y="3955205"/>
                  <a:pt x="1868557" y="3945834"/>
                </a:cubicBezTo>
                <a:cubicBezTo>
                  <a:pt x="1863872" y="3936463"/>
                  <a:pt x="1838739" y="3935895"/>
                  <a:pt x="1838739" y="3935895"/>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任意多边形 28"/>
          <p:cNvSpPr/>
          <p:nvPr/>
        </p:nvSpPr>
        <p:spPr>
          <a:xfrm>
            <a:off x="11280913" y="5724939"/>
            <a:ext cx="526774" cy="497069"/>
          </a:xfrm>
          <a:custGeom>
            <a:avLst/>
            <a:gdLst>
              <a:gd name="connsiteX0" fmla="*/ 0 w 526774"/>
              <a:gd name="connsiteY0" fmla="*/ 457200 h 497069"/>
              <a:gd name="connsiteX1" fmla="*/ 208722 w 526774"/>
              <a:gd name="connsiteY1" fmla="*/ 496957 h 497069"/>
              <a:gd name="connsiteX2" fmla="*/ 298174 w 526774"/>
              <a:gd name="connsiteY2" fmla="*/ 477078 h 497069"/>
              <a:gd name="connsiteX3" fmla="*/ 347870 w 526774"/>
              <a:gd name="connsiteY3" fmla="*/ 437322 h 497069"/>
              <a:gd name="connsiteX4" fmla="*/ 377687 w 526774"/>
              <a:gd name="connsiteY4" fmla="*/ 427383 h 497069"/>
              <a:gd name="connsiteX5" fmla="*/ 407504 w 526774"/>
              <a:gd name="connsiteY5" fmla="*/ 377687 h 497069"/>
              <a:gd name="connsiteX6" fmla="*/ 427383 w 526774"/>
              <a:gd name="connsiteY6" fmla="*/ 357809 h 497069"/>
              <a:gd name="connsiteX7" fmla="*/ 437322 w 526774"/>
              <a:gd name="connsiteY7" fmla="*/ 248478 h 497069"/>
              <a:gd name="connsiteX8" fmla="*/ 457200 w 526774"/>
              <a:gd name="connsiteY8" fmla="*/ 218661 h 497069"/>
              <a:gd name="connsiteX9" fmla="*/ 477078 w 526774"/>
              <a:gd name="connsiteY9" fmla="*/ 159026 h 497069"/>
              <a:gd name="connsiteX10" fmla="*/ 487017 w 526774"/>
              <a:gd name="connsiteY10" fmla="*/ 129209 h 497069"/>
              <a:gd name="connsiteX11" fmla="*/ 496957 w 526774"/>
              <a:gd name="connsiteY11" fmla="*/ 79513 h 497069"/>
              <a:gd name="connsiteX12" fmla="*/ 526774 w 526774"/>
              <a:gd name="connsiteY12" fmla="*/ 0 h 4970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Lst>
            <a:rect l="l" t="t" r="r" b="b"/>
            <a:pathLst>
              <a:path w="526774" h="497069">
                <a:moveTo>
                  <a:pt x="0" y="457200"/>
                </a:moveTo>
                <a:cubicBezTo>
                  <a:pt x="69574" y="470452"/>
                  <a:pt x="138330" y="489136"/>
                  <a:pt x="208722" y="496957"/>
                </a:cubicBezTo>
                <a:cubicBezTo>
                  <a:pt x="221220" y="498346"/>
                  <a:pt x="279117" y="486607"/>
                  <a:pt x="298174" y="477078"/>
                </a:cubicBezTo>
                <a:cubicBezTo>
                  <a:pt x="417544" y="417391"/>
                  <a:pt x="255408" y="492798"/>
                  <a:pt x="347870" y="437322"/>
                </a:cubicBezTo>
                <a:cubicBezTo>
                  <a:pt x="356854" y="431932"/>
                  <a:pt x="367748" y="430696"/>
                  <a:pt x="377687" y="427383"/>
                </a:cubicBezTo>
                <a:cubicBezTo>
                  <a:pt x="428058" y="377009"/>
                  <a:pt x="368792" y="442205"/>
                  <a:pt x="407504" y="377687"/>
                </a:cubicBezTo>
                <a:cubicBezTo>
                  <a:pt x="412325" y="369652"/>
                  <a:pt x="420757" y="364435"/>
                  <a:pt x="427383" y="357809"/>
                </a:cubicBezTo>
                <a:cubicBezTo>
                  <a:pt x="430696" y="321365"/>
                  <a:pt x="429655" y="284260"/>
                  <a:pt x="437322" y="248478"/>
                </a:cubicBezTo>
                <a:cubicBezTo>
                  <a:pt x="439825" y="236798"/>
                  <a:pt x="452349" y="229577"/>
                  <a:pt x="457200" y="218661"/>
                </a:cubicBezTo>
                <a:cubicBezTo>
                  <a:pt x="465710" y="199513"/>
                  <a:pt x="470452" y="178904"/>
                  <a:pt x="477078" y="159026"/>
                </a:cubicBezTo>
                <a:cubicBezTo>
                  <a:pt x="480391" y="149087"/>
                  <a:pt x="484962" y="139482"/>
                  <a:pt x="487017" y="129209"/>
                </a:cubicBezTo>
                <a:cubicBezTo>
                  <a:pt x="490330" y="112644"/>
                  <a:pt x="492512" y="95811"/>
                  <a:pt x="496957" y="79513"/>
                </a:cubicBezTo>
                <a:cubicBezTo>
                  <a:pt x="510290" y="30624"/>
                  <a:pt x="510606" y="32335"/>
                  <a:pt x="526774" y="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任意多边形 29"/>
          <p:cNvSpPr/>
          <p:nvPr/>
        </p:nvSpPr>
        <p:spPr>
          <a:xfrm>
            <a:off x="11718235" y="6092687"/>
            <a:ext cx="188843" cy="49696"/>
          </a:xfrm>
          <a:custGeom>
            <a:avLst/>
            <a:gdLst>
              <a:gd name="connsiteX0" fmla="*/ 0 w 188843"/>
              <a:gd name="connsiteY0" fmla="*/ 0 h 49696"/>
              <a:gd name="connsiteX1" fmla="*/ 159026 w 188843"/>
              <a:gd name="connsiteY1" fmla="*/ 39756 h 49696"/>
              <a:gd name="connsiteX2" fmla="*/ 188843 w 188843"/>
              <a:gd name="connsiteY2" fmla="*/ 49696 h 49696"/>
            </a:gdLst>
            <a:ahLst/>
            <a:cxnLst>
              <a:cxn ang="0">
                <a:pos x="connsiteX0" y="connsiteY0"/>
              </a:cxn>
              <a:cxn ang="0">
                <a:pos x="connsiteX1" y="connsiteY1"/>
              </a:cxn>
              <a:cxn ang="0">
                <a:pos x="connsiteX2" y="connsiteY2"/>
              </a:cxn>
            </a:cxnLst>
            <a:rect l="l" t="t" r="r" b="b"/>
            <a:pathLst>
              <a:path w="188843" h="49696">
                <a:moveTo>
                  <a:pt x="0" y="0"/>
                </a:moveTo>
                <a:lnTo>
                  <a:pt x="159026" y="39756"/>
                </a:lnTo>
                <a:cubicBezTo>
                  <a:pt x="169158" y="42422"/>
                  <a:pt x="188843" y="49696"/>
                  <a:pt x="188843" y="49696"/>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任意多边形 30"/>
          <p:cNvSpPr/>
          <p:nvPr/>
        </p:nvSpPr>
        <p:spPr>
          <a:xfrm>
            <a:off x="11211294" y="4641574"/>
            <a:ext cx="427428" cy="1162878"/>
          </a:xfrm>
          <a:custGeom>
            <a:avLst/>
            <a:gdLst>
              <a:gd name="connsiteX0" fmla="*/ 427428 w 427428"/>
              <a:gd name="connsiteY0" fmla="*/ 0 h 1162878"/>
              <a:gd name="connsiteX1" fmla="*/ 417489 w 427428"/>
              <a:gd name="connsiteY1" fmla="*/ 159026 h 1162878"/>
              <a:gd name="connsiteX2" fmla="*/ 387671 w 427428"/>
              <a:gd name="connsiteY2" fmla="*/ 248478 h 1162878"/>
              <a:gd name="connsiteX3" fmla="*/ 347915 w 427428"/>
              <a:gd name="connsiteY3" fmla="*/ 387626 h 1162878"/>
              <a:gd name="connsiteX4" fmla="*/ 337976 w 427428"/>
              <a:gd name="connsiteY4" fmla="*/ 417443 h 1162878"/>
              <a:gd name="connsiteX5" fmla="*/ 318097 w 427428"/>
              <a:gd name="connsiteY5" fmla="*/ 447261 h 1162878"/>
              <a:gd name="connsiteX6" fmla="*/ 308158 w 427428"/>
              <a:gd name="connsiteY6" fmla="*/ 526774 h 1162878"/>
              <a:gd name="connsiteX7" fmla="*/ 278341 w 427428"/>
              <a:gd name="connsiteY7" fmla="*/ 616226 h 1162878"/>
              <a:gd name="connsiteX8" fmla="*/ 228645 w 427428"/>
              <a:gd name="connsiteY8" fmla="*/ 765313 h 1162878"/>
              <a:gd name="connsiteX9" fmla="*/ 218706 w 427428"/>
              <a:gd name="connsiteY9" fmla="*/ 795130 h 1162878"/>
              <a:gd name="connsiteX10" fmla="*/ 208767 w 427428"/>
              <a:gd name="connsiteY10" fmla="*/ 824948 h 1162878"/>
              <a:gd name="connsiteX11" fmla="*/ 188889 w 427428"/>
              <a:gd name="connsiteY11" fmla="*/ 854765 h 1162878"/>
              <a:gd name="connsiteX12" fmla="*/ 159071 w 427428"/>
              <a:gd name="connsiteY12" fmla="*/ 914400 h 1162878"/>
              <a:gd name="connsiteX13" fmla="*/ 129254 w 427428"/>
              <a:gd name="connsiteY13" fmla="*/ 934278 h 1162878"/>
              <a:gd name="connsiteX14" fmla="*/ 109376 w 427428"/>
              <a:gd name="connsiteY14" fmla="*/ 964096 h 1162878"/>
              <a:gd name="connsiteX15" fmla="*/ 99436 w 427428"/>
              <a:gd name="connsiteY15" fmla="*/ 993913 h 1162878"/>
              <a:gd name="connsiteX16" fmla="*/ 49741 w 427428"/>
              <a:gd name="connsiteY16" fmla="*/ 1043609 h 1162878"/>
              <a:gd name="connsiteX17" fmla="*/ 9984 w 427428"/>
              <a:gd name="connsiteY17" fmla="*/ 1093304 h 1162878"/>
              <a:gd name="connsiteX18" fmla="*/ 45 w 427428"/>
              <a:gd name="connsiteY18" fmla="*/ 1162878 h 116287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27428" h="1162878">
                <a:moveTo>
                  <a:pt x="427428" y="0"/>
                </a:moveTo>
                <a:cubicBezTo>
                  <a:pt x="424115" y="53009"/>
                  <a:pt x="424665" y="106401"/>
                  <a:pt x="417489" y="159026"/>
                </a:cubicBezTo>
                <a:cubicBezTo>
                  <a:pt x="414508" y="180888"/>
                  <a:pt x="394131" y="222638"/>
                  <a:pt x="387671" y="248478"/>
                </a:cubicBezTo>
                <a:cubicBezTo>
                  <a:pt x="362712" y="348316"/>
                  <a:pt x="376432" y="302075"/>
                  <a:pt x="347915" y="387626"/>
                </a:cubicBezTo>
                <a:cubicBezTo>
                  <a:pt x="344602" y="397565"/>
                  <a:pt x="343787" y="408726"/>
                  <a:pt x="337976" y="417443"/>
                </a:cubicBezTo>
                <a:lnTo>
                  <a:pt x="318097" y="447261"/>
                </a:lnTo>
                <a:cubicBezTo>
                  <a:pt x="314784" y="473765"/>
                  <a:pt x="313755" y="500656"/>
                  <a:pt x="308158" y="526774"/>
                </a:cubicBezTo>
                <a:lnTo>
                  <a:pt x="278341" y="616226"/>
                </a:lnTo>
                <a:lnTo>
                  <a:pt x="228645" y="765313"/>
                </a:lnTo>
                <a:lnTo>
                  <a:pt x="218706" y="795130"/>
                </a:lnTo>
                <a:cubicBezTo>
                  <a:pt x="215393" y="805069"/>
                  <a:pt x="214579" y="816231"/>
                  <a:pt x="208767" y="824948"/>
                </a:cubicBezTo>
                <a:cubicBezTo>
                  <a:pt x="202141" y="834887"/>
                  <a:pt x="194231" y="844081"/>
                  <a:pt x="188889" y="854765"/>
                </a:cubicBezTo>
                <a:cubicBezTo>
                  <a:pt x="172722" y="887098"/>
                  <a:pt x="187553" y="885918"/>
                  <a:pt x="159071" y="914400"/>
                </a:cubicBezTo>
                <a:cubicBezTo>
                  <a:pt x="150624" y="922847"/>
                  <a:pt x="139193" y="927652"/>
                  <a:pt x="129254" y="934278"/>
                </a:cubicBezTo>
                <a:cubicBezTo>
                  <a:pt x="122628" y="944217"/>
                  <a:pt x="114718" y="953412"/>
                  <a:pt x="109376" y="964096"/>
                </a:cubicBezTo>
                <a:cubicBezTo>
                  <a:pt x="104691" y="973467"/>
                  <a:pt x="105722" y="985532"/>
                  <a:pt x="99436" y="993913"/>
                </a:cubicBezTo>
                <a:cubicBezTo>
                  <a:pt x="85380" y="1012654"/>
                  <a:pt x="62736" y="1024117"/>
                  <a:pt x="49741" y="1043609"/>
                </a:cubicBezTo>
                <a:cubicBezTo>
                  <a:pt x="24665" y="1081223"/>
                  <a:pt x="38310" y="1064980"/>
                  <a:pt x="9984" y="1093304"/>
                </a:cubicBezTo>
                <a:cubicBezTo>
                  <a:pt x="-1254" y="1149497"/>
                  <a:pt x="45" y="1126107"/>
                  <a:pt x="45" y="1162878"/>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任意多边形 31"/>
          <p:cNvSpPr/>
          <p:nvPr/>
        </p:nvSpPr>
        <p:spPr>
          <a:xfrm>
            <a:off x="11678478" y="5019261"/>
            <a:ext cx="119296" cy="536713"/>
          </a:xfrm>
          <a:custGeom>
            <a:avLst/>
            <a:gdLst>
              <a:gd name="connsiteX0" fmla="*/ 0 w 119296"/>
              <a:gd name="connsiteY0" fmla="*/ 536713 h 536713"/>
              <a:gd name="connsiteX1" fmla="*/ 19879 w 119296"/>
              <a:gd name="connsiteY1" fmla="*/ 417443 h 536713"/>
              <a:gd name="connsiteX2" fmla="*/ 29818 w 119296"/>
              <a:gd name="connsiteY2" fmla="*/ 387626 h 536713"/>
              <a:gd name="connsiteX3" fmla="*/ 49696 w 119296"/>
              <a:gd name="connsiteY3" fmla="*/ 357809 h 536713"/>
              <a:gd name="connsiteX4" fmla="*/ 69574 w 119296"/>
              <a:gd name="connsiteY4" fmla="*/ 238539 h 536713"/>
              <a:gd name="connsiteX5" fmla="*/ 79513 w 119296"/>
              <a:gd name="connsiteY5" fmla="*/ 208722 h 536713"/>
              <a:gd name="connsiteX6" fmla="*/ 99392 w 119296"/>
              <a:gd name="connsiteY6" fmla="*/ 139148 h 536713"/>
              <a:gd name="connsiteX7" fmla="*/ 109331 w 119296"/>
              <a:gd name="connsiteY7" fmla="*/ 39756 h 536713"/>
              <a:gd name="connsiteX8" fmla="*/ 119270 w 119296"/>
              <a:gd name="connsiteY8" fmla="*/ 0 h 5367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19296" h="536713">
                <a:moveTo>
                  <a:pt x="0" y="536713"/>
                </a:moveTo>
                <a:cubicBezTo>
                  <a:pt x="6626" y="496956"/>
                  <a:pt x="11974" y="456965"/>
                  <a:pt x="19879" y="417443"/>
                </a:cubicBezTo>
                <a:cubicBezTo>
                  <a:pt x="21934" y="407170"/>
                  <a:pt x="25133" y="396997"/>
                  <a:pt x="29818" y="387626"/>
                </a:cubicBezTo>
                <a:cubicBezTo>
                  <a:pt x="35160" y="376942"/>
                  <a:pt x="43070" y="367748"/>
                  <a:pt x="49696" y="357809"/>
                </a:cubicBezTo>
                <a:cubicBezTo>
                  <a:pt x="72997" y="287904"/>
                  <a:pt x="47382" y="371694"/>
                  <a:pt x="69574" y="238539"/>
                </a:cubicBezTo>
                <a:cubicBezTo>
                  <a:pt x="71296" y="228205"/>
                  <a:pt x="76635" y="218796"/>
                  <a:pt x="79513" y="208722"/>
                </a:cubicBezTo>
                <a:cubicBezTo>
                  <a:pt x="104465" y="121388"/>
                  <a:pt x="75566" y="210618"/>
                  <a:pt x="99392" y="139148"/>
                </a:cubicBezTo>
                <a:cubicBezTo>
                  <a:pt x="102705" y="106017"/>
                  <a:pt x="104268" y="72665"/>
                  <a:pt x="109331" y="39756"/>
                </a:cubicBezTo>
                <a:cubicBezTo>
                  <a:pt x="120318" y="-31658"/>
                  <a:pt x="119270" y="32576"/>
                  <a:pt x="119270" y="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任意多边形 32"/>
          <p:cNvSpPr/>
          <p:nvPr/>
        </p:nvSpPr>
        <p:spPr>
          <a:xfrm>
            <a:off x="10167730" y="1480930"/>
            <a:ext cx="1550505" cy="1988009"/>
          </a:xfrm>
          <a:custGeom>
            <a:avLst/>
            <a:gdLst>
              <a:gd name="connsiteX0" fmla="*/ 0 w 1550505"/>
              <a:gd name="connsiteY0" fmla="*/ 0 h 1988009"/>
              <a:gd name="connsiteX1" fmla="*/ 49696 w 1550505"/>
              <a:gd name="connsiteY1" fmla="*/ 308113 h 1988009"/>
              <a:gd name="connsiteX2" fmla="*/ 69574 w 1550505"/>
              <a:gd name="connsiteY2" fmla="*/ 367748 h 1988009"/>
              <a:gd name="connsiteX3" fmla="*/ 89453 w 1550505"/>
              <a:gd name="connsiteY3" fmla="*/ 427383 h 1988009"/>
              <a:gd name="connsiteX4" fmla="*/ 99392 w 1550505"/>
              <a:gd name="connsiteY4" fmla="*/ 457200 h 1988009"/>
              <a:gd name="connsiteX5" fmla="*/ 109331 w 1550505"/>
              <a:gd name="connsiteY5" fmla="*/ 506896 h 1988009"/>
              <a:gd name="connsiteX6" fmla="*/ 129209 w 1550505"/>
              <a:gd name="connsiteY6" fmla="*/ 566531 h 1988009"/>
              <a:gd name="connsiteX7" fmla="*/ 139148 w 1550505"/>
              <a:gd name="connsiteY7" fmla="*/ 596348 h 1988009"/>
              <a:gd name="connsiteX8" fmla="*/ 149087 w 1550505"/>
              <a:gd name="connsiteY8" fmla="*/ 646044 h 1988009"/>
              <a:gd name="connsiteX9" fmla="*/ 168966 w 1550505"/>
              <a:gd name="connsiteY9" fmla="*/ 705679 h 1988009"/>
              <a:gd name="connsiteX10" fmla="*/ 178905 w 1550505"/>
              <a:gd name="connsiteY10" fmla="*/ 735496 h 1988009"/>
              <a:gd name="connsiteX11" fmla="*/ 188844 w 1550505"/>
              <a:gd name="connsiteY11" fmla="*/ 765313 h 1988009"/>
              <a:gd name="connsiteX12" fmla="*/ 208722 w 1550505"/>
              <a:gd name="connsiteY12" fmla="*/ 834887 h 1988009"/>
              <a:gd name="connsiteX13" fmla="*/ 238540 w 1550505"/>
              <a:gd name="connsiteY13" fmla="*/ 934279 h 1988009"/>
              <a:gd name="connsiteX14" fmla="*/ 248479 w 1550505"/>
              <a:gd name="connsiteY14" fmla="*/ 964096 h 1988009"/>
              <a:gd name="connsiteX15" fmla="*/ 288235 w 1550505"/>
              <a:gd name="connsiteY15" fmla="*/ 1013792 h 1988009"/>
              <a:gd name="connsiteX16" fmla="*/ 327992 w 1550505"/>
              <a:gd name="connsiteY16" fmla="*/ 1053548 h 1988009"/>
              <a:gd name="connsiteX17" fmla="*/ 337931 w 1550505"/>
              <a:gd name="connsiteY17" fmla="*/ 1083366 h 1988009"/>
              <a:gd name="connsiteX18" fmla="*/ 357809 w 1550505"/>
              <a:gd name="connsiteY18" fmla="*/ 1113183 h 1988009"/>
              <a:gd name="connsiteX19" fmla="*/ 387627 w 1550505"/>
              <a:gd name="connsiteY19" fmla="*/ 1162879 h 1988009"/>
              <a:gd name="connsiteX20" fmla="*/ 397566 w 1550505"/>
              <a:gd name="connsiteY20" fmla="*/ 1192696 h 1988009"/>
              <a:gd name="connsiteX21" fmla="*/ 417444 w 1550505"/>
              <a:gd name="connsiteY21" fmla="*/ 1262270 h 1988009"/>
              <a:gd name="connsiteX22" fmla="*/ 437322 w 1550505"/>
              <a:gd name="connsiteY22" fmla="*/ 1292087 h 1988009"/>
              <a:gd name="connsiteX23" fmla="*/ 447261 w 1550505"/>
              <a:gd name="connsiteY23" fmla="*/ 1321905 h 1988009"/>
              <a:gd name="connsiteX24" fmla="*/ 496957 w 1550505"/>
              <a:gd name="connsiteY24" fmla="*/ 1371600 h 1988009"/>
              <a:gd name="connsiteX25" fmla="*/ 546653 w 1550505"/>
              <a:gd name="connsiteY25" fmla="*/ 1411357 h 1988009"/>
              <a:gd name="connsiteX26" fmla="*/ 566531 w 1550505"/>
              <a:gd name="connsiteY26" fmla="*/ 1441174 h 1988009"/>
              <a:gd name="connsiteX27" fmla="*/ 616227 w 1550505"/>
              <a:gd name="connsiteY27" fmla="*/ 1490870 h 1988009"/>
              <a:gd name="connsiteX28" fmla="*/ 626166 w 1550505"/>
              <a:gd name="connsiteY28" fmla="*/ 1520687 h 1988009"/>
              <a:gd name="connsiteX29" fmla="*/ 675861 w 1550505"/>
              <a:gd name="connsiteY29" fmla="*/ 1560444 h 1988009"/>
              <a:gd name="connsiteX30" fmla="*/ 715618 w 1550505"/>
              <a:gd name="connsiteY30" fmla="*/ 1610140 h 1988009"/>
              <a:gd name="connsiteX31" fmla="*/ 735496 w 1550505"/>
              <a:gd name="connsiteY31" fmla="*/ 1639957 h 1988009"/>
              <a:gd name="connsiteX32" fmla="*/ 765313 w 1550505"/>
              <a:gd name="connsiteY32" fmla="*/ 1649896 h 1988009"/>
              <a:gd name="connsiteX33" fmla="*/ 815009 w 1550505"/>
              <a:gd name="connsiteY33" fmla="*/ 1689653 h 1988009"/>
              <a:gd name="connsiteX34" fmla="*/ 844827 w 1550505"/>
              <a:gd name="connsiteY34" fmla="*/ 1699592 h 1988009"/>
              <a:gd name="connsiteX35" fmla="*/ 934279 w 1550505"/>
              <a:gd name="connsiteY35" fmla="*/ 1749287 h 1988009"/>
              <a:gd name="connsiteX36" fmla="*/ 1013792 w 1550505"/>
              <a:gd name="connsiteY36" fmla="*/ 1789044 h 1988009"/>
              <a:gd name="connsiteX37" fmla="*/ 1043609 w 1550505"/>
              <a:gd name="connsiteY37" fmla="*/ 1798983 h 1988009"/>
              <a:gd name="connsiteX38" fmla="*/ 1073427 w 1550505"/>
              <a:gd name="connsiteY38" fmla="*/ 1808922 h 1988009"/>
              <a:gd name="connsiteX39" fmla="*/ 1192696 w 1550505"/>
              <a:gd name="connsiteY39" fmla="*/ 1868557 h 1988009"/>
              <a:gd name="connsiteX40" fmla="*/ 1222513 w 1550505"/>
              <a:gd name="connsiteY40" fmla="*/ 1878496 h 1988009"/>
              <a:gd name="connsiteX41" fmla="*/ 1272209 w 1550505"/>
              <a:gd name="connsiteY41" fmla="*/ 1908313 h 1988009"/>
              <a:gd name="connsiteX42" fmla="*/ 1302027 w 1550505"/>
              <a:gd name="connsiteY42" fmla="*/ 1928192 h 1988009"/>
              <a:gd name="connsiteX43" fmla="*/ 1411357 w 1550505"/>
              <a:gd name="connsiteY43" fmla="*/ 1958009 h 1988009"/>
              <a:gd name="connsiteX44" fmla="*/ 1540566 w 1550505"/>
              <a:gd name="connsiteY44" fmla="*/ 1987827 h 1988009"/>
              <a:gd name="connsiteX45" fmla="*/ 1550505 w 1550505"/>
              <a:gd name="connsiteY45" fmla="*/ 1987827 h 198800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Lst>
            <a:rect l="l" t="t" r="r" b="b"/>
            <a:pathLst>
              <a:path w="1550505" h="1988009">
                <a:moveTo>
                  <a:pt x="0" y="0"/>
                </a:moveTo>
                <a:cubicBezTo>
                  <a:pt x="84234" y="315872"/>
                  <a:pt x="4752" y="-21483"/>
                  <a:pt x="49696" y="308113"/>
                </a:cubicBezTo>
                <a:cubicBezTo>
                  <a:pt x="52527" y="328874"/>
                  <a:pt x="62948" y="347870"/>
                  <a:pt x="69574" y="367748"/>
                </a:cubicBezTo>
                <a:lnTo>
                  <a:pt x="89453" y="427383"/>
                </a:lnTo>
                <a:cubicBezTo>
                  <a:pt x="92766" y="437322"/>
                  <a:pt x="97337" y="446927"/>
                  <a:pt x="99392" y="457200"/>
                </a:cubicBezTo>
                <a:cubicBezTo>
                  <a:pt x="102705" y="473765"/>
                  <a:pt x="104886" y="490598"/>
                  <a:pt x="109331" y="506896"/>
                </a:cubicBezTo>
                <a:cubicBezTo>
                  <a:pt x="114844" y="527111"/>
                  <a:pt x="122583" y="546653"/>
                  <a:pt x="129209" y="566531"/>
                </a:cubicBezTo>
                <a:cubicBezTo>
                  <a:pt x="132522" y="576470"/>
                  <a:pt x="137093" y="586075"/>
                  <a:pt x="139148" y="596348"/>
                </a:cubicBezTo>
                <a:cubicBezTo>
                  <a:pt x="142461" y="612913"/>
                  <a:pt x="144642" y="629746"/>
                  <a:pt x="149087" y="646044"/>
                </a:cubicBezTo>
                <a:cubicBezTo>
                  <a:pt x="154600" y="666259"/>
                  <a:pt x="162340" y="685801"/>
                  <a:pt x="168966" y="705679"/>
                </a:cubicBezTo>
                <a:lnTo>
                  <a:pt x="178905" y="735496"/>
                </a:lnTo>
                <a:cubicBezTo>
                  <a:pt x="182218" y="745435"/>
                  <a:pt x="186303" y="755149"/>
                  <a:pt x="188844" y="765313"/>
                </a:cubicBezTo>
                <a:cubicBezTo>
                  <a:pt x="219915" y="889602"/>
                  <a:pt x="180205" y="735074"/>
                  <a:pt x="208722" y="834887"/>
                </a:cubicBezTo>
                <a:cubicBezTo>
                  <a:pt x="238763" y="940031"/>
                  <a:pt x="191302" y="792567"/>
                  <a:pt x="238540" y="934279"/>
                </a:cubicBezTo>
                <a:cubicBezTo>
                  <a:pt x="241853" y="944218"/>
                  <a:pt x="242668" y="955379"/>
                  <a:pt x="248479" y="964096"/>
                </a:cubicBezTo>
                <a:cubicBezTo>
                  <a:pt x="273555" y="1001710"/>
                  <a:pt x="259911" y="985466"/>
                  <a:pt x="288235" y="1013792"/>
                </a:cubicBezTo>
                <a:cubicBezTo>
                  <a:pt x="314739" y="1093305"/>
                  <a:pt x="274982" y="1000538"/>
                  <a:pt x="327992" y="1053548"/>
                </a:cubicBezTo>
                <a:cubicBezTo>
                  <a:pt x="335400" y="1060956"/>
                  <a:pt x="333246" y="1073995"/>
                  <a:pt x="337931" y="1083366"/>
                </a:cubicBezTo>
                <a:cubicBezTo>
                  <a:pt x="343273" y="1094050"/>
                  <a:pt x="352467" y="1102499"/>
                  <a:pt x="357809" y="1113183"/>
                </a:cubicBezTo>
                <a:cubicBezTo>
                  <a:pt x="383614" y="1164793"/>
                  <a:pt x="348799" y="1124051"/>
                  <a:pt x="387627" y="1162879"/>
                </a:cubicBezTo>
                <a:cubicBezTo>
                  <a:pt x="390940" y="1172818"/>
                  <a:pt x="394688" y="1182622"/>
                  <a:pt x="397566" y="1192696"/>
                </a:cubicBezTo>
                <a:cubicBezTo>
                  <a:pt x="401812" y="1207558"/>
                  <a:pt x="409500" y="1246382"/>
                  <a:pt x="417444" y="1262270"/>
                </a:cubicBezTo>
                <a:cubicBezTo>
                  <a:pt x="422786" y="1272954"/>
                  <a:pt x="430696" y="1282148"/>
                  <a:pt x="437322" y="1292087"/>
                </a:cubicBezTo>
                <a:cubicBezTo>
                  <a:pt x="440635" y="1302026"/>
                  <a:pt x="440975" y="1313523"/>
                  <a:pt x="447261" y="1321905"/>
                </a:cubicBezTo>
                <a:cubicBezTo>
                  <a:pt x="461317" y="1340646"/>
                  <a:pt x="480392" y="1355035"/>
                  <a:pt x="496957" y="1371600"/>
                </a:cubicBezTo>
                <a:cubicBezTo>
                  <a:pt x="525286" y="1399929"/>
                  <a:pt x="509032" y="1386277"/>
                  <a:pt x="546653" y="1411357"/>
                </a:cubicBezTo>
                <a:cubicBezTo>
                  <a:pt x="553279" y="1421296"/>
                  <a:pt x="558665" y="1432184"/>
                  <a:pt x="566531" y="1441174"/>
                </a:cubicBezTo>
                <a:cubicBezTo>
                  <a:pt x="581958" y="1458805"/>
                  <a:pt x="616227" y="1490870"/>
                  <a:pt x="616227" y="1490870"/>
                </a:cubicBezTo>
                <a:cubicBezTo>
                  <a:pt x="619540" y="1500809"/>
                  <a:pt x="620776" y="1511703"/>
                  <a:pt x="626166" y="1520687"/>
                </a:cubicBezTo>
                <a:cubicBezTo>
                  <a:pt x="635609" y="1536425"/>
                  <a:pt x="662316" y="1551414"/>
                  <a:pt x="675861" y="1560444"/>
                </a:cubicBezTo>
                <a:cubicBezTo>
                  <a:pt x="737055" y="1652231"/>
                  <a:pt x="658961" y="1539317"/>
                  <a:pt x="715618" y="1610140"/>
                </a:cubicBezTo>
                <a:cubicBezTo>
                  <a:pt x="723080" y="1619468"/>
                  <a:pt x="726168" y="1632495"/>
                  <a:pt x="735496" y="1639957"/>
                </a:cubicBezTo>
                <a:cubicBezTo>
                  <a:pt x="743677" y="1646502"/>
                  <a:pt x="755374" y="1646583"/>
                  <a:pt x="765313" y="1649896"/>
                </a:cubicBezTo>
                <a:cubicBezTo>
                  <a:pt x="783801" y="1668383"/>
                  <a:pt x="789936" y="1677117"/>
                  <a:pt x="815009" y="1689653"/>
                </a:cubicBezTo>
                <a:cubicBezTo>
                  <a:pt x="824380" y="1694338"/>
                  <a:pt x="834888" y="1696279"/>
                  <a:pt x="844827" y="1699592"/>
                </a:cubicBezTo>
                <a:cubicBezTo>
                  <a:pt x="913178" y="1745160"/>
                  <a:pt x="881797" y="1731793"/>
                  <a:pt x="934279" y="1749287"/>
                </a:cubicBezTo>
                <a:cubicBezTo>
                  <a:pt x="968973" y="1783983"/>
                  <a:pt x="945267" y="1766203"/>
                  <a:pt x="1013792" y="1789044"/>
                </a:cubicBezTo>
                <a:lnTo>
                  <a:pt x="1043609" y="1798983"/>
                </a:lnTo>
                <a:lnTo>
                  <a:pt x="1073427" y="1808922"/>
                </a:lnTo>
                <a:cubicBezTo>
                  <a:pt x="1150496" y="1860303"/>
                  <a:pt x="1110396" y="1841124"/>
                  <a:pt x="1192696" y="1868557"/>
                </a:cubicBezTo>
                <a:lnTo>
                  <a:pt x="1222513" y="1878496"/>
                </a:lnTo>
                <a:cubicBezTo>
                  <a:pt x="1261343" y="1917324"/>
                  <a:pt x="1220598" y="1882507"/>
                  <a:pt x="1272209" y="1908313"/>
                </a:cubicBezTo>
                <a:cubicBezTo>
                  <a:pt x="1282893" y="1913655"/>
                  <a:pt x="1291111" y="1923340"/>
                  <a:pt x="1302027" y="1928192"/>
                </a:cubicBezTo>
                <a:cubicBezTo>
                  <a:pt x="1365628" y="1956459"/>
                  <a:pt x="1350838" y="1941504"/>
                  <a:pt x="1411357" y="1958009"/>
                </a:cubicBezTo>
                <a:cubicBezTo>
                  <a:pt x="1517037" y="1986830"/>
                  <a:pt x="1423617" y="1973207"/>
                  <a:pt x="1540566" y="1987827"/>
                </a:cubicBezTo>
                <a:cubicBezTo>
                  <a:pt x="1543853" y="1988238"/>
                  <a:pt x="1547192" y="1987827"/>
                  <a:pt x="1550505" y="1987827"/>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任意多边形 33"/>
          <p:cNvSpPr/>
          <p:nvPr/>
        </p:nvSpPr>
        <p:spPr>
          <a:xfrm>
            <a:off x="10704443" y="1341783"/>
            <a:ext cx="1073427" cy="1918305"/>
          </a:xfrm>
          <a:custGeom>
            <a:avLst/>
            <a:gdLst>
              <a:gd name="connsiteX0" fmla="*/ 0 w 1073427"/>
              <a:gd name="connsiteY0" fmla="*/ 0 h 1918305"/>
              <a:gd name="connsiteX1" fmla="*/ 49696 w 1073427"/>
              <a:gd name="connsiteY1" fmla="*/ 218660 h 1918305"/>
              <a:gd name="connsiteX2" fmla="*/ 79514 w 1073427"/>
              <a:gd name="connsiteY2" fmla="*/ 337930 h 1918305"/>
              <a:gd name="connsiteX3" fmla="*/ 99392 w 1073427"/>
              <a:gd name="connsiteY3" fmla="*/ 556591 h 1918305"/>
              <a:gd name="connsiteX4" fmla="*/ 139148 w 1073427"/>
              <a:gd name="connsiteY4" fmla="*/ 646043 h 1918305"/>
              <a:gd name="connsiteX5" fmla="*/ 159027 w 1073427"/>
              <a:gd name="connsiteY5" fmla="*/ 715617 h 1918305"/>
              <a:gd name="connsiteX6" fmla="*/ 188844 w 1073427"/>
              <a:gd name="connsiteY6" fmla="*/ 805069 h 1918305"/>
              <a:gd name="connsiteX7" fmla="*/ 198783 w 1073427"/>
              <a:gd name="connsiteY7" fmla="*/ 834887 h 1918305"/>
              <a:gd name="connsiteX8" fmla="*/ 218661 w 1073427"/>
              <a:gd name="connsiteY8" fmla="*/ 904460 h 1918305"/>
              <a:gd name="connsiteX9" fmla="*/ 228600 w 1073427"/>
              <a:gd name="connsiteY9" fmla="*/ 944217 h 1918305"/>
              <a:gd name="connsiteX10" fmla="*/ 238540 w 1073427"/>
              <a:gd name="connsiteY10" fmla="*/ 974034 h 1918305"/>
              <a:gd name="connsiteX11" fmla="*/ 268357 w 1073427"/>
              <a:gd name="connsiteY11" fmla="*/ 983974 h 1918305"/>
              <a:gd name="connsiteX12" fmla="*/ 288235 w 1073427"/>
              <a:gd name="connsiteY12" fmla="*/ 1043608 h 1918305"/>
              <a:gd name="connsiteX13" fmla="*/ 327992 w 1073427"/>
              <a:gd name="connsiteY13" fmla="*/ 1093304 h 1918305"/>
              <a:gd name="connsiteX14" fmla="*/ 367748 w 1073427"/>
              <a:gd name="connsiteY14" fmla="*/ 1182756 h 1918305"/>
              <a:gd name="connsiteX15" fmla="*/ 397566 w 1073427"/>
              <a:gd name="connsiteY15" fmla="*/ 1232452 h 1918305"/>
              <a:gd name="connsiteX16" fmla="*/ 407505 w 1073427"/>
              <a:gd name="connsiteY16" fmla="*/ 1262269 h 1918305"/>
              <a:gd name="connsiteX17" fmla="*/ 467140 w 1073427"/>
              <a:gd name="connsiteY17" fmla="*/ 1341782 h 1918305"/>
              <a:gd name="connsiteX18" fmla="*/ 506896 w 1073427"/>
              <a:gd name="connsiteY18" fmla="*/ 1401417 h 1918305"/>
              <a:gd name="connsiteX19" fmla="*/ 526774 w 1073427"/>
              <a:gd name="connsiteY19" fmla="*/ 1431234 h 1918305"/>
              <a:gd name="connsiteX20" fmla="*/ 546653 w 1073427"/>
              <a:gd name="connsiteY20" fmla="*/ 1451113 h 1918305"/>
              <a:gd name="connsiteX21" fmla="*/ 586409 w 1073427"/>
              <a:gd name="connsiteY21" fmla="*/ 1510747 h 1918305"/>
              <a:gd name="connsiteX22" fmla="*/ 606287 w 1073427"/>
              <a:gd name="connsiteY22" fmla="*/ 1540565 h 1918305"/>
              <a:gd name="connsiteX23" fmla="*/ 665922 w 1073427"/>
              <a:gd name="connsiteY23" fmla="*/ 1580321 h 1918305"/>
              <a:gd name="connsiteX24" fmla="*/ 735496 w 1073427"/>
              <a:gd name="connsiteY24" fmla="*/ 1659834 h 1918305"/>
              <a:gd name="connsiteX25" fmla="*/ 785192 w 1073427"/>
              <a:gd name="connsiteY25" fmla="*/ 1689652 h 1918305"/>
              <a:gd name="connsiteX26" fmla="*/ 844827 w 1073427"/>
              <a:gd name="connsiteY26" fmla="*/ 1769165 h 1918305"/>
              <a:gd name="connsiteX27" fmla="*/ 874644 w 1073427"/>
              <a:gd name="connsiteY27" fmla="*/ 1789043 h 1918305"/>
              <a:gd name="connsiteX28" fmla="*/ 924340 w 1073427"/>
              <a:gd name="connsiteY28" fmla="*/ 1828800 h 1918305"/>
              <a:gd name="connsiteX29" fmla="*/ 944218 w 1073427"/>
              <a:gd name="connsiteY29" fmla="*/ 1858617 h 1918305"/>
              <a:gd name="connsiteX30" fmla="*/ 974035 w 1073427"/>
              <a:gd name="connsiteY30" fmla="*/ 1878495 h 1918305"/>
              <a:gd name="connsiteX31" fmla="*/ 993914 w 1073427"/>
              <a:gd name="connsiteY31" fmla="*/ 1898374 h 1918305"/>
              <a:gd name="connsiteX32" fmla="*/ 1073427 w 1073427"/>
              <a:gd name="connsiteY32" fmla="*/ 1918252 h 191830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Lst>
            <a:rect l="l" t="t" r="r" b="b"/>
            <a:pathLst>
              <a:path w="1073427" h="1918305">
                <a:moveTo>
                  <a:pt x="0" y="0"/>
                </a:moveTo>
                <a:cubicBezTo>
                  <a:pt x="16565" y="72887"/>
                  <a:pt x="31568" y="146146"/>
                  <a:pt x="49696" y="218660"/>
                </a:cubicBezTo>
                <a:cubicBezTo>
                  <a:pt x="89074" y="376173"/>
                  <a:pt x="53503" y="181878"/>
                  <a:pt x="79514" y="337930"/>
                </a:cubicBezTo>
                <a:cubicBezTo>
                  <a:pt x="83430" y="404509"/>
                  <a:pt x="80489" y="487278"/>
                  <a:pt x="99392" y="556591"/>
                </a:cubicBezTo>
                <a:cubicBezTo>
                  <a:pt x="130162" y="669416"/>
                  <a:pt x="103591" y="574929"/>
                  <a:pt x="139148" y="646043"/>
                </a:cubicBezTo>
                <a:cubicBezTo>
                  <a:pt x="147497" y="662741"/>
                  <a:pt x="154252" y="699700"/>
                  <a:pt x="159027" y="715617"/>
                </a:cubicBezTo>
                <a:cubicBezTo>
                  <a:pt x="159032" y="715634"/>
                  <a:pt x="183872" y="790152"/>
                  <a:pt x="188844" y="805069"/>
                </a:cubicBezTo>
                <a:cubicBezTo>
                  <a:pt x="192157" y="815008"/>
                  <a:pt x="196242" y="824723"/>
                  <a:pt x="198783" y="834887"/>
                </a:cubicBezTo>
                <a:cubicBezTo>
                  <a:pt x="229858" y="959186"/>
                  <a:pt x="190141" y="804638"/>
                  <a:pt x="218661" y="904460"/>
                </a:cubicBezTo>
                <a:cubicBezTo>
                  <a:pt x="222414" y="917595"/>
                  <a:pt x="224847" y="931082"/>
                  <a:pt x="228600" y="944217"/>
                </a:cubicBezTo>
                <a:cubicBezTo>
                  <a:pt x="231478" y="954291"/>
                  <a:pt x="231132" y="966626"/>
                  <a:pt x="238540" y="974034"/>
                </a:cubicBezTo>
                <a:cubicBezTo>
                  <a:pt x="245948" y="981442"/>
                  <a:pt x="258418" y="980661"/>
                  <a:pt x="268357" y="983974"/>
                </a:cubicBezTo>
                <a:cubicBezTo>
                  <a:pt x="274983" y="1003852"/>
                  <a:pt x="273419" y="1028792"/>
                  <a:pt x="288235" y="1043608"/>
                </a:cubicBezTo>
                <a:cubicBezTo>
                  <a:pt x="304757" y="1060130"/>
                  <a:pt x="317962" y="1070736"/>
                  <a:pt x="327992" y="1093304"/>
                </a:cubicBezTo>
                <a:cubicBezTo>
                  <a:pt x="375303" y="1199754"/>
                  <a:pt x="322762" y="1115276"/>
                  <a:pt x="367748" y="1182756"/>
                </a:cubicBezTo>
                <a:cubicBezTo>
                  <a:pt x="395903" y="1267223"/>
                  <a:pt x="356636" y="1164238"/>
                  <a:pt x="397566" y="1232452"/>
                </a:cubicBezTo>
                <a:cubicBezTo>
                  <a:pt x="402956" y="1241436"/>
                  <a:pt x="402417" y="1253111"/>
                  <a:pt x="407505" y="1262269"/>
                </a:cubicBezTo>
                <a:cubicBezTo>
                  <a:pt x="435603" y="1312846"/>
                  <a:pt x="436979" y="1311622"/>
                  <a:pt x="467140" y="1341782"/>
                </a:cubicBezTo>
                <a:cubicBezTo>
                  <a:pt x="484607" y="1394183"/>
                  <a:pt x="465535" y="1351784"/>
                  <a:pt x="506896" y="1401417"/>
                </a:cubicBezTo>
                <a:cubicBezTo>
                  <a:pt x="514543" y="1410594"/>
                  <a:pt x="519312" y="1421906"/>
                  <a:pt x="526774" y="1431234"/>
                </a:cubicBezTo>
                <a:cubicBezTo>
                  <a:pt x="532628" y="1438552"/>
                  <a:pt x="541030" y="1443616"/>
                  <a:pt x="546653" y="1451113"/>
                </a:cubicBezTo>
                <a:cubicBezTo>
                  <a:pt x="560987" y="1470225"/>
                  <a:pt x="573157" y="1490869"/>
                  <a:pt x="586409" y="1510747"/>
                </a:cubicBezTo>
                <a:cubicBezTo>
                  <a:pt x="593035" y="1520686"/>
                  <a:pt x="596348" y="1533939"/>
                  <a:pt x="606287" y="1540565"/>
                </a:cubicBezTo>
                <a:lnTo>
                  <a:pt x="665922" y="1580321"/>
                </a:lnTo>
                <a:cubicBezTo>
                  <a:pt x="731241" y="1678298"/>
                  <a:pt x="676333" y="1612502"/>
                  <a:pt x="735496" y="1659834"/>
                </a:cubicBezTo>
                <a:cubicBezTo>
                  <a:pt x="774477" y="1691020"/>
                  <a:pt x="733409" y="1672391"/>
                  <a:pt x="785192" y="1689652"/>
                </a:cubicBezTo>
                <a:cubicBezTo>
                  <a:pt x="803366" y="1716914"/>
                  <a:pt x="818558" y="1748151"/>
                  <a:pt x="844827" y="1769165"/>
                </a:cubicBezTo>
                <a:cubicBezTo>
                  <a:pt x="854155" y="1776627"/>
                  <a:pt x="864705" y="1782417"/>
                  <a:pt x="874644" y="1789043"/>
                </a:cubicBezTo>
                <a:cubicBezTo>
                  <a:pt x="931610" y="1874492"/>
                  <a:pt x="855757" y="1773934"/>
                  <a:pt x="924340" y="1828800"/>
                </a:cubicBezTo>
                <a:cubicBezTo>
                  <a:pt x="933668" y="1836262"/>
                  <a:pt x="935771" y="1850170"/>
                  <a:pt x="944218" y="1858617"/>
                </a:cubicBezTo>
                <a:cubicBezTo>
                  <a:pt x="952665" y="1867064"/>
                  <a:pt x="964707" y="1871033"/>
                  <a:pt x="974035" y="1878495"/>
                </a:cubicBezTo>
                <a:cubicBezTo>
                  <a:pt x="981353" y="1884349"/>
                  <a:pt x="985532" y="1894183"/>
                  <a:pt x="993914" y="1898374"/>
                </a:cubicBezTo>
                <a:cubicBezTo>
                  <a:pt x="1037860" y="1920347"/>
                  <a:pt x="1039544" y="1918252"/>
                  <a:pt x="1073427" y="1918252"/>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5" name="任意多边形 34"/>
          <p:cNvSpPr/>
          <p:nvPr/>
        </p:nvSpPr>
        <p:spPr>
          <a:xfrm>
            <a:off x="11241157" y="1500809"/>
            <a:ext cx="576549" cy="1371600"/>
          </a:xfrm>
          <a:custGeom>
            <a:avLst/>
            <a:gdLst>
              <a:gd name="connsiteX0" fmla="*/ 0 w 576549"/>
              <a:gd name="connsiteY0" fmla="*/ 0 h 1371600"/>
              <a:gd name="connsiteX1" fmla="*/ 59634 w 576549"/>
              <a:gd name="connsiteY1" fmla="*/ 258417 h 1371600"/>
              <a:gd name="connsiteX2" fmla="*/ 79513 w 576549"/>
              <a:gd name="connsiteY2" fmla="*/ 318052 h 1371600"/>
              <a:gd name="connsiteX3" fmla="*/ 89452 w 576549"/>
              <a:gd name="connsiteY3" fmla="*/ 367748 h 1371600"/>
              <a:gd name="connsiteX4" fmla="*/ 109330 w 576549"/>
              <a:gd name="connsiteY4" fmla="*/ 427382 h 1371600"/>
              <a:gd name="connsiteX5" fmla="*/ 129208 w 576549"/>
              <a:gd name="connsiteY5" fmla="*/ 487017 h 1371600"/>
              <a:gd name="connsiteX6" fmla="*/ 139147 w 576549"/>
              <a:gd name="connsiteY6" fmla="*/ 516834 h 1371600"/>
              <a:gd name="connsiteX7" fmla="*/ 149086 w 576549"/>
              <a:gd name="connsiteY7" fmla="*/ 556591 h 1371600"/>
              <a:gd name="connsiteX8" fmla="*/ 159026 w 576549"/>
              <a:gd name="connsiteY8" fmla="*/ 646043 h 1371600"/>
              <a:gd name="connsiteX9" fmla="*/ 178904 w 576549"/>
              <a:gd name="connsiteY9" fmla="*/ 705678 h 1371600"/>
              <a:gd name="connsiteX10" fmla="*/ 198782 w 576549"/>
              <a:gd name="connsiteY10" fmla="*/ 805069 h 1371600"/>
              <a:gd name="connsiteX11" fmla="*/ 238539 w 576549"/>
              <a:gd name="connsiteY11" fmla="*/ 844826 h 1371600"/>
              <a:gd name="connsiteX12" fmla="*/ 268356 w 576549"/>
              <a:gd name="connsiteY12" fmla="*/ 904461 h 1371600"/>
              <a:gd name="connsiteX13" fmla="*/ 278295 w 576549"/>
              <a:gd name="connsiteY13" fmla="*/ 934278 h 1371600"/>
              <a:gd name="connsiteX14" fmla="*/ 298173 w 576549"/>
              <a:gd name="connsiteY14" fmla="*/ 964095 h 1371600"/>
              <a:gd name="connsiteX15" fmla="*/ 308113 w 576549"/>
              <a:gd name="connsiteY15" fmla="*/ 993913 h 1371600"/>
              <a:gd name="connsiteX16" fmla="*/ 347869 w 576549"/>
              <a:gd name="connsiteY16" fmla="*/ 1053548 h 1371600"/>
              <a:gd name="connsiteX17" fmla="*/ 377686 w 576549"/>
              <a:gd name="connsiteY17" fmla="*/ 1113182 h 1371600"/>
              <a:gd name="connsiteX18" fmla="*/ 387626 w 576549"/>
              <a:gd name="connsiteY18" fmla="*/ 1143000 h 1371600"/>
              <a:gd name="connsiteX19" fmla="*/ 447260 w 576549"/>
              <a:gd name="connsiteY19" fmla="*/ 1222513 h 1371600"/>
              <a:gd name="connsiteX20" fmla="*/ 467139 w 576549"/>
              <a:gd name="connsiteY20" fmla="*/ 1252330 h 1371600"/>
              <a:gd name="connsiteX21" fmla="*/ 496956 w 576549"/>
              <a:gd name="connsiteY21" fmla="*/ 1311965 h 1371600"/>
              <a:gd name="connsiteX22" fmla="*/ 526773 w 576549"/>
              <a:gd name="connsiteY22" fmla="*/ 1331843 h 1371600"/>
              <a:gd name="connsiteX23" fmla="*/ 546652 w 576549"/>
              <a:gd name="connsiteY23" fmla="*/ 1351721 h 1371600"/>
              <a:gd name="connsiteX24" fmla="*/ 576469 w 576549"/>
              <a:gd name="connsiteY24" fmla="*/ 1371600 h 1371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Lst>
            <a:rect l="l" t="t" r="r" b="b"/>
            <a:pathLst>
              <a:path w="576549" h="1371600">
                <a:moveTo>
                  <a:pt x="0" y="0"/>
                </a:moveTo>
                <a:cubicBezTo>
                  <a:pt x="19878" y="86139"/>
                  <a:pt x="38193" y="172654"/>
                  <a:pt x="59634" y="258417"/>
                </a:cubicBezTo>
                <a:cubicBezTo>
                  <a:pt x="64716" y="278745"/>
                  <a:pt x="75404" y="297505"/>
                  <a:pt x="79513" y="318052"/>
                </a:cubicBezTo>
                <a:cubicBezTo>
                  <a:pt x="82826" y="334617"/>
                  <a:pt x="85007" y="351450"/>
                  <a:pt x="89452" y="367748"/>
                </a:cubicBezTo>
                <a:cubicBezTo>
                  <a:pt x="94965" y="387963"/>
                  <a:pt x="102704" y="407504"/>
                  <a:pt x="109330" y="427382"/>
                </a:cubicBezTo>
                <a:lnTo>
                  <a:pt x="129208" y="487017"/>
                </a:lnTo>
                <a:cubicBezTo>
                  <a:pt x="132521" y="496956"/>
                  <a:pt x="136606" y="506670"/>
                  <a:pt x="139147" y="516834"/>
                </a:cubicBezTo>
                <a:lnTo>
                  <a:pt x="149086" y="556591"/>
                </a:lnTo>
                <a:cubicBezTo>
                  <a:pt x="152399" y="586408"/>
                  <a:pt x="153142" y="616625"/>
                  <a:pt x="159026" y="646043"/>
                </a:cubicBezTo>
                <a:cubicBezTo>
                  <a:pt x="163135" y="666590"/>
                  <a:pt x="178904" y="705678"/>
                  <a:pt x="178904" y="705678"/>
                </a:cubicBezTo>
                <a:cubicBezTo>
                  <a:pt x="179242" y="708043"/>
                  <a:pt x="186391" y="787722"/>
                  <a:pt x="198782" y="805069"/>
                </a:cubicBezTo>
                <a:cubicBezTo>
                  <a:pt x="209675" y="820320"/>
                  <a:pt x="238539" y="844826"/>
                  <a:pt x="238539" y="844826"/>
                </a:cubicBezTo>
                <a:cubicBezTo>
                  <a:pt x="263521" y="919771"/>
                  <a:pt x="229822" y="827392"/>
                  <a:pt x="268356" y="904461"/>
                </a:cubicBezTo>
                <a:cubicBezTo>
                  <a:pt x="273041" y="913832"/>
                  <a:pt x="273610" y="924907"/>
                  <a:pt x="278295" y="934278"/>
                </a:cubicBezTo>
                <a:cubicBezTo>
                  <a:pt x="283637" y="944962"/>
                  <a:pt x="292831" y="953411"/>
                  <a:pt x="298173" y="964095"/>
                </a:cubicBezTo>
                <a:cubicBezTo>
                  <a:pt x="302859" y="973466"/>
                  <a:pt x="303025" y="984754"/>
                  <a:pt x="308113" y="993913"/>
                </a:cubicBezTo>
                <a:cubicBezTo>
                  <a:pt x="319715" y="1014797"/>
                  <a:pt x="340314" y="1030883"/>
                  <a:pt x="347869" y="1053548"/>
                </a:cubicBezTo>
                <a:cubicBezTo>
                  <a:pt x="372850" y="1128490"/>
                  <a:pt x="339153" y="1036118"/>
                  <a:pt x="377686" y="1113182"/>
                </a:cubicBezTo>
                <a:cubicBezTo>
                  <a:pt x="382372" y="1122553"/>
                  <a:pt x="382538" y="1133841"/>
                  <a:pt x="387626" y="1143000"/>
                </a:cubicBezTo>
                <a:cubicBezTo>
                  <a:pt x="450663" y="1256465"/>
                  <a:pt x="403397" y="1167684"/>
                  <a:pt x="447260" y="1222513"/>
                </a:cubicBezTo>
                <a:cubicBezTo>
                  <a:pt x="454722" y="1231841"/>
                  <a:pt x="460513" y="1242391"/>
                  <a:pt x="467139" y="1252330"/>
                </a:cubicBezTo>
                <a:cubicBezTo>
                  <a:pt x="475223" y="1276582"/>
                  <a:pt x="477689" y="1292698"/>
                  <a:pt x="496956" y="1311965"/>
                </a:cubicBezTo>
                <a:cubicBezTo>
                  <a:pt x="505403" y="1320412"/>
                  <a:pt x="517445" y="1324381"/>
                  <a:pt x="526773" y="1331843"/>
                </a:cubicBezTo>
                <a:cubicBezTo>
                  <a:pt x="534090" y="1337697"/>
                  <a:pt x="538617" y="1346900"/>
                  <a:pt x="546652" y="1351721"/>
                </a:cubicBezTo>
                <a:cubicBezTo>
                  <a:pt x="579612" y="1371497"/>
                  <a:pt x="576469" y="1348405"/>
                  <a:pt x="576469" y="1371600"/>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任意多边形 36"/>
          <p:cNvSpPr/>
          <p:nvPr/>
        </p:nvSpPr>
        <p:spPr>
          <a:xfrm>
            <a:off x="49696" y="6082748"/>
            <a:ext cx="168965" cy="10225"/>
          </a:xfrm>
          <a:custGeom>
            <a:avLst/>
            <a:gdLst>
              <a:gd name="connsiteX0" fmla="*/ 168965 w 168965"/>
              <a:gd name="connsiteY0" fmla="*/ 0 h 10225"/>
              <a:gd name="connsiteX1" fmla="*/ 0 w 168965"/>
              <a:gd name="connsiteY1" fmla="*/ 9939 h 10225"/>
            </a:gdLst>
            <a:ahLst/>
            <a:cxnLst>
              <a:cxn ang="0">
                <a:pos x="connsiteX0" y="connsiteY0"/>
              </a:cxn>
              <a:cxn ang="0">
                <a:pos x="connsiteX1" y="connsiteY1"/>
              </a:cxn>
            </a:cxnLst>
            <a:rect l="l" t="t" r="r" b="b"/>
            <a:pathLst>
              <a:path w="168965" h="10225">
                <a:moveTo>
                  <a:pt x="168965" y="0"/>
                </a:moveTo>
                <a:cubicBezTo>
                  <a:pt x="53171" y="12866"/>
                  <a:pt x="109514" y="9939"/>
                  <a:pt x="0" y="9939"/>
                </a:cubicBezTo>
              </a:path>
            </a:pathLst>
          </a:custGeom>
          <a:no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810865683"/>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3"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662486" y="3670298"/>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2"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0318" y="2973699"/>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1"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320318" y="-112838"/>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20"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269268" y="1013620"/>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9"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17085" y="-582301"/>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9" name="Picture 15"/>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64685" y="2503799"/>
            <a:ext cx="2529514" cy="233299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171575" y="955675"/>
            <a:ext cx="3514725" cy="244888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8" name="Picture 4"/>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3882707" y="-10631"/>
            <a:ext cx="3702368" cy="219075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0" name="Picture 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4762" y="4313238"/>
            <a:ext cx="3813367" cy="2544762"/>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7" name="Picture 3"/>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4113100" y="2425700"/>
            <a:ext cx="3367200" cy="225585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1" name="Picture 7"/>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8134350" y="5029011"/>
            <a:ext cx="4057650" cy="1817733"/>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2" name="Picture 8"/>
          <p:cNvPicPr>
            <a:picLocks noChangeAspect="1" noChangeArrowheads="1"/>
          </p:cNvPicPr>
          <p:nvPr/>
        </p:nvPicPr>
        <p:blipFill>
          <a:blip r:embed="rId8">
            <a:extLst>
              <a:ext uri="{28A0092B-C50C-407E-A947-70E740481C1C}">
                <a14:useLocalDpi xmlns:a14="http://schemas.microsoft.com/office/drawing/2010/main" val="0"/>
              </a:ext>
            </a:extLst>
          </a:blip>
          <a:srcRect/>
          <a:stretch>
            <a:fillRect/>
          </a:stretch>
        </p:blipFill>
        <p:spPr bwMode="auto">
          <a:xfrm>
            <a:off x="8086725" y="-10631"/>
            <a:ext cx="4105275" cy="212407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3" name="Picture 9"/>
          <p:cNvPicPr>
            <a:picLocks noChangeAspect="1" noChangeArrowheads="1"/>
          </p:cNvPicPr>
          <p:nvPr/>
        </p:nvPicPr>
        <p:blipFill>
          <a:blip r:embed="rId9">
            <a:extLst>
              <a:ext uri="{28A0092B-C50C-407E-A947-70E740481C1C}">
                <a14:useLocalDpi xmlns:a14="http://schemas.microsoft.com/office/drawing/2010/main" val="0"/>
              </a:ext>
            </a:extLst>
          </a:blip>
          <a:srcRect/>
          <a:stretch>
            <a:fillRect/>
          </a:stretch>
        </p:blipFill>
        <p:spPr bwMode="auto">
          <a:xfrm>
            <a:off x="4762" y="0"/>
            <a:ext cx="2333625" cy="14954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4" name="Picture 10"/>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4762" y="1195389"/>
            <a:ext cx="2078038" cy="3143870"/>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5" name="Picture 11"/>
          <p:cNvPicPr>
            <a:picLocks noChangeAspect="1" noChangeArrowheads="1"/>
          </p:cNvPicPr>
          <p:nvPr/>
        </p:nvPicPr>
        <p:blipFill>
          <a:blip r:embed="rId11">
            <a:extLst>
              <a:ext uri="{28A0092B-C50C-407E-A947-70E740481C1C}">
                <a14:useLocalDpi xmlns:a14="http://schemas.microsoft.com/office/drawing/2010/main" val="0"/>
              </a:ext>
            </a:extLst>
          </a:blip>
          <a:srcRect/>
          <a:stretch>
            <a:fillRect/>
          </a:stretch>
        </p:blipFill>
        <p:spPr bwMode="auto">
          <a:xfrm>
            <a:off x="2627312" y="4551219"/>
            <a:ext cx="3533775" cy="229552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6" name="Picture 12"/>
          <p:cNvPicPr>
            <a:picLocks noChangeAspect="1" noChangeArrowheads="1"/>
          </p:cNvPicPr>
          <p:nvPr/>
        </p:nvPicPr>
        <p:blipFill>
          <a:blip r:embed="rId12">
            <a:extLst>
              <a:ext uri="{28A0092B-C50C-407E-A947-70E740481C1C}">
                <a14:useLocalDpi xmlns:a14="http://schemas.microsoft.com/office/drawing/2010/main" val="0"/>
              </a:ext>
            </a:extLst>
          </a:blip>
          <a:srcRect/>
          <a:stretch>
            <a:fillRect/>
          </a:stretch>
        </p:blipFill>
        <p:spPr bwMode="auto">
          <a:xfrm>
            <a:off x="8369300" y="2089007"/>
            <a:ext cx="3822700" cy="2180134"/>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29" name="Picture 5"/>
          <p:cNvPicPr>
            <a:picLocks noChangeAspect="1" noChangeArrowheads="1"/>
          </p:cNvPicPr>
          <p:nvPr/>
        </p:nvPicPr>
        <p:blipFill>
          <a:blip r:embed="rId13">
            <a:extLst>
              <a:ext uri="{28A0092B-C50C-407E-A947-70E740481C1C}">
                <a14:useLocalDpi xmlns:a14="http://schemas.microsoft.com/office/drawing/2010/main" val="0"/>
              </a:ext>
            </a:extLst>
          </a:blip>
          <a:srcRect/>
          <a:stretch>
            <a:fillRect/>
          </a:stretch>
        </p:blipFill>
        <p:spPr bwMode="auto">
          <a:xfrm>
            <a:off x="6575425" y="1937711"/>
            <a:ext cx="2745138" cy="1732587"/>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7" name="Picture 13"/>
          <p:cNvPicPr>
            <a:picLocks noChangeAspect="1" noChangeArrowheads="1"/>
          </p:cNvPicPr>
          <p:nvPr/>
        </p:nvPicPr>
        <p:blipFill>
          <a:blip r:embed="rId14">
            <a:extLst>
              <a:ext uri="{28A0092B-C50C-407E-A947-70E740481C1C}">
                <a14:useLocalDpi xmlns:a14="http://schemas.microsoft.com/office/drawing/2010/main" val="0"/>
              </a:ext>
            </a:extLst>
          </a:blip>
          <a:srcRect/>
          <a:stretch>
            <a:fillRect/>
          </a:stretch>
        </p:blipFill>
        <p:spPr bwMode="auto">
          <a:xfrm>
            <a:off x="5534025" y="4716465"/>
            <a:ext cx="3424309" cy="2141535"/>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pic>
        <p:nvPicPr>
          <p:cNvPr id="1038" name="Picture 14"/>
          <p:cNvPicPr>
            <a:picLocks noChangeAspect="1" noChangeArrowheads="1"/>
          </p:cNvPicPr>
          <p:nvPr/>
        </p:nvPicPr>
        <p:blipFill>
          <a:blip r:embed="rId15">
            <a:extLst>
              <a:ext uri="{28A0092B-C50C-407E-A947-70E740481C1C}">
                <a14:useLocalDpi xmlns:a14="http://schemas.microsoft.com/office/drawing/2010/main" val="0"/>
              </a:ext>
            </a:extLst>
          </a:blip>
          <a:srcRect/>
          <a:stretch>
            <a:fillRect/>
          </a:stretch>
        </p:blipFill>
        <p:spPr bwMode="auto">
          <a:xfrm>
            <a:off x="8086725" y="3298701"/>
            <a:ext cx="3436937" cy="227421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Tree>
    <p:extLst>
      <p:ext uri="{BB962C8B-B14F-4D97-AF65-F5344CB8AC3E}">
        <p14:creationId xmlns:p14="http://schemas.microsoft.com/office/powerpoint/2010/main" val="55582681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1000" fill="hold"/>
                                        <p:tgtEl>
                                          <p:spTgt spid="23"/>
                                        </p:tgtEl>
                                        <p:attrNameLst>
                                          <p:attrName>ppt_w</p:attrName>
                                        </p:attrNameLst>
                                      </p:cBhvr>
                                      <p:tavLst>
                                        <p:tav tm="0">
                                          <p:val>
                                            <p:fltVal val="0"/>
                                          </p:val>
                                        </p:tav>
                                        <p:tav tm="100000">
                                          <p:val>
                                            <p:strVal val="#ppt_w"/>
                                          </p:val>
                                        </p:tav>
                                      </p:tavLst>
                                    </p:anim>
                                    <p:anim calcmode="lin" valueType="num">
                                      <p:cBhvr>
                                        <p:cTn id="8" dur="1000" fill="hold"/>
                                        <p:tgtEl>
                                          <p:spTgt spid="23"/>
                                        </p:tgtEl>
                                        <p:attrNameLst>
                                          <p:attrName>ppt_h</p:attrName>
                                        </p:attrNameLst>
                                      </p:cBhvr>
                                      <p:tavLst>
                                        <p:tav tm="0">
                                          <p:val>
                                            <p:fltVal val="0"/>
                                          </p:val>
                                        </p:tav>
                                        <p:tav tm="100000">
                                          <p:val>
                                            <p:strVal val="#ppt_h"/>
                                          </p:val>
                                        </p:tav>
                                      </p:tavLst>
                                    </p:anim>
                                    <p:anim calcmode="lin" valueType="num">
                                      <p:cBhvr>
                                        <p:cTn id="9" dur="1000" fill="hold"/>
                                        <p:tgtEl>
                                          <p:spTgt spid="23"/>
                                        </p:tgtEl>
                                        <p:attrNameLst>
                                          <p:attrName>style.rotation</p:attrName>
                                        </p:attrNameLst>
                                      </p:cBhvr>
                                      <p:tavLst>
                                        <p:tav tm="0">
                                          <p:val>
                                            <p:fltVal val="90"/>
                                          </p:val>
                                        </p:tav>
                                        <p:tav tm="100000">
                                          <p:val>
                                            <p:fltVal val="0"/>
                                          </p:val>
                                        </p:tav>
                                      </p:tavLst>
                                    </p:anim>
                                    <p:animEffect transition="in" filter="fade">
                                      <p:cBhvr>
                                        <p:cTn id="10" dur="1000"/>
                                        <p:tgtEl>
                                          <p:spTgt spid="23"/>
                                        </p:tgtEl>
                                      </p:cBhvr>
                                    </p:animEffect>
                                  </p:childTnLst>
                                </p:cTn>
                              </p:par>
                              <p:par>
                                <p:cTn id="11" presetID="31" presetClass="entr" presetSubtype="0" fill="hold" nodeType="withEffect">
                                  <p:stCondLst>
                                    <p:cond delay="0"/>
                                  </p:stCondLst>
                                  <p:childTnLst>
                                    <p:set>
                                      <p:cBhvr>
                                        <p:cTn id="12" dur="1" fill="hold">
                                          <p:stCondLst>
                                            <p:cond delay="0"/>
                                          </p:stCondLst>
                                        </p:cTn>
                                        <p:tgtEl>
                                          <p:spTgt spid="22"/>
                                        </p:tgtEl>
                                        <p:attrNameLst>
                                          <p:attrName>style.visibility</p:attrName>
                                        </p:attrNameLst>
                                      </p:cBhvr>
                                      <p:to>
                                        <p:strVal val="visible"/>
                                      </p:to>
                                    </p:set>
                                    <p:anim calcmode="lin" valueType="num">
                                      <p:cBhvr>
                                        <p:cTn id="13" dur="1000" fill="hold"/>
                                        <p:tgtEl>
                                          <p:spTgt spid="22"/>
                                        </p:tgtEl>
                                        <p:attrNameLst>
                                          <p:attrName>ppt_w</p:attrName>
                                        </p:attrNameLst>
                                      </p:cBhvr>
                                      <p:tavLst>
                                        <p:tav tm="0">
                                          <p:val>
                                            <p:fltVal val="0"/>
                                          </p:val>
                                        </p:tav>
                                        <p:tav tm="100000">
                                          <p:val>
                                            <p:strVal val="#ppt_w"/>
                                          </p:val>
                                        </p:tav>
                                      </p:tavLst>
                                    </p:anim>
                                    <p:anim calcmode="lin" valueType="num">
                                      <p:cBhvr>
                                        <p:cTn id="14" dur="1000" fill="hold"/>
                                        <p:tgtEl>
                                          <p:spTgt spid="22"/>
                                        </p:tgtEl>
                                        <p:attrNameLst>
                                          <p:attrName>ppt_h</p:attrName>
                                        </p:attrNameLst>
                                      </p:cBhvr>
                                      <p:tavLst>
                                        <p:tav tm="0">
                                          <p:val>
                                            <p:fltVal val="0"/>
                                          </p:val>
                                        </p:tav>
                                        <p:tav tm="100000">
                                          <p:val>
                                            <p:strVal val="#ppt_h"/>
                                          </p:val>
                                        </p:tav>
                                      </p:tavLst>
                                    </p:anim>
                                    <p:anim calcmode="lin" valueType="num">
                                      <p:cBhvr>
                                        <p:cTn id="15" dur="1000" fill="hold"/>
                                        <p:tgtEl>
                                          <p:spTgt spid="22"/>
                                        </p:tgtEl>
                                        <p:attrNameLst>
                                          <p:attrName>style.rotation</p:attrName>
                                        </p:attrNameLst>
                                      </p:cBhvr>
                                      <p:tavLst>
                                        <p:tav tm="0">
                                          <p:val>
                                            <p:fltVal val="90"/>
                                          </p:val>
                                        </p:tav>
                                        <p:tav tm="100000">
                                          <p:val>
                                            <p:fltVal val="0"/>
                                          </p:val>
                                        </p:tav>
                                      </p:tavLst>
                                    </p:anim>
                                    <p:animEffect transition="in" filter="fade">
                                      <p:cBhvr>
                                        <p:cTn id="16" dur="1000"/>
                                        <p:tgtEl>
                                          <p:spTgt spid="22"/>
                                        </p:tgtEl>
                                      </p:cBhvr>
                                    </p:animEffect>
                                  </p:childTnLst>
                                </p:cTn>
                              </p:par>
                              <p:par>
                                <p:cTn id="17" presetID="31" presetClass="entr" presetSubtype="0" fill="hold" nodeType="withEffect">
                                  <p:stCondLst>
                                    <p:cond delay="0"/>
                                  </p:stCondLst>
                                  <p:childTnLst>
                                    <p:set>
                                      <p:cBhvr>
                                        <p:cTn id="18" dur="1" fill="hold">
                                          <p:stCondLst>
                                            <p:cond delay="0"/>
                                          </p:stCondLst>
                                        </p:cTn>
                                        <p:tgtEl>
                                          <p:spTgt spid="21"/>
                                        </p:tgtEl>
                                        <p:attrNameLst>
                                          <p:attrName>style.visibility</p:attrName>
                                        </p:attrNameLst>
                                      </p:cBhvr>
                                      <p:to>
                                        <p:strVal val="visible"/>
                                      </p:to>
                                    </p:set>
                                    <p:anim calcmode="lin" valueType="num">
                                      <p:cBhvr>
                                        <p:cTn id="19" dur="1000" fill="hold"/>
                                        <p:tgtEl>
                                          <p:spTgt spid="21"/>
                                        </p:tgtEl>
                                        <p:attrNameLst>
                                          <p:attrName>ppt_w</p:attrName>
                                        </p:attrNameLst>
                                      </p:cBhvr>
                                      <p:tavLst>
                                        <p:tav tm="0">
                                          <p:val>
                                            <p:fltVal val="0"/>
                                          </p:val>
                                        </p:tav>
                                        <p:tav tm="100000">
                                          <p:val>
                                            <p:strVal val="#ppt_w"/>
                                          </p:val>
                                        </p:tav>
                                      </p:tavLst>
                                    </p:anim>
                                    <p:anim calcmode="lin" valueType="num">
                                      <p:cBhvr>
                                        <p:cTn id="20" dur="1000" fill="hold"/>
                                        <p:tgtEl>
                                          <p:spTgt spid="21"/>
                                        </p:tgtEl>
                                        <p:attrNameLst>
                                          <p:attrName>ppt_h</p:attrName>
                                        </p:attrNameLst>
                                      </p:cBhvr>
                                      <p:tavLst>
                                        <p:tav tm="0">
                                          <p:val>
                                            <p:fltVal val="0"/>
                                          </p:val>
                                        </p:tav>
                                        <p:tav tm="100000">
                                          <p:val>
                                            <p:strVal val="#ppt_h"/>
                                          </p:val>
                                        </p:tav>
                                      </p:tavLst>
                                    </p:anim>
                                    <p:anim calcmode="lin" valueType="num">
                                      <p:cBhvr>
                                        <p:cTn id="21" dur="1000" fill="hold"/>
                                        <p:tgtEl>
                                          <p:spTgt spid="21"/>
                                        </p:tgtEl>
                                        <p:attrNameLst>
                                          <p:attrName>style.rotation</p:attrName>
                                        </p:attrNameLst>
                                      </p:cBhvr>
                                      <p:tavLst>
                                        <p:tav tm="0">
                                          <p:val>
                                            <p:fltVal val="90"/>
                                          </p:val>
                                        </p:tav>
                                        <p:tav tm="100000">
                                          <p:val>
                                            <p:fltVal val="0"/>
                                          </p:val>
                                        </p:tav>
                                      </p:tavLst>
                                    </p:anim>
                                    <p:animEffect transition="in" filter="fade">
                                      <p:cBhvr>
                                        <p:cTn id="22" dur="1000"/>
                                        <p:tgtEl>
                                          <p:spTgt spid="21"/>
                                        </p:tgtEl>
                                      </p:cBhvr>
                                    </p:animEffect>
                                  </p:childTnLst>
                                </p:cTn>
                              </p:par>
                              <p:par>
                                <p:cTn id="23" presetID="31" presetClass="entr" presetSubtype="0" fill="hold" nodeType="withEffect">
                                  <p:stCondLst>
                                    <p:cond delay="0"/>
                                  </p:stCondLst>
                                  <p:childTnLst>
                                    <p:set>
                                      <p:cBhvr>
                                        <p:cTn id="24" dur="1" fill="hold">
                                          <p:stCondLst>
                                            <p:cond delay="0"/>
                                          </p:stCondLst>
                                        </p:cTn>
                                        <p:tgtEl>
                                          <p:spTgt spid="20"/>
                                        </p:tgtEl>
                                        <p:attrNameLst>
                                          <p:attrName>style.visibility</p:attrName>
                                        </p:attrNameLst>
                                      </p:cBhvr>
                                      <p:to>
                                        <p:strVal val="visible"/>
                                      </p:to>
                                    </p:set>
                                    <p:anim calcmode="lin" valueType="num">
                                      <p:cBhvr>
                                        <p:cTn id="25" dur="1000" fill="hold"/>
                                        <p:tgtEl>
                                          <p:spTgt spid="20"/>
                                        </p:tgtEl>
                                        <p:attrNameLst>
                                          <p:attrName>ppt_w</p:attrName>
                                        </p:attrNameLst>
                                      </p:cBhvr>
                                      <p:tavLst>
                                        <p:tav tm="0">
                                          <p:val>
                                            <p:fltVal val="0"/>
                                          </p:val>
                                        </p:tav>
                                        <p:tav tm="100000">
                                          <p:val>
                                            <p:strVal val="#ppt_w"/>
                                          </p:val>
                                        </p:tav>
                                      </p:tavLst>
                                    </p:anim>
                                    <p:anim calcmode="lin" valueType="num">
                                      <p:cBhvr>
                                        <p:cTn id="26" dur="1000" fill="hold"/>
                                        <p:tgtEl>
                                          <p:spTgt spid="20"/>
                                        </p:tgtEl>
                                        <p:attrNameLst>
                                          <p:attrName>ppt_h</p:attrName>
                                        </p:attrNameLst>
                                      </p:cBhvr>
                                      <p:tavLst>
                                        <p:tav tm="0">
                                          <p:val>
                                            <p:fltVal val="0"/>
                                          </p:val>
                                        </p:tav>
                                        <p:tav tm="100000">
                                          <p:val>
                                            <p:strVal val="#ppt_h"/>
                                          </p:val>
                                        </p:tav>
                                      </p:tavLst>
                                    </p:anim>
                                    <p:anim calcmode="lin" valueType="num">
                                      <p:cBhvr>
                                        <p:cTn id="27" dur="1000" fill="hold"/>
                                        <p:tgtEl>
                                          <p:spTgt spid="20"/>
                                        </p:tgtEl>
                                        <p:attrNameLst>
                                          <p:attrName>style.rotation</p:attrName>
                                        </p:attrNameLst>
                                      </p:cBhvr>
                                      <p:tavLst>
                                        <p:tav tm="0">
                                          <p:val>
                                            <p:fltVal val="90"/>
                                          </p:val>
                                        </p:tav>
                                        <p:tav tm="100000">
                                          <p:val>
                                            <p:fltVal val="0"/>
                                          </p:val>
                                        </p:tav>
                                      </p:tavLst>
                                    </p:anim>
                                    <p:animEffect transition="in" filter="fade">
                                      <p:cBhvr>
                                        <p:cTn id="28" dur="1000"/>
                                        <p:tgtEl>
                                          <p:spTgt spid="20"/>
                                        </p:tgtEl>
                                      </p:cBhvr>
                                    </p:animEffect>
                                  </p:childTnLst>
                                </p:cTn>
                              </p:par>
                              <p:par>
                                <p:cTn id="29" presetID="31" presetClass="entr" presetSubtype="0" fill="hold" nodeType="with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p:cTn id="31" dur="1000" fill="hold"/>
                                        <p:tgtEl>
                                          <p:spTgt spid="19"/>
                                        </p:tgtEl>
                                        <p:attrNameLst>
                                          <p:attrName>ppt_w</p:attrName>
                                        </p:attrNameLst>
                                      </p:cBhvr>
                                      <p:tavLst>
                                        <p:tav tm="0">
                                          <p:val>
                                            <p:fltVal val="0"/>
                                          </p:val>
                                        </p:tav>
                                        <p:tav tm="100000">
                                          <p:val>
                                            <p:strVal val="#ppt_w"/>
                                          </p:val>
                                        </p:tav>
                                      </p:tavLst>
                                    </p:anim>
                                    <p:anim calcmode="lin" valueType="num">
                                      <p:cBhvr>
                                        <p:cTn id="32" dur="1000" fill="hold"/>
                                        <p:tgtEl>
                                          <p:spTgt spid="19"/>
                                        </p:tgtEl>
                                        <p:attrNameLst>
                                          <p:attrName>ppt_h</p:attrName>
                                        </p:attrNameLst>
                                      </p:cBhvr>
                                      <p:tavLst>
                                        <p:tav tm="0">
                                          <p:val>
                                            <p:fltVal val="0"/>
                                          </p:val>
                                        </p:tav>
                                        <p:tav tm="100000">
                                          <p:val>
                                            <p:strVal val="#ppt_h"/>
                                          </p:val>
                                        </p:tav>
                                      </p:tavLst>
                                    </p:anim>
                                    <p:anim calcmode="lin" valueType="num">
                                      <p:cBhvr>
                                        <p:cTn id="33" dur="1000" fill="hold"/>
                                        <p:tgtEl>
                                          <p:spTgt spid="19"/>
                                        </p:tgtEl>
                                        <p:attrNameLst>
                                          <p:attrName>style.rotation</p:attrName>
                                        </p:attrNameLst>
                                      </p:cBhvr>
                                      <p:tavLst>
                                        <p:tav tm="0">
                                          <p:val>
                                            <p:fltVal val="90"/>
                                          </p:val>
                                        </p:tav>
                                        <p:tav tm="100000">
                                          <p:val>
                                            <p:fltVal val="0"/>
                                          </p:val>
                                        </p:tav>
                                      </p:tavLst>
                                    </p:anim>
                                    <p:animEffect transition="in" filter="fade">
                                      <p:cBhvr>
                                        <p:cTn id="34" dur="1000"/>
                                        <p:tgtEl>
                                          <p:spTgt spid="19"/>
                                        </p:tgtEl>
                                      </p:cBhvr>
                                    </p:animEffect>
                                  </p:childTnLst>
                                </p:cTn>
                              </p:par>
                              <p:par>
                                <p:cTn id="35" presetID="31" presetClass="entr" presetSubtype="0" fill="hold" nodeType="withEffect">
                                  <p:stCondLst>
                                    <p:cond delay="0"/>
                                  </p:stCondLst>
                                  <p:childTnLst>
                                    <p:set>
                                      <p:cBhvr>
                                        <p:cTn id="36" dur="1" fill="hold">
                                          <p:stCondLst>
                                            <p:cond delay="0"/>
                                          </p:stCondLst>
                                        </p:cTn>
                                        <p:tgtEl>
                                          <p:spTgt spid="1039"/>
                                        </p:tgtEl>
                                        <p:attrNameLst>
                                          <p:attrName>style.visibility</p:attrName>
                                        </p:attrNameLst>
                                      </p:cBhvr>
                                      <p:to>
                                        <p:strVal val="visible"/>
                                      </p:to>
                                    </p:set>
                                    <p:anim calcmode="lin" valueType="num">
                                      <p:cBhvr>
                                        <p:cTn id="37" dur="1000" fill="hold"/>
                                        <p:tgtEl>
                                          <p:spTgt spid="1039"/>
                                        </p:tgtEl>
                                        <p:attrNameLst>
                                          <p:attrName>ppt_w</p:attrName>
                                        </p:attrNameLst>
                                      </p:cBhvr>
                                      <p:tavLst>
                                        <p:tav tm="0">
                                          <p:val>
                                            <p:fltVal val="0"/>
                                          </p:val>
                                        </p:tav>
                                        <p:tav tm="100000">
                                          <p:val>
                                            <p:strVal val="#ppt_w"/>
                                          </p:val>
                                        </p:tav>
                                      </p:tavLst>
                                    </p:anim>
                                    <p:anim calcmode="lin" valueType="num">
                                      <p:cBhvr>
                                        <p:cTn id="38" dur="1000" fill="hold"/>
                                        <p:tgtEl>
                                          <p:spTgt spid="1039"/>
                                        </p:tgtEl>
                                        <p:attrNameLst>
                                          <p:attrName>ppt_h</p:attrName>
                                        </p:attrNameLst>
                                      </p:cBhvr>
                                      <p:tavLst>
                                        <p:tav tm="0">
                                          <p:val>
                                            <p:fltVal val="0"/>
                                          </p:val>
                                        </p:tav>
                                        <p:tav tm="100000">
                                          <p:val>
                                            <p:strVal val="#ppt_h"/>
                                          </p:val>
                                        </p:tav>
                                      </p:tavLst>
                                    </p:anim>
                                    <p:anim calcmode="lin" valueType="num">
                                      <p:cBhvr>
                                        <p:cTn id="39" dur="1000" fill="hold"/>
                                        <p:tgtEl>
                                          <p:spTgt spid="1039"/>
                                        </p:tgtEl>
                                        <p:attrNameLst>
                                          <p:attrName>style.rotation</p:attrName>
                                        </p:attrNameLst>
                                      </p:cBhvr>
                                      <p:tavLst>
                                        <p:tav tm="0">
                                          <p:val>
                                            <p:fltVal val="90"/>
                                          </p:val>
                                        </p:tav>
                                        <p:tav tm="100000">
                                          <p:val>
                                            <p:fltVal val="0"/>
                                          </p:val>
                                        </p:tav>
                                      </p:tavLst>
                                    </p:anim>
                                    <p:animEffect transition="in" filter="fade">
                                      <p:cBhvr>
                                        <p:cTn id="40" dur="1000"/>
                                        <p:tgtEl>
                                          <p:spTgt spid="1039"/>
                                        </p:tgtEl>
                                      </p:cBhvr>
                                    </p:animEffect>
                                  </p:childTnLst>
                                </p:cTn>
                              </p:par>
                              <p:par>
                                <p:cTn id="41" presetID="31" presetClass="entr" presetSubtype="0" fill="hold" nodeType="withEffect">
                                  <p:stCondLst>
                                    <p:cond delay="0"/>
                                  </p:stCondLst>
                                  <p:childTnLst>
                                    <p:set>
                                      <p:cBhvr>
                                        <p:cTn id="42" dur="1" fill="hold">
                                          <p:stCondLst>
                                            <p:cond delay="0"/>
                                          </p:stCondLst>
                                        </p:cTn>
                                        <p:tgtEl>
                                          <p:spTgt spid="1026"/>
                                        </p:tgtEl>
                                        <p:attrNameLst>
                                          <p:attrName>style.visibility</p:attrName>
                                        </p:attrNameLst>
                                      </p:cBhvr>
                                      <p:to>
                                        <p:strVal val="visible"/>
                                      </p:to>
                                    </p:set>
                                    <p:anim calcmode="lin" valueType="num">
                                      <p:cBhvr>
                                        <p:cTn id="43" dur="1000" fill="hold"/>
                                        <p:tgtEl>
                                          <p:spTgt spid="1026"/>
                                        </p:tgtEl>
                                        <p:attrNameLst>
                                          <p:attrName>ppt_w</p:attrName>
                                        </p:attrNameLst>
                                      </p:cBhvr>
                                      <p:tavLst>
                                        <p:tav tm="0">
                                          <p:val>
                                            <p:fltVal val="0"/>
                                          </p:val>
                                        </p:tav>
                                        <p:tav tm="100000">
                                          <p:val>
                                            <p:strVal val="#ppt_w"/>
                                          </p:val>
                                        </p:tav>
                                      </p:tavLst>
                                    </p:anim>
                                    <p:anim calcmode="lin" valueType="num">
                                      <p:cBhvr>
                                        <p:cTn id="44" dur="1000" fill="hold"/>
                                        <p:tgtEl>
                                          <p:spTgt spid="1026"/>
                                        </p:tgtEl>
                                        <p:attrNameLst>
                                          <p:attrName>ppt_h</p:attrName>
                                        </p:attrNameLst>
                                      </p:cBhvr>
                                      <p:tavLst>
                                        <p:tav tm="0">
                                          <p:val>
                                            <p:fltVal val="0"/>
                                          </p:val>
                                        </p:tav>
                                        <p:tav tm="100000">
                                          <p:val>
                                            <p:strVal val="#ppt_h"/>
                                          </p:val>
                                        </p:tav>
                                      </p:tavLst>
                                    </p:anim>
                                    <p:anim calcmode="lin" valueType="num">
                                      <p:cBhvr>
                                        <p:cTn id="45" dur="1000" fill="hold"/>
                                        <p:tgtEl>
                                          <p:spTgt spid="1026"/>
                                        </p:tgtEl>
                                        <p:attrNameLst>
                                          <p:attrName>style.rotation</p:attrName>
                                        </p:attrNameLst>
                                      </p:cBhvr>
                                      <p:tavLst>
                                        <p:tav tm="0">
                                          <p:val>
                                            <p:fltVal val="90"/>
                                          </p:val>
                                        </p:tav>
                                        <p:tav tm="100000">
                                          <p:val>
                                            <p:fltVal val="0"/>
                                          </p:val>
                                        </p:tav>
                                      </p:tavLst>
                                    </p:anim>
                                    <p:animEffect transition="in" filter="fade">
                                      <p:cBhvr>
                                        <p:cTn id="46" dur="1000"/>
                                        <p:tgtEl>
                                          <p:spTgt spid="1026"/>
                                        </p:tgtEl>
                                      </p:cBhvr>
                                    </p:animEffect>
                                  </p:childTnLst>
                                </p:cTn>
                              </p:par>
                              <p:par>
                                <p:cTn id="47" presetID="31" presetClass="entr" presetSubtype="0" fill="hold" nodeType="withEffect">
                                  <p:stCondLst>
                                    <p:cond delay="0"/>
                                  </p:stCondLst>
                                  <p:childTnLst>
                                    <p:set>
                                      <p:cBhvr>
                                        <p:cTn id="48" dur="1" fill="hold">
                                          <p:stCondLst>
                                            <p:cond delay="0"/>
                                          </p:stCondLst>
                                        </p:cTn>
                                        <p:tgtEl>
                                          <p:spTgt spid="1028"/>
                                        </p:tgtEl>
                                        <p:attrNameLst>
                                          <p:attrName>style.visibility</p:attrName>
                                        </p:attrNameLst>
                                      </p:cBhvr>
                                      <p:to>
                                        <p:strVal val="visible"/>
                                      </p:to>
                                    </p:set>
                                    <p:anim calcmode="lin" valueType="num">
                                      <p:cBhvr>
                                        <p:cTn id="49" dur="1000" fill="hold"/>
                                        <p:tgtEl>
                                          <p:spTgt spid="1028"/>
                                        </p:tgtEl>
                                        <p:attrNameLst>
                                          <p:attrName>ppt_w</p:attrName>
                                        </p:attrNameLst>
                                      </p:cBhvr>
                                      <p:tavLst>
                                        <p:tav tm="0">
                                          <p:val>
                                            <p:fltVal val="0"/>
                                          </p:val>
                                        </p:tav>
                                        <p:tav tm="100000">
                                          <p:val>
                                            <p:strVal val="#ppt_w"/>
                                          </p:val>
                                        </p:tav>
                                      </p:tavLst>
                                    </p:anim>
                                    <p:anim calcmode="lin" valueType="num">
                                      <p:cBhvr>
                                        <p:cTn id="50" dur="1000" fill="hold"/>
                                        <p:tgtEl>
                                          <p:spTgt spid="1028"/>
                                        </p:tgtEl>
                                        <p:attrNameLst>
                                          <p:attrName>ppt_h</p:attrName>
                                        </p:attrNameLst>
                                      </p:cBhvr>
                                      <p:tavLst>
                                        <p:tav tm="0">
                                          <p:val>
                                            <p:fltVal val="0"/>
                                          </p:val>
                                        </p:tav>
                                        <p:tav tm="100000">
                                          <p:val>
                                            <p:strVal val="#ppt_h"/>
                                          </p:val>
                                        </p:tav>
                                      </p:tavLst>
                                    </p:anim>
                                    <p:anim calcmode="lin" valueType="num">
                                      <p:cBhvr>
                                        <p:cTn id="51" dur="1000" fill="hold"/>
                                        <p:tgtEl>
                                          <p:spTgt spid="1028"/>
                                        </p:tgtEl>
                                        <p:attrNameLst>
                                          <p:attrName>style.rotation</p:attrName>
                                        </p:attrNameLst>
                                      </p:cBhvr>
                                      <p:tavLst>
                                        <p:tav tm="0">
                                          <p:val>
                                            <p:fltVal val="90"/>
                                          </p:val>
                                        </p:tav>
                                        <p:tav tm="100000">
                                          <p:val>
                                            <p:fltVal val="0"/>
                                          </p:val>
                                        </p:tav>
                                      </p:tavLst>
                                    </p:anim>
                                    <p:animEffect transition="in" filter="fade">
                                      <p:cBhvr>
                                        <p:cTn id="52" dur="1000"/>
                                        <p:tgtEl>
                                          <p:spTgt spid="1028"/>
                                        </p:tgtEl>
                                      </p:cBhvr>
                                    </p:animEffect>
                                  </p:childTnLst>
                                </p:cTn>
                              </p:par>
                              <p:par>
                                <p:cTn id="53" presetID="31" presetClass="entr" presetSubtype="0" fill="hold" nodeType="withEffect">
                                  <p:stCondLst>
                                    <p:cond delay="0"/>
                                  </p:stCondLst>
                                  <p:childTnLst>
                                    <p:set>
                                      <p:cBhvr>
                                        <p:cTn id="54" dur="1" fill="hold">
                                          <p:stCondLst>
                                            <p:cond delay="0"/>
                                          </p:stCondLst>
                                        </p:cTn>
                                        <p:tgtEl>
                                          <p:spTgt spid="1030"/>
                                        </p:tgtEl>
                                        <p:attrNameLst>
                                          <p:attrName>style.visibility</p:attrName>
                                        </p:attrNameLst>
                                      </p:cBhvr>
                                      <p:to>
                                        <p:strVal val="visible"/>
                                      </p:to>
                                    </p:set>
                                    <p:anim calcmode="lin" valueType="num">
                                      <p:cBhvr>
                                        <p:cTn id="55" dur="1000" fill="hold"/>
                                        <p:tgtEl>
                                          <p:spTgt spid="1030"/>
                                        </p:tgtEl>
                                        <p:attrNameLst>
                                          <p:attrName>ppt_w</p:attrName>
                                        </p:attrNameLst>
                                      </p:cBhvr>
                                      <p:tavLst>
                                        <p:tav tm="0">
                                          <p:val>
                                            <p:fltVal val="0"/>
                                          </p:val>
                                        </p:tav>
                                        <p:tav tm="100000">
                                          <p:val>
                                            <p:strVal val="#ppt_w"/>
                                          </p:val>
                                        </p:tav>
                                      </p:tavLst>
                                    </p:anim>
                                    <p:anim calcmode="lin" valueType="num">
                                      <p:cBhvr>
                                        <p:cTn id="56" dur="1000" fill="hold"/>
                                        <p:tgtEl>
                                          <p:spTgt spid="1030"/>
                                        </p:tgtEl>
                                        <p:attrNameLst>
                                          <p:attrName>ppt_h</p:attrName>
                                        </p:attrNameLst>
                                      </p:cBhvr>
                                      <p:tavLst>
                                        <p:tav tm="0">
                                          <p:val>
                                            <p:fltVal val="0"/>
                                          </p:val>
                                        </p:tav>
                                        <p:tav tm="100000">
                                          <p:val>
                                            <p:strVal val="#ppt_h"/>
                                          </p:val>
                                        </p:tav>
                                      </p:tavLst>
                                    </p:anim>
                                    <p:anim calcmode="lin" valueType="num">
                                      <p:cBhvr>
                                        <p:cTn id="57" dur="1000" fill="hold"/>
                                        <p:tgtEl>
                                          <p:spTgt spid="1030"/>
                                        </p:tgtEl>
                                        <p:attrNameLst>
                                          <p:attrName>style.rotation</p:attrName>
                                        </p:attrNameLst>
                                      </p:cBhvr>
                                      <p:tavLst>
                                        <p:tav tm="0">
                                          <p:val>
                                            <p:fltVal val="90"/>
                                          </p:val>
                                        </p:tav>
                                        <p:tav tm="100000">
                                          <p:val>
                                            <p:fltVal val="0"/>
                                          </p:val>
                                        </p:tav>
                                      </p:tavLst>
                                    </p:anim>
                                    <p:animEffect transition="in" filter="fade">
                                      <p:cBhvr>
                                        <p:cTn id="58" dur="1000"/>
                                        <p:tgtEl>
                                          <p:spTgt spid="1030"/>
                                        </p:tgtEl>
                                      </p:cBhvr>
                                    </p:animEffect>
                                  </p:childTnLst>
                                </p:cTn>
                              </p:par>
                              <p:par>
                                <p:cTn id="59" presetID="31" presetClass="entr" presetSubtype="0" fill="hold" nodeType="withEffect">
                                  <p:stCondLst>
                                    <p:cond delay="0"/>
                                  </p:stCondLst>
                                  <p:childTnLst>
                                    <p:set>
                                      <p:cBhvr>
                                        <p:cTn id="60" dur="1" fill="hold">
                                          <p:stCondLst>
                                            <p:cond delay="0"/>
                                          </p:stCondLst>
                                        </p:cTn>
                                        <p:tgtEl>
                                          <p:spTgt spid="1027"/>
                                        </p:tgtEl>
                                        <p:attrNameLst>
                                          <p:attrName>style.visibility</p:attrName>
                                        </p:attrNameLst>
                                      </p:cBhvr>
                                      <p:to>
                                        <p:strVal val="visible"/>
                                      </p:to>
                                    </p:set>
                                    <p:anim calcmode="lin" valueType="num">
                                      <p:cBhvr>
                                        <p:cTn id="61" dur="1000" fill="hold"/>
                                        <p:tgtEl>
                                          <p:spTgt spid="1027"/>
                                        </p:tgtEl>
                                        <p:attrNameLst>
                                          <p:attrName>ppt_w</p:attrName>
                                        </p:attrNameLst>
                                      </p:cBhvr>
                                      <p:tavLst>
                                        <p:tav tm="0">
                                          <p:val>
                                            <p:fltVal val="0"/>
                                          </p:val>
                                        </p:tav>
                                        <p:tav tm="100000">
                                          <p:val>
                                            <p:strVal val="#ppt_w"/>
                                          </p:val>
                                        </p:tav>
                                      </p:tavLst>
                                    </p:anim>
                                    <p:anim calcmode="lin" valueType="num">
                                      <p:cBhvr>
                                        <p:cTn id="62" dur="1000" fill="hold"/>
                                        <p:tgtEl>
                                          <p:spTgt spid="1027"/>
                                        </p:tgtEl>
                                        <p:attrNameLst>
                                          <p:attrName>ppt_h</p:attrName>
                                        </p:attrNameLst>
                                      </p:cBhvr>
                                      <p:tavLst>
                                        <p:tav tm="0">
                                          <p:val>
                                            <p:fltVal val="0"/>
                                          </p:val>
                                        </p:tav>
                                        <p:tav tm="100000">
                                          <p:val>
                                            <p:strVal val="#ppt_h"/>
                                          </p:val>
                                        </p:tav>
                                      </p:tavLst>
                                    </p:anim>
                                    <p:anim calcmode="lin" valueType="num">
                                      <p:cBhvr>
                                        <p:cTn id="63" dur="1000" fill="hold"/>
                                        <p:tgtEl>
                                          <p:spTgt spid="1027"/>
                                        </p:tgtEl>
                                        <p:attrNameLst>
                                          <p:attrName>style.rotation</p:attrName>
                                        </p:attrNameLst>
                                      </p:cBhvr>
                                      <p:tavLst>
                                        <p:tav tm="0">
                                          <p:val>
                                            <p:fltVal val="90"/>
                                          </p:val>
                                        </p:tav>
                                        <p:tav tm="100000">
                                          <p:val>
                                            <p:fltVal val="0"/>
                                          </p:val>
                                        </p:tav>
                                      </p:tavLst>
                                    </p:anim>
                                    <p:animEffect transition="in" filter="fade">
                                      <p:cBhvr>
                                        <p:cTn id="64" dur="1000"/>
                                        <p:tgtEl>
                                          <p:spTgt spid="1027"/>
                                        </p:tgtEl>
                                      </p:cBhvr>
                                    </p:animEffect>
                                  </p:childTnLst>
                                </p:cTn>
                              </p:par>
                              <p:par>
                                <p:cTn id="65" presetID="31" presetClass="entr" presetSubtype="0" fill="hold" nodeType="withEffect">
                                  <p:stCondLst>
                                    <p:cond delay="0"/>
                                  </p:stCondLst>
                                  <p:childTnLst>
                                    <p:set>
                                      <p:cBhvr>
                                        <p:cTn id="66" dur="1" fill="hold">
                                          <p:stCondLst>
                                            <p:cond delay="0"/>
                                          </p:stCondLst>
                                        </p:cTn>
                                        <p:tgtEl>
                                          <p:spTgt spid="1031"/>
                                        </p:tgtEl>
                                        <p:attrNameLst>
                                          <p:attrName>style.visibility</p:attrName>
                                        </p:attrNameLst>
                                      </p:cBhvr>
                                      <p:to>
                                        <p:strVal val="visible"/>
                                      </p:to>
                                    </p:set>
                                    <p:anim calcmode="lin" valueType="num">
                                      <p:cBhvr>
                                        <p:cTn id="67" dur="1000" fill="hold"/>
                                        <p:tgtEl>
                                          <p:spTgt spid="1031"/>
                                        </p:tgtEl>
                                        <p:attrNameLst>
                                          <p:attrName>ppt_w</p:attrName>
                                        </p:attrNameLst>
                                      </p:cBhvr>
                                      <p:tavLst>
                                        <p:tav tm="0">
                                          <p:val>
                                            <p:fltVal val="0"/>
                                          </p:val>
                                        </p:tav>
                                        <p:tav tm="100000">
                                          <p:val>
                                            <p:strVal val="#ppt_w"/>
                                          </p:val>
                                        </p:tav>
                                      </p:tavLst>
                                    </p:anim>
                                    <p:anim calcmode="lin" valueType="num">
                                      <p:cBhvr>
                                        <p:cTn id="68" dur="1000" fill="hold"/>
                                        <p:tgtEl>
                                          <p:spTgt spid="1031"/>
                                        </p:tgtEl>
                                        <p:attrNameLst>
                                          <p:attrName>ppt_h</p:attrName>
                                        </p:attrNameLst>
                                      </p:cBhvr>
                                      <p:tavLst>
                                        <p:tav tm="0">
                                          <p:val>
                                            <p:fltVal val="0"/>
                                          </p:val>
                                        </p:tav>
                                        <p:tav tm="100000">
                                          <p:val>
                                            <p:strVal val="#ppt_h"/>
                                          </p:val>
                                        </p:tav>
                                      </p:tavLst>
                                    </p:anim>
                                    <p:anim calcmode="lin" valueType="num">
                                      <p:cBhvr>
                                        <p:cTn id="69" dur="1000" fill="hold"/>
                                        <p:tgtEl>
                                          <p:spTgt spid="1031"/>
                                        </p:tgtEl>
                                        <p:attrNameLst>
                                          <p:attrName>style.rotation</p:attrName>
                                        </p:attrNameLst>
                                      </p:cBhvr>
                                      <p:tavLst>
                                        <p:tav tm="0">
                                          <p:val>
                                            <p:fltVal val="90"/>
                                          </p:val>
                                        </p:tav>
                                        <p:tav tm="100000">
                                          <p:val>
                                            <p:fltVal val="0"/>
                                          </p:val>
                                        </p:tav>
                                      </p:tavLst>
                                    </p:anim>
                                    <p:animEffect transition="in" filter="fade">
                                      <p:cBhvr>
                                        <p:cTn id="70" dur="1000"/>
                                        <p:tgtEl>
                                          <p:spTgt spid="1031"/>
                                        </p:tgtEl>
                                      </p:cBhvr>
                                    </p:animEffect>
                                  </p:childTnLst>
                                </p:cTn>
                              </p:par>
                              <p:par>
                                <p:cTn id="71" presetID="31" presetClass="entr" presetSubtype="0" fill="hold" nodeType="withEffect">
                                  <p:stCondLst>
                                    <p:cond delay="0"/>
                                  </p:stCondLst>
                                  <p:childTnLst>
                                    <p:set>
                                      <p:cBhvr>
                                        <p:cTn id="72" dur="1" fill="hold">
                                          <p:stCondLst>
                                            <p:cond delay="0"/>
                                          </p:stCondLst>
                                        </p:cTn>
                                        <p:tgtEl>
                                          <p:spTgt spid="1032"/>
                                        </p:tgtEl>
                                        <p:attrNameLst>
                                          <p:attrName>style.visibility</p:attrName>
                                        </p:attrNameLst>
                                      </p:cBhvr>
                                      <p:to>
                                        <p:strVal val="visible"/>
                                      </p:to>
                                    </p:set>
                                    <p:anim calcmode="lin" valueType="num">
                                      <p:cBhvr>
                                        <p:cTn id="73" dur="1000" fill="hold"/>
                                        <p:tgtEl>
                                          <p:spTgt spid="1032"/>
                                        </p:tgtEl>
                                        <p:attrNameLst>
                                          <p:attrName>ppt_w</p:attrName>
                                        </p:attrNameLst>
                                      </p:cBhvr>
                                      <p:tavLst>
                                        <p:tav tm="0">
                                          <p:val>
                                            <p:fltVal val="0"/>
                                          </p:val>
                                        </p:tav>
                                        <p:tav tm="100000">
                                          <p:val>
                                            <p:strVal val="#ppt_w"/>
                                          </p:val>
                                        </p:tav>
                                      </p:tavLst>
                                    </p:anim>
                                    <p:anim calcmode="lin" valueType="num">
                                      <p:cBhvr>
                                        <p:cTn id="74" dur="1000" fill="hold"/>
                                        <p:tgtEl>
                                          <p:spTgt spid="1032"/>
                                        </p:tgtEl>
                                        <p:attrNameLst>
                                          <p:attrName>ppt_h</p:attrName>
                                        </p:attrNameLst>
                                      </p:cBhvr>
                                      <p:tavLst>
                                        <p:tav tm="0">
                                          <p:val>
                                            <p:fltVal val="0"/>
                                          </p:val>
                                        </p:tav>
                                        <p:tav tm="100000">
                                          <p:val>
                                            <p:strVal val="#ppt_h"/>
                                          </p:val>
                                        </p:tav>
                                      </p:tavLst>
                                    </p:anim>
                                    <p:anim calcmode="lin" valueType="num">
                                      <p:cBhvr>
                                        <p:cTn id="75" dur="1000" fill="hold"/>
                                        <p:tgtEl>
                                          <p:spTgt spid="1032"/>
                                        </p:tgtEl>
                                        <p:attrNameLst>
                                          <p:attrName>style.rotation</p:attrName>
                                        </p:attrNameLst>
                                      </p:cBhvr>
                                      <p:tavLst>
                                        <p:tav tm="0">
                                          <p:val>
                                            <p:fltVal val="90"/>
                                          </p:val>
                                        </p:tav>
                                        <p:tav tm="100000">
                                          <p:val>
                                            <p:fltVal val="0"/>
                                          </p:val>
                                        </p:tav>
                                      </p:tavLst>
                                    </p:anim>
                                    <p:animEffect transition="in" filter="fade">
                                      <p:cBhvr>
                                        <p:cTn id="76" dur="1000"/>
                                        <p:tgtEl>
                                          <p:spTgt spid="1032"/>
                                        </p:tgtEl>
                                      </p:cBhvr>
                                    </p:animEffect>
                                  </p:childTnLst>
                                </p:cTn>
                              </p:par>
                              <p:par>
                                <p:cTn id="77" presetID="31" presetClass="entr" presetSubtype="0" fill="hold" nodeType="withEffect">
                                  <p:stCondLst>
                                    <p:cond delay="0"/>
                                  </p:stCondLst>
                                  <p:childTnLst>
                                    <p:set>
                                      <p:cBhvr>
                                        <p:cTn id="78" dur="1" fill="hold">
                                          <p:stCondLst>
                                            <p:cond delay="0"/>
                                          </p:stCondLst>
                                        </p:cTn>
                                        <p:tgtEl>
                                          <p:spTgt spid="1033"/>
                                        </p:tgtEl>
                                        <p:attrNameLst>
                                          <p:attrName>style.visibility</p:attrName>
                                        </p:attrNameLst>
                                      </p:cBhvr>
                                      <p:to>
                                        <p:strVal val="visible"/>
                                      </p:to>
                                    </p:set>
                                    <p:anim calcmode="lin" valueType="num">
                                      <p:cBhvr>
                                        <p:cTn id="79" dur="1000" fill="hold"/>
                                        <p:tgtEl>
                                          <p:spTgt spid="1033"/>
                                        </p:tgtEl>
                                        <p:attrNameLst>
                                          <p:attrName>ppt_w</p:attrName>
                                        </p:attrNameLst>
                                      </p:cBhvr>
                                      <p:tavLst>
                                        <p:tav tm="0">
                                          <p:val>
                                            <p:fltVal val="0"/>
                                          </p:val>
                                        </p:tav>
                                        <p:tav tm="100000">
                                          <p:val>
                                            <p:strVal val="#ppt_w"/>
                                          </p:val>
                                        </p:tav>
                                      </p:tavLst>
                                    </p:anim>
                                    <p:anim calcmode="lin" valueType="num">
                                      <p:cBhvr>
                                        <p:cTn id="80" dur="1000" fill="hold"/>
                                        <p:tgtEl>
                                          <p:spTgt spid="1033"/>
                                        </p:tgtEl>
                                        <p:attrNameLst>
                                          <p:attrName>ppt_h</p:attrName>
                                        </p:attrNameLst>
                                      </p:cBhvr>
                                      <p:tavLst>
                                        <p:tav tm="0">
                                          <p:val>
                                            <p:fltVal val="0"/>
                                          </p:val>
                                        </p:tav>
                                        <p:tav tm="100000">
                                          <p:val>
                                            <p:strVal val="#ppt_h"/>
                                          </p:val>
                                        </p:tav>
                                      </p:tavLst>
                                    </p:anim>
                                    <p:anim calcmode="lin" valueType="num">
                                      <p:cBhvr>
                                        <p:cTn id="81" dur="1000" fill="hold"/>
                                        <p:tgtEl>
                                          <p:spTgt spid="1033"/>
                                        </p:tgtEl>
                                        <p:attrNameLst>
                                          <p:attrName>style.rotation</p:attrName>
                                        </p:attrNameLst>
                                      </p:cBhvr>
                                      <p:tavLst>
                                        <p:tav tm="0">
                                          <p:val>
                                            <p:fltVal val="90"/>
                                          </p:val>
                                        </p:tav>
                                        <p:tav tm="100000">
                                          <p:val>
                                            <p:fltVal val="0"/>
                                          </p:val>
                                        </p:tav>
                                      </p:tavLst>
                                    </p:anim>
                                    <p:animEffect transition="in" filter="fade">
                                      <p:cBhvr>
                                        <p:cTn id="82" dur="1000"/>
                                        <p:tgtEl>
                                          <p:spTgt spid="1033"/>
                                        </p:tgtEl>
                                      </p:cBhvr>
                                    </p:animEffect>
                                  </p:childTnLst>
                                </p:cTn>
                              </p:par>
                              <p:par>
                                <p:cTn id="83" presetID="31" presetClass="entr" presetSubtype="0" fill="hold" nodeType="withEffect">
                                  <p:stCondLst>
                                    <p:cond delay="0"/>
                                  </p:stCondLst>
                                  <p:childTnLst>
                                    <p:set>
                                      <p:cBhvr>
                                        <p:cTn id="84" dur="1" fill="hold">
                                          <p:stCondLst>
                                            <p:cond delay="0"/>
                                          </p:stCondLst>
                                        </p:cTn>
                                        <p:tgtEl>
                                          <p:spTgt spid="1034"/>
                                        </p:tgtEl>
                                        <p:attrNameLst>
                                          <p:attrName>style.visibility</p:attrName>
                                        </p:attrNameLst>
                                      </p:cBhvr>
                                      <p:to>
                                        <p:strVal val="visible"/>
                                      </p:to>
                                    </p:set>
                                    <p:anim calcmode="lin" valueType="num">
                                      <p:cBhvr>
                                        <p:cTn id="85" dur="1000" fill="hold"/>
                                        <p:tgtEl>
                                          <p:spTgt spid="1034"/>
                                        </p:tgtEl>
                                        <p:attrNameLst>
                                          <p:attrName>ppt_w</p:attrName>
                                        </p:attrNameLst>
                                      </p:cBhvr>
                                      <p:tavLst>
                                        <p:tav tm="0">
                                          <p:val>
                                            <p:fltVal val="0"/>
                                          </p:val>
                                        </p:tav>
                                        <p:tav tm="100000">
                                          <p:val>
                                            <p:strVal val="#ppt_w"/>
                                          </p:val>
                                        </p:tav>
                                      </p:tavLst>
                                    </p:anim>
                                    <p:anim calcmode="lin" valueType="num">
                                      <p:cBhvr>
                                        <p:cTn id="86" dur="1000" fill="hold"/>
                                        <p:tgtEl>
                                          <p:spTgt spid="1034"/>
                                        </p:tgtEl>
                                        <p:attrNameLst>
                                          <p:attrName>ppt_h</p:attrName>
                                        </p:attrNameLst>
                                      </p:cBhvr>
                                      <p:tavLst>
                                        <p:tav tm="0">
                                          <p:val>
                                            <p:fltVal val="0"/>
                                          </p:val>
                                        </p:tav>
                                        <p:tav tm="100000">
                                          <p:val>
                                            <p:strVal val="#ppt_h"/>
                                          </p:val>
                                        </p:tav>
                                      </p:tavLst>
                                    </p:anim>
                                    <p:anim calcmode="lin" valueType="num">
                                      <p:cBhvr>
                                        <p:cTn id="87" dur="1000" fill="hold"/>
                                        <p:tgtEl>
                                          <p:spTgt spid="1034"/>
                                        </p:tgtEl>
                                        <p:attrNameLst>
                                          <p:attrName>style.rotation</p:attrName>
                                        </p:attrNameLst>
                                      </p:cBhvr>
                                      <p:tavLst>
                                        <p:tav tm="0">
                                          <p:val>
                                            <p:fltVal val="90"/>
                                          </p:val>
                                        </p:tav>
                                        <p:tav tm="100000">
                                          <p:val>
                                            <p:fltVal val="0"/>
                                          </p:val>
                                        </p:tav>
                                      </p:tavLst>
                                    </p:anim>
                                    <p:animEffect transition="in" filter="fade">
                                      <p:cBhvr>
                                        <p:cTn id="88" dur="1000"/>
                                        <p:tgtEl>
                                          <p:spTgt spid="1034"/>
                                        </p:tgtEl>
                                      </p:cBhvr>
                                    </p:animEffect>
                                  </p:childTnLst>
                                </p:cTn>
                              </p:par>
                              <p:par>
                                <p:cTn id="89" presetID="31" presetClass="entr" presetSubtype="0" fill="hold" nodeType="withEffect">
                                  <p:stCondLst>
                                    <p:cond delay="0"/>
                                  </p:stCondLst>
                                  <p:childTnLst>
                                    <p:set>
                                      <p:cBhvr>
                                        <p:cTn id="90" dur="1" fill="hold">
                                          <p:stCondLst>
                                            <p:cond delay="0"/>
                                          </p:stCondLst>
                                        </p:cTn>
                                        <p:tgtEl>
                                          <p:spTgt spid="1035"/>
                                        </p:tgtEl>
                                        <p:attrNameLst>
                                          <p:attrName>style.visibility</p:attrName>
                                        </p:attrNameLst>
                                      </p:cBhvr>
                                      <p:to>
                                        <p:strVal val="visible"/>
                                      </p:to>
                                    </p:set>
                                    <p:anim calcmode="lin" valueType="num">
                                      <p:cBhvr>
                                        <p:cTn id="91" dur="1000" fill="hold"/>
                                        <p:tgtEl>
                                          <p:spTgt spid="1035"/>
                                        </p:tgtEl>
                                        <p:attrNameLst>
                                          <p:attrName>ppt_w</p:attrName>
                                        </p:attrNameLst>
                                      </p:cBhvr>
                                      <p:tavLst>
                                        <p:tav tm="0">
                                          <p:val>
                                            <p:fltVal val="0"/>
                                          </p:val>
                                        </p:tav>
                                        <p:tav tm="100000">
                                          <p:val>
                                            <p:strVal val="#ppt_w"/>
                                          </p:val>
                                        </p:tav>
                                      </p:tavLst>
                                    </p:anim>
                                    <p:anim calcmode="lin" valueType="num">
                                      <p:cBhvr>
                                        <p:cTn id="92" dur="1000" fill="hold"/>
                                        <p:tgtEl>
                                          <p:spTgt spid="1035"/>
                                        </p:tgtEl>
                                        <p:attrNameLst>
                                          <p:attrName>ppt_h</p:attrName>
                                        </p:attrNameLst>
                                      </p:cBhvr>
                                      <p:tavLst>
                                        <p:tav tm="0">
                                          <p:val>
                                            <p:fltVal val="0"/>
                                          </p:val>
                                        </p:tav>
                                        <p:tav tm="100000">
                                          <p:val>
                                            <p:strVal val="#ppt_h"/>
                                          </p:val>
                                        </p:tav>
                                      </p:tavLst>
                                    </p:anim>
                                    <p:anim calcmode="lin" valueType="num">
                                      <p:cBhvr>
                                        <p:cTn id="93" dur="1000" fill="hold"/>
                                        <p:tgtEl>
                                          <p:spTgt spid="1035"/>
                                        </p:tgtEl>
                                        <p:attrNameLst>
                                          <p:attrName>style.rotation</p:attrName>
                                        </p:attrNameLst>
                                      </p:cBhvr>
                                      <p:tavLst>
                                        <p:tav tm="0">
                                          <p:val>
                                            <p:fltVal val="90"/>
                                          </p:val>
                                        </p:tav>
                                        <p:tav tm="100000">
                                          <p:val>
                                            <p:fltVal val="0"/>
                                          </p:val>
                                        </p:tav>
                                      </p:tavLst>
                                    </p:anim>
                                    <p:animEffect transition="in" filter="fade">
                                      <p:cBhvr>
                                        <p:cTn id="94" dur="1000"/>
                                        <p:tgtEl>
                                          <p:spTgt spid="1035"/>
                                        </p:tgtEl>
                                      </p:cBhvr>
                                    </p:animEffect>
                                  </p:childTnLst>
                                </p:cTn>
                              </p:par>
                              <p:par>
                                <p:cTn id="95" presetID="31" presetClass="entr" presetSubtype="0" fill="hold" nodeType="withEffect">
                                  <p:stCondLst>
                                    <p:cond delay="0"/>
                                  </p:stCondLst>
                                  <p:childTnLst>
                                    <p:set>
                                      <p:cBhvr>
                                        <p:cTn id="96" dur="1" fill="hold">
                                          <p:stCondLst>
                                            <p:cond delay="0"/>
                                          </p:stCondLst>
                                        </p:cTn>
                                        <p:tgtEl>
                                          <p:spTgt spid="1036"/>
                                        </p:tgtEl>
                                        <p:attrNameLst>
                                          <p:attrName>style.visibility</p:attrName>
                                        </p:attrNameLst>
                                      </p:cBhvr>
                                      <p:to>
                                        <p:strVal val="visible"/>
                                      </p:to>
                                    </p:set>
                                    <p:anim calcmode="lin" valueType="num">
                                      <p:cBhvr>
                                        <p:cTn id="97" dur="1000" fill="hold"/>
                                        <p:tgtEl>
                                          <p:spTgt spid="1036"/>
                                        </p:tgtEl>
                                        <p:attrNameLst>
                                          <p:attrName>ppt_w</p:attrName>
                                        </p:attrNameLst>
                                      </p:cBhvr>
                                      <p:tavLst>
                                        <p:tav tm="0">
                                          <p:val>
                                            <p:fltVal val="0"/>
                                          </p:val>
                                        </p:tav>
                                        <p:tav tm="100000">
                                          <p:val>
                                            <p:strVal val="#ppt_w"/>
                                          </p:val>
                                        </p:tav>
                                      </p:tavLst>
                                    </p:anim>
                                    <p:anim calcmode="lin" valueType="num">
                                      <p:cBhvr>
                                        <p:cTn id="98" dur="1000" fill="hold"/>
                                        <p:tgtEl>
                                          <p:spTgt spid="1036"/>
                                        </p:tgtEl>
                                        <p:attrNameLst>
                                          <p:attrName>ppt_h</p:attrName>
                                        </p:attrNameLst>
                                      </p:cBhvr>
                                      <p:tavLst>
                                        <p:tav tm="0">
                                          <p:val>
                                            <p:fltVal val="0"/>
                                          </p:val>
                                        </p:tav>
                                        <p:tav tm="100000">
                                          <p:val>
                                            <p:strVal val="#ppt_h"/>
                                          </p:val>
                                        </p:tav>
                                      </p:tavLst>
                                    </p:anim>
                                    <p:anim calcmode="lin" valueType="num">
                                      <p:cBhvr>
                                        <p:cTn id="99" dur="1000" fill="hold"/>
                                        <p:tgtEl>
                                          <p:spTgt spid="1036"/>
                                        </p:tgtEl>
                                        <p:attrNameLst>
                                          <p:attrName>style.rotation</p:attrName>
                                        </p:attrNameLst>
                                      </p:cBhvr>
                                      <p:tavLst>
                                        <p:tav tm="0">
                                          <p:val>
                                            <p:fltVal val="90"/>
                                          </p:val>
                                        </p:tav>
                                        <p:tav tm="100000">
                                          <p:val>
                                            <p:fltVal val="0"/>
                                          </p:val>
                                        </p:tav>
                                      </p:tavLst>
                                    </p:anim>
                                    <p:animEffect transition="in" filter="fade">
                                      <p:cBhvr>
                                        <p:cTn id="100" dur="1000"/>
                                        <p:tgtEl>
                                          <p:spTgt spid="1036"/>
                                        </p:tgtEl>
                                      </p:cBhvr>
                                    </p:animEffect>
                                  </p:childTnLst>
                                </p:cTn>
                              </p:par>
                              <p:par>
                                <p:cTn id="101" presetID="31" presetClass="entr" presetSubtype="0" fill="hold" nodeType="withEffect">
                                  <p:stCondLst>
                                    <p:cond delay="0"/>
                                  </p:stCondLst>
                                  <p:childTnLst>
                                    <p:set>
                                      <p:cBhvr>
                                        <p:cTn id="102" dur="1" fill="hold">
                                          <p:stCondLst>
                                            <p:cond delay="0"/>
                                          </p:stCondLst>
                                        </p:cTn>
                                        <p:tgtEl>
                                          <p:spTgt spid="1029"/>
                                        </p:tgtEl>
                                        <p:attrNameLst>
                                          <p:attrName>style.visibility</p:attrName>
                                        </p:attrNameLst>
                                      </p:cBhvr>
                                      <p:to>
                                        <p:strVal val="visible"/>
                                      </p:to>
                                    </p:set>
                                    <p:anim calcmode="lin" valueType="num">
                                      <p:cBhvr>
                                        <p:cTn id="103" dur="1000" fill="hold"/>
                                        <p:tgtEl>
                                          <p:spTgt spid="1029"/>
                                        </p:tgtEl>
                                        <p:attrNameLst>
                                          <p:attrName>ppt_w</p:attrName>
                                        </p:attrNameLst>
                                      </p:cBhvr>
                                      <p:tavLst>
                                        <p:tav tm="0">
                                          <p:val>
                                            <p:fltVal val="0"/>
                                          </p:val>
                                        </p:tav>
                                        <p:tav tm="100000">
                                          <p:val>
                                            <p:strVal val="#ppt_w"/>
                                          </p:val>
                                        </p:tav>
                                      </p:tavLst>
                                    </p:anim>
                                    <p:anim calcmode="lin" valueType="num">
                                      <p:cBhvr>
                                        <p:cTn id="104" dur="1000" fill="hold"/>
                                        <p:tgtEl>
                                          <p:spTgt spid="1029"/>
                                        </p:tgtEl>
                                        <p:attrNameLst>
                                          <p:attrName>ppt_h</p:attrName>
                                        </p:attrNameLst>
                                      </p:cBhvr>
                                      <p:tavLst>
                                        <p:tav tm="0">
                                          <p:val>
                                            <p:fltVal val="0"/>
                                          </p:val>
                                        </p:tav>
                                        <p:tav tm="100000">
                                          <p:val>
                                            <p:strVal val="#ppt_h"/>
                                          </p:val>
                                        </p:tav>
                                      </p:tavLst>
                                    </p:anim>
                                    <p:anim calcmode="lin" valueType="num">
                                      <p:cBhvr>
                                        <p:cTn id="105" dur="1000" fill="hold"/>
                                        <p:tgtEl>
                                          <p:spTgt spid="1029"/>
                                        </p:tgtEl>
                                        <p:attrNameLst>
                                          <p:attrName>style.rotation</p:attrName>
                                        </p:attrNameLst>
                                      </p:cBhvr>
                                      <p:tavLst>
                                        <p:tav tm="0">
                                          <p:val>
                                            <p:fltVal val="90"/>
                                          </p:val>
                                        </p:tav>
                                        <p:tav tm="100000">
                                          <p:val>
                                            <p:fltVal val="0"/>
                                          </p:val>
                                        </p:tav>
                                      </p:tavLst>
                                    </p:anim>
                                    <p:animEffect transition="in" filter="fade">
                                      <p:cBhvr>
                                        <p:cTn id="106" dur="1000"/>
                                        <p:tgtEl>
                                          <p:spTgt spid="1029"/>
                                        </p:tgtEl>
                                      </p:cBhvr>
                                    </p:animEffect>
                                  </p:childTnLst>
                                </p:cTn>
                              </p:par>
                              <p:par>
                                <p:cTn id="107" presetID="31" presetClass="entr" presetSubtype="0" fill="hold" nodeType="withEffect">
                                  <p:stCondLst>
                                    <p:cond delay="0"/>
                                  </p:stCondLst>
                                  <p:childTnLst>
                                    <p:set>
                                      <p:cBhvr>
                                        <p:cTn id="108" dur="1" fill="hold">
                                          <p:stCondLst>
                                            <p:cond delay="0"/>
                                          </p:stCondLst>
                                        </p:cTn>
                                        <p:tgtEl>
                                          <p:spTgt spid="1037"/>
                                        </p:tgtEl>
                                        <p:attrNameLst>
                                          <p:attrName>style.visibility</p:attrName>
                                        </p:attrNameLst>
                                      </p:cBhvr>
                                      <p:to>
                                        <p:strVal val="visible"/>
                                      </p:to>
                                    </p:set>
                                    <p:anim calcmode="lin" valueType="num">
                                      <p:cBhvr>
                                        <p:cTn id="109" dur="1000" fill="hold"/>
                                        <p:tgtEl>
                                          <p:spTgt spid="1037"/>
                                        </p:tgtEl>
                                        <p:attrNameLst>
                                          <p:attrName>ppt_w</p:attrName>
                                        </p:attrNameLst>
                                      </p:cBhvr>
                                      <p:tavLst>
                                        <p:tav tm="0">
                                          <p:val>
                                            <p:fltVal val="0"/>
                                          </p:val>
                                        </p:tav>
                                        <p:tav tm="100000">
                                          <p:val>
                                            <p:strVal val="#ppt_w"/>
                                          </p:val>
                                        </p:tav>
                                      </p:tavLst>
                                    </p:anim>
                                    <p:anim calcmode="lin" valueType="num">
                                      <p:cBhvr>
                                        <p:cTn id="110" dur="1000" fill="hold"/>
                                        <p:tgtEl>
                                          <p:spTgt spid="1037"/>
                                        </p:tgtEl>
                                        <p:attrNameLst>
                                          <p:attrName>ppt_h</p:attrName>
                                        </p:attrNameLst>
                                      </p:cBhvr>
                                      <p:tavLst>
                                        <p:tav tm="0">
                                          <p:val>
                                            <p:fltVal val="0"/>
                                          </p:val>
                                        </p:tav>
                                        <p:tav tm="100000">
                                          <p:val>
                                            <p:strVal val="#ppt_h"/>
                                          </p:val>
                                        </p:tav>
                                      </p:tavLst>
                                    </p:anim>
                                    <p:anim calcmode="lin" valueType="num">
                                      <p:cBhvr>
                                        <p:cTn id="111" dur="1000" fill="hold"/>
                                        <p:tgtEl>
                                          <p:spTgt spid="1037"/>
                                        </p:tgtEl>
                                        <p:attrNameLst>
                                          <p:attrName>style.rotation</p:attrName>
                                        </p:attrNameLst>
                                      </p:cBhvr>
                                      <p:tavLst>
                                        <p:tav tm="0">
                                          <p:val>
                                            <p:fltVal val="90"/>
                                          </p:val>
                                        </p:tav>
                                        <p:tav tm="100000">
                                          <p:val>
                                            <p:fltVal val="0"/>
                                          </p:val>
                                        </p:tav>
                                      </p:tavLst>
                                    </p:anim>
                                    <p:animEffect transition="in" filter="fade">
                                      <p:cBhvr>
                                        <p:cTn id="112" dur="1000"/>
                                        <p:tgtEl>
                                          <p:spTgt spid="1037"/>
                                        </p:tgtEl>
                                      </p:cBhvr>
                                    </p:animEffect>
                                  </p:childTnLst>
                                </p:cTn>
                              </p:par>
                              <p:par>
                                <p:cTn id="113" presetID="31" presetClass="entr" presetSubtype="0" fill="hold" nodeType="withEffect">
                                  <p:stCondLst>
                                    <p:cond delay="0"/>
                                  </p:stCondLst>
                                  <p:childTnLst>
                                    <p:set>
                                      <p:cBhvr>
                                        <p:cTn id="114" dur="1" fill="hold">
                                          <p:stCondLst>
                                            <p:cond delay="0"/>
                                          </p:stCondLst>
                                        </p:cTn>
                                        <p:tgtEl>
                                          <p:spTgt spid="1038"/>
                                        </p:tgtEl>
                                        <p:attrNameLst>
                                          <p:attrName>style.visibility</p:attrName>
                                        </p:attrNameLst>
                                      </p:cBhvr>
                                      <p:to>
                                        <p:strVal val="visible"/>
                                      </p:to>
                                    </p:set>
                                    <p:anim calcmode="lin" valueType="num">
                                      <p:cBhvr>
                                        <p:cTn id="115" dur="1000" fill="hold"/>
                                        <p:tgtEl>
                                          <p:spTgt spid="1038"/>
                                        </p:tgtEl>
                                        <p:attrNameLst>
                                          <p:attrName>ppt_w</p:attrName>
                                        </p:attrNameLst>
                                      </p:cBhvr>
                                      <p:tavLst>
                                        <p:tav tm="0">
                                          <p:val>
                                            <p:fltVal val="0"/>
                                          </p:val>
                                        </p:tav>
                                        <p:tav tm="100000">
                                          <p:val>
                                            <p:strVal val="#ppt_w"/>
                                          </p:val>
                                        </p:tav>
                                      </p:tavLst>
                                    </p:anim>
                                    <p:anim calcmode="lin" valueType="num">
                                      <p:cBhvr>
                                        <p:cTn id="116" dur="1000" fill="hold"/>
                                        <p:tgtEl>
                                          <p:spTgt spid="1038"/>
                                        </p:tgtEl>
                                        <p:attrNameLst>
                                          <p:attrName>ppt_h</p:attrName>
                                        </p:attrNameLst>
                                      </p:cBhvr>
                                      <p:tavLst>
                                        <p:tav tm="0">
                                          <p:val>
                                            <p:fltVal val="0"/>
                                          </p:val>
                                        </p:tav>
                                        <p:tav tm="100000">
                                          <p:val>
                                            <p:strVal val="#ppt_h"/>
                                          </p:val>
                                        </p:tav>
                                      </p:tavLst>
                                    </p:anim>
                                    <p:anim calcmode="lin" valueType="num">
                                      <p:cBhvr>
                                        <p:cTn id="117" dur="1000" fill="hold"/>
                                        <p:tgtEl>
                                          <p:spTgt spid="1038"/>
                                        </p:tgtEl>
                                        <p:attrNameLst>
                                          <p:attrName>style.rotation</p:attrName>
                                        </p:attrNameLst>
                                      </p:cBhvr>
                                      <p:tavLst>
                                        <p:tav tm="0">
                                          <p:val>
                                            <p:fltVal val="90"/>
                                          </p:val>
                                        </p:tav>
                                        <p:tav tm="100000">
                                          <p:val>
                                            <p:fltVal val="0"/>
                                          </p:val>
                                        </p:tav>
                                      </p:tavLst>
                                    </p:anim>
                                    <p:animEffect transition="in" filter="fade">
                                      <p:cBhvr>
                                        <p:cTn id="118" dur="1000"/>
                                        <p:tgtEl>
                                          <p:spTgt spid="103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181100" y="2286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 API </a:t>
            </a:r>
            <a:r>
              <a:rPr lang="zh-CN" altLang="en-US" sz="4000" dirty="0" smtClean="0">
                <a:latin typeface="幼圆" panose="02010509060101010101" pitchFamily="49" charset="-122"/>
                <a:ea typeface="幼圆" panose="02010509060101010101" pitchFamily="49" charset="-122"/>
              </a:rPr>
              <a:t>对比</a:t>
            </a:r>
            <a:endParaRPr lang="zh-CN" altLang="en-US" sz="4000" dirty="0">
              <a:latin typeface="幼圆" panose="02010509060101010101" pitchFamily="49" charset="-122"/>
              <a:ea typeface="幼圆" panose="02010509060101010101" pitchFamily="49" charset="-122"/>
            </a:endParaRPr>
          </a:p>
        </p:txBody>
      </p:sp>
      <p:sp>
        <p:nvSpPr>
          <p:cNvPr id="11" name="云形标注 10"/>
          <p:cNvSpPr/>
          <p:nvPr/>
        </p:nvSpPr>
        <p:spPr>
          <a:xfrm>
            <a:off x="279400" y="3743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矩形 17"/>
          <p:cNvSpPr/>
          <p:nvPr/>
        </p:nvSpPr>
        <p:spPr>
          <a:xfrm>
            <a:off x="4430712" y="3210842"/>
            <a:ext cx="5487988" cy="833685"/>
          </a:xfrm>
          <a:prstGeom prst="rect">
            <a:avLst/>
          </a:prstGeom>
          <a:solidFill>
            <a:srgbClr val="0070C0">
              <a:alpha val="36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Arial" panose="020B0604020202020204" pitchFamily="34" charset="0"/>
                <a:cs typeface="Arial" panose="020B0604020202020204" pitchFamily="34" charset="0"/>
              </a:rPr>
              <a:t>Spark DataFrame</a:t>
            </a:r>
            <a:endParaRPr lang="zh-CN" altLang="en-US" dirty="0">
              <a:latin typeface="Arial" panose="020B0604020202020204" pitchFamily="34" charset="0"/>
              <a:cs typeface="Arial" panose="020B0604020202020204" pitchFamily="34" charset="0"/>
            </a:endParaRPr>
          </a:p>
        </p:txBody>
      </p:sp>
      <p:sp>
        <p:nvSpPr>
          <p:cNvPr id="19" name="矩形 18"/>
          <p:cNvSpPr/>
          <p:nvPr/>
        </p:nvSpPr>
        <p:spPr>
          <a:xfrm>
            <a:off x="4430712" y="2162289"/>
            <a:ext cx="1716088" cy="833685"/>
          </a:xfrm>
          <a:prstGeom prst="rect">
            <a:avLst/>
          </a:prstGeom>
          <a:solidFill>
            <a:srgbClr val="FF0000">
              <a:alpha val="33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Arial" panose="020B0604020202020204" pitchFamily="34" charset="0"/>
                <a:cs typeface="Arial" panose="020B0604020202020204" pitchFamily="34" charset="0"/>
              </a:rPr>
              <a:t>SQL</a:t>
            </a:r>
            <a:endParaRPr lang="zh-CN" altLang="en-US" dirty="0">
              <a:latin typeface="Arial" panose="020B0604020202020204" pitchFamily="34" charset="0"/>
              <a:cs typeface="Arial" panose="020B0604020202020204" pitchFamily="34" charset="0"/>
            </a:endParaRPr>
          </a:p>
        </p:txBody>
      </p:sp>
      <p:sp>
        <p:nvSpPr>
          <p:cNvPr id="20" name="矩形 19"/>
          <p:cNvSpPr/>
          <p:nvPr/>
        </p:nvSpPr>
        <p:spPr>
          <a:xfrm>
            <a:off x="6335712" y="2162289"/>
            <a:ext cx="1716088" cy="833685"/>
          </a:xfrm>
          <a:prstGeom prst="rect">
            <a:avLst/>
          </a:prstGeom>
          <a:solidFill>
            <a:srgbClr val="FF0000">
              <a:alpha val="33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DataFrame</a:t>
            </a:r>
            <a:endParaRPr lang="zh-CN" altLang="en-US" dirty="0">
              <a:latin typeface="Arial" panose="020B0604020202020204" pitchFamily="34" charset="0"/>
              <a:cs typeface="Arial" panose="020B0604020202020204" pitchFamily="34" charset="0"/>
            </a:endParaRPr>
          </a:p>
        </p:txBody>
      </p:sp>
      <p:sp>
        <p:nvSpPr>
          <p:cNvPr id="21" name="矩形 20"/>
          <p:cNvSpPr/>
          <p:nvPr/>
        </p:nvSpPr>
        <p:spPr>
          <a:xfrm>
            <a:off x="8202612" y="2162289"/>
            <a:ext cx="1716088" cy="833685"/>
          </a:xfrm>
          <a:prstGeom prst="rect">
            <a:avLst/>
          </a:prstGeom>
          <a:solidFill>
            <a:srgbClr val="FF0000">
              <a:alpha val="33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latin typeface="Arial" panose="020B0604020202020204" pitchFamily="34" charset="0"/>
                <a:cs typeface="Arial" panose="020B0604020202020204" pitchFamily="34" charset="0"/>
              </a:rPr>
              <a:t>Dataset</a:t>
            </a:r>
            <a:endParaRPr lang="zh-CN" altLang="en-US" dirty="0">
              <a:latin typeface="Arial" panose="020B0604020202020204" pitchFamily="34" charset="0"/>
              <a:cs typeface="Arial" panose="020B0604020202020204" pitchFamily="34" charset="0"/>
            </a:endParaRPr>
          </a:p>
        </p:txBody>
      </p:sp>
      <p:sp>
        <p:nvSpPr>
          <p:cNvPr id="22" name="矩形 21"/>
          <p:cNvSpPr/>
          <p:nvPr/>
        </p:nvSpPr>
        <p:spPr>
          <a:xfrm>
            <a:off x="1814512" y="2162289"/>
            <a:ext cx="2262188" cy="1882238"/>
          </a:xfrm>
          <a:prstGeom prst="rect">
            <a:avLst/>
          </a:prstGeom>
          <a:solidFill>
            <a:srgbClr val="0070C0">
              <a:alpha val="36000"/>
            </a:srgb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latin typeface="Arial" panose="020B0604020202020204" pitchFamily="34" charset="0"/>
                <a:cs typeface="Arial" panose="020B0604020202020204" pitchFamily="34" charset="0"/>
              </a:rPr>
              <a:t>Spark RDD</a:t>
            </a:r>
            <a:endParaRPr lang="zh-CN" altLang="en-US" dirty="0">
              <a:latin typeface="Arial" panose="020B0604020202020204" pitchFamily="34" charset="0"/>
              <a:cs typeface="Arial" panose="020B0604020202020204" pitchFamily="34" charset="0"/>
            </a:endParaRPr>
          </a:p>
        </p:txBody>
      </p:sp>
      <p:cxnSp>
        <p:nvCxnSpPr>
          <p:cNvPr id="24" name="直接连接符 23"/>
          <p:cNvCxnSpPr/>
          <p:nvPr/>
        </p:nvCxnSpPr>
        <p:spPr>
          <a:xfrm flipV="1">
            <a:off x="1651000" y="4381500"/>
            <a:ext cx="8674100" cy="12700"/>
          </a:xfrm>
          <a:prstGeom prst="line">
            <a:avLst/>
          </a:prstGeom>
          <a:ln w="38100">
            <a:solidFill>
              <a:schemeClr val="tx1"/>
            </a:solidFill>
            <a:prstDash val="dash"/>
          </a:ln>
        </p:spPr>
        <p:style>
          <a:lnRef idx="1">
            <a:schemeClr val="accent1"/>
          </a:lnRef>
          <a:fillRef idx="0">
            <a:schemeClr val="accent1"/>
          </a:fillRef>
          <a:effectRef idx="0">
            <a:schemeClr val="accent1"/>
          </a:effectRef>
          <a:fontRef idx="minor">
            <a:schemeClr val="tx1"/>
          </a:fontRef>
        </p:style>
      </p:cxnSp>
      <p:sp>
        <p:nvSpPr>
          <p:cNvPr id="25" name="平行四边形 24"/>
          <p:cNvSpPr/>
          <p:nvPr/>
        </p:nvSpPr>
        <p:spPr>
          <a:xfrm>
            <a:off x="1714500" y="4686300"/>
            <a:ext cx="1955800" cy="698500"/>
          </a:xfrm>
          <a:prstGeom prst="parallelogram">
            <a:avLst/>
          </a:prstGeom>
          <a:solidFill>
            <a:schemeClr val="accent4">
              <a:lumMod val="50000"/>
              <a:alpha val="30000"/>
            </a:scheme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SCALA</a:t>
            </a:r>
            <a:endParaRPr lang="zh-CN" altLang="en-US" dirty="0"/>
          </a:p>
        </p:txBody>
      </p:sp>
      <p:sp>
        <p:nvSpPr>
          <p:cNvPr id="26" name="平行四边形 25"/>
          <p:cNvSpPr/>
          <p:nvPr/>
        </p:nvSpPr>
        <p:spPr>
          <a:xfrm>
            <a:off x="3822700" y="4686300"/>
            <a:ext cx="1955800" cy="698500"/>
          </a:xfrm>
          <a:prstGeom prst="parallelogram">
            <a:avLst/>
          </a:prstGeom>
          <a:solidFill>
            <a:schemeClr val="accent4">
              <a:lumMod val="50000"/>
              <a:alpha val="30000"/>
            </a:scheme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PYTHON</a:t>
            </a:r>
            <a:endParaRPr lang="zh-CN" altLang="en-US" dirty="0"/>
          </a:p>
        </p:txBody>
      </p:sp>
      <p:sp>
        <p:nvSpPr>
          <p:cNvPr id="27" name="平行四边形 26"/>
          <p:cNvSpPr/>
          <p:nvPr/>
        </p:nvSpPr>
        <p:spPr>
          <a:xfrm>
            <a:off x="5842000" y="4686300"/>
            <a:ext cx="1955800" cy="698500"/>
          </a:xfrm>
          <a:prstGeom prst="parallelogram">
            <a:avLst/>
          </a:prstGeom>
          <a:solidFill>
            <a:schemeClr val="accent4">
              <a:lumMod val="50000"/>
              <a:alpha val="30000"/>
            </a:scheme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JAVA</a:t>
            </a:r>
            <a:endParaRPr lang="zh-CN" altLang="en-US" dirty="0"/>
          </a:p>
        </p:txBody>
      </p:sp>
      <p:sp>
        <p:nvSpPr>
          <p:cNvPr id="28" name="平行四边形 27"/>
          <p:cNvSpPr/>
          <p:nvPr/>
        </p:nvSpPr>
        <p:spPr>
          <a:xfrm>
            <a:off x="7948612" y="4686300"/>
            <a:ext cx="1955800" cy="698500"/>
          </a:xfrm>
          <a:prstGeom prst="parallelogram">
            <a:avLst/>
          </a:prstGeom>
          <a:solidFill>
            <a:schemeClr val="accent4">
              <a:lumMod val="50000"/>
              <a:alpha val="30000"/>
            </a:schemeClr>
          </a:solidFill>
          <a:ln w="50800" cmpd="sng">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a:t>
            </a:r>
            <a:endParaRPr lang="zh-CN" altLang="en-US" dirty="0"/>
          </a:p>
        </p:txBody>
      </p:sp>
      <p:sp>
        <p:nvSpPr>
          <p:cNvPr id="29" name="矩形 28"/>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3594822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22"/>
                                        </p:tgtEl>
                                        <p:attrNameLst>
                                          <p:attrName>style.visibility</p:attrName>
                                        </p:attrNameLst>
                                      </p:cBhvr>
                                      <p:to>
                                        <p:strVal val="visible"/>
                                      </p:to>
                                    </p:set>
                                    <p:animEffect transition="in" filter="fade">
                                      <p:cBhvr>
                                        <p:cTn id="7" dur="1000"/>
                                        <p:tgtEl>
                                          <p:spTgt spid="22"/>
                                        </p:tgtEl>
                                      </p:cBhvr>
                                    </p:animEffect>
                                    <p:anim calcmode="lin" valueType="num">
                                      <p:cBhvr>
                                        <p:cTn id="8" dur="1000" fill="hold"/>
                                        <p:tgtEl>
                                          <p:spTgt spid="22"/>
                                        </p:tgtEl>
                                        <p:attrNameLst>
                                          <p:attrName>ppt_x</p:attrName>
                                        </p:attrNameLst>
                                      </p:cBhvr>
                                      <p:tavLst>
                                        <p:tav tm="0">
                                          <p:val>
                                            <p:strVal val="#ppt_x"/>
                                          </p:val>
                                        </p:tav>
                                        <p:tav tm="100000">
                                          <p:val>
                                            <p:strVal val="#ppt_x"/>
                                          </p:val>
                                        </p:tav>
                                      </p:tavLst>
                                    </p:anim>
                                    <p:anim calcmode="lin" valueType="num">
                                      <p:cBhvr>
                                        <p:cTn id="9" dur="1000" fill="hold"/>
                                        <p:tgtEl>
                                          <p:spTgt spid="22"/>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18"/>
                                        </p:tgtEl>
                                        <p:attrNameLst>
                                          <p:attrName>style.visibility</p:attrName>
                                        </p:attrNameLst>
                                      </p:cBhvr>
                                      <p:to>
                                        <p:strVal val="visible"/>
                                      </p:to>
                                    </p:set>
                                    <p:animEffect transition="in" filter="fade">
                                      <p:cBhvr>
                                        <p:cTn id="12" dur="1000"/>
                                        <p:tgtEl>
                                          <p:spTgt spid="18"/>
                                        </p:tgtEl>
                                      </p:cBhvr>
                                    </p:animEffect>
                                    <p:anim calcmode="lin" valueType="num">
                                      <p:cBhvr>
                                        <p:cTn id="13" dur="1000" fill="hold"/>
                                        <p:tgtEl>
                                          <p:spTgt spid="18"/>
                                        </p:tgtEl>
                                        <p:attrNameLst>
                                          <p:attrName>ppt_x</p:attrName>
                                        </p:attrNameLst>
                                      </p:cBhvr>
                                      <p:tavLst>
                                        <p:tav tm="0">
                                          <p:val>
                                            <p:strVal val="#ppt_x"/>
                                          </p:val>
                                        </p:tav>
                                        <p:tav tm="100000">
                                          <p:val>
                                            <p:strVal val="#ppt_x"/>
                                          </p:val>
                                        </p:tav>
                                      </p:tavLst>
                                    </p:anim>
                                    <p:anim calcmode="lin" valueType="num">
                                      <p:cBhvr>
                                        <p:cTn id="14"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42" presetClass="entr" presetSubtype="0" fill="hold" grpId="0" nodeType="clickEffect">
                                  <p:stCondLst>
                                    <p:cond delay="0"/>
                                  </p:stCondLst>
                                  <p:childTnLst>
                                    <p:set>
                                      <p:cBhvr>
                                        <p:cTn id="18" dur="1" fill="hold">
                                          <p:stCondLst>
                                            <p:cond delay="0"/>
                                          </p:stCondLst>
                                        </p:cTn>
                                        <p:tgtEl>
                                          <p:spTgt spid="19"/>
                                        </p:tgtEl>
                                        <p:attrNameLst>
                                          <p:attrName>style.visibility</p:attrName>
                                        </p:attrNameLst>
                                      </p:cBhvr>
                                      <p:to>
                                        <p:strVal val="visible"/>
                                      </p:to>
                                    </p:set>
                                    <p:animEffect transition="in" filter="fade">
                                      <p:cBhvr>
                                        <p:cTn id="19" dur="1000"/>
                                        <p:tgtEl>
                                          <p:spTgt spid="19"/>
                                        </p:tgtEl>
                                      </p:cBhvr>
                                    </p:animEffect>
                                    <p:anim calcmode="lin" valueType="num">
                                      <p:cBhvr>
                                        <p:cTn id="20" dur="1000" fill="hold"/>
                                        <p:tgtEl>
                                          <p:spTgt spid="19"/>
                                        </p:tgtEl>
                                        <p:attrNameLst>
                                          <p:attrName>ppt_x</p:attrName>
                                        </p:attrNameLst>
                                      </p:cBhvr>
                                      <p:tavLst>
                                        <p:tav tm="0">
                                          <p:val>
                                            <p:strVal val="#ppt_x"/>
                                          </p:val>
                                        </p:tav>
                                        <p:tav tm="100000">
                                          <p:val>
                                            <p:strVal val="#ppt_x"/>
                                          </p:val>
                                        </p:tav>
                                      </p:tavLst>
                                    </p:anim>
                                    <p:anim calcmode="lin" valueType="num">
                                      <p:cBhvr>
                                        <p:cTn id="21" dur="1000" fill="hold"/>
                                        <p:tgtEl>
                                          <p:spTgt spid="19"/>
                                        </p:tgtEl>
                                        <p:attrNameLst>
                                          <p:attrName>ppt_y</p:attrName>
                                        </p:attrNameLst>
                                      </p:cBhvr>
                                      <p:tavLst>
                                        <p:tav tm="0">
                                          <p:val>
                                            <p:strVal val="#ppt_y+.1"/>
                                          </p:val>
                                        </p:tav>
                                        <p:tav tm="100000">
                                          <p:val>
                                            <p:strVal val="#ppt_y"/>
                                          </p:val>
                                        </p:tav>
                                      </p:tavLst>
                                    </p:anim>
                                  </p:childTnLst>
                                </p:cTn>
                              </p:par>
                              <p:par>
                                <p:cTn id="22" presetID="42" presetClass="entr" presetSubtype="0" fill="hold" grpId="0" nodeType="withEffect">
                                  <p:stCondLst>
                                    <p:cond delay="0"/>
                                  </p:stCondLst>
                                  <p:childTnLst>
                                    <p:set>
                                      <p:cBhvr>
                                        <p:cTn id="23" dur="1" fill="hold">
                                          <p:stCondLst>
                                            <p:cond delay="0"/>
                                          </p:stCondLst>
                                        </p:cTn>
                                        <p:tgtEl>
                                          <p:spTgt spid="20"/>
                                        </p:tgtEl>
                                        <p:attrNameLst>
                                          <p:attrName>style.visibility</p:attrName>
                                        </p:attrNameLst>
                                      </p:cBhvr>
                                      <p:to>
                                        <p:strVal val="visible"/>
                                      </p:to>
                                    </p:set>
                                    <p:animEffect transition="in" filter="fade">
                                      <p:cBhvr>
                                        <p:cTn id="24" dur="1000"/>
                                        <p:tgtEl>
                                          <p:spTgt spid="20"/>
                                        </p:tgtEl>
                                      </p:cBhvr>
                                    </p:animEffect>
                                    <p:anim calcmode="lin" valueType="num">
                                      <p:cBhvr>
                                        <p:cTn id="25" dur="1000" fill="hold"/>
                                        <p:tgtEl>
                                          <p:spTgt spid="20"/>
                                        </p:tgtEl>
                                        <p:attrNameLst>
                                          <p:attrName>ppt_x</p:attrName>
                                        </p:attrNameLst>
                                      </p:cBhvr>
                                      <p:tavLst>
                                        <p:tav tm="0">
                                          <p:val>
                                            <p:strVal val="#ppt_x"/>
                                          </p:val>
                                        </p:tav>
                                        <p:tav tm="100000">
                                          <p:val>
                                            <p:strVal val="#ppt_x"/>
                                          </p:val>
                                        </p:tav>
                                      </p:tavLst>
                                    </p:anim>
                                    <p:anim calcmode="lin" valueType="num">
                                      <p:cBhvr>
                                        <p:cTn id="26" dur="1000" fill="hold"/>
                                        <p:tgtEl>
                                          <p:spTgt spid="20"/>
                                        </p:tgtEl>
                                        <p:attrNameLst>
                                          <p:attrName>ppt_y</p:attrName>
                                        </p:attrNameLst>
                                      </p:cBhvr>
                                      <p:tavLst>
                                        <p:tav tm="0">
                                          <p:val>
                                            <p:strVal val="#ppt_y+.1"/>
                                          </p:val>
                                        </p:tav>
                                        <p:tav tm="100000">
                                          <p:val>
                                            <p:strVal val="#ppt_y"/>
                                          </p:val>
                                        </p:tav>
                                      </p:tavLst>
                                    </p:anim>
                                  </p:childTnLst>
                                </p:cTn>
                              </p:par>
                              <p:par>
                                <p:cTn id="27" presetID="42" presetClass="entr" presetSubtype="0" fill="hold" grpId="0" nodeType="withEffect">
                                  <p:stCondLst>
                                    <p:cond delay="0"/>
                                  </p:stCondLst>
                                  <p:childTnLst>
                                    <p:set>
                                      <p:cBhvr>
                                        <p:cTn id="28" dur="1" fill="hold">
                                          <p:stCondLst>
                                            <p:cond delay="0"/>
                                          </p:stCondLst>
                                        </p:cTn>
                                        <p:tgtEl>
                                          <p:spTgt spid="21"/>
                                        </p:tgtEl>
                                        <p:attrNameLst>
                                          <p:attrName>style.visibility</p:attrName>
                                        </p:attrNameLst>
                                      </p:cBhvr>
                                      <p:to>
                                        <p:strVal val="visible"/>
                                      </p:to>
                                    </p:set>
                                    <p:animEffect transition="in" filter="fade">
                                      <p:cBhvr>
                                        <p:cTn id="29" dur="1000"/>
                                        <p:tgtEl>
                                          <p:spTgt spid="21"/>
                                        </p:tgtEl>
                                      </p:cBhvr>
                                    </p:animEffect>
                                    <p:anim calcmode="lin" valueType="num">
                                      <p:cBhvr>
                                        <p:cTn id="30" dur="1000" fill="hold"/>
                                        <p:tgtEl>
                                          <p:spTgt spid="21"/>
                                        </p:tgtEl>
                                        <p:attrNameLst>
                                          <p:attrName>ppt_x</p:attrName>
                                        </p:attrNameLst>
                                      </p:cBhvr>
                                      <p:tavLst>
                                        <p:tav tm="0">
                                          <p:val>
                                            <p:strVal val="#ppt_x"/>
                                          </p:val>
                                        </p:tav>
                                        <p:tav tm="100000">
                                          <p:val>
                                            <p:strVal val="#ppt_x"/>
                                          </p:val>
                                        </p:tav>
                                      </p:tavLst>
                                    </p:anim>
                                    <p:anim calcmode="lin" valueType="num">
                                      <p:cBhvr>
                                        <p:cTn id="31"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8" grpId="0" animBg="1"/>
      <p:bldP spid="19" grpId="0" animBg="1"/>
      <p:bldP spid="20" grpId="0" animBg="1"/>
      <p:bldP spid="21" grpId="0" animBg="1"/>
      <p:bldP spid="22" grpId="0" animBg="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977900" y="2671090"/>
            <a:ext cx="10144576" cy="1615833"/>
          </a:xfrm>
          <a:prstGeom prst="rect">
            <a:avLst/>
          </a:prstGeom>
          <a:solidFill>
            <a:schemeClr val="accent1">
              <a:alpha val="0"/>
            </a:schemeClr>
          </a:solidFill>
          <a:ln w="19050">
            <a:solidFill>
              <a:schemeClr val="tx1"/>
            </a:solidFill>
            <a:prstDash val="lgDash"/>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10" name="TextBox 9"/>
          <p:cNvSpPr txBox="1"/>
          <p:nvPr/>
        </p:nvSpPr>
        <p:spPr>
          <a:xfrm>
            <a:off x="1181100" y="2286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 API </a:t>
            </a:r>
            <a:r>
              <a:rPr lang="zh-CN" altLang="en-US" sz="4000" dirty="0" smtClean="0">
                <a:latin typeface="幼圆" panose="02010509060101010101" pitchFamily="49" charset="-122"/>
                <a:ea typeface="幼圆" panose="02010509060101010101" pitchFamily="49" charset="-122"/>
              </a:rPr>
              <a:t>对比</a:t>
            </a:r>
            <a:endParaRPr lang="zh-CN" altLang="en-US" sz="4000" dirty="0">
              <a:latin typeface="幼圆" panose="02010509060101010101" pitchFamily="49" charset="-122"/>
              <a:ea typeface="幼圆" panose="02010509060101010101" pitchFamily="49" charset="-122"/>
            </a:endParaRPr>
          </a:p>
        </p:txBody>
      </p:sp>
      <p:sp>
        <p:nvSpPr>
          <p:cNvPr id="11" name="云形标注 10"/>
          <p:cNvSpPr/>
          <p:nvPr/>
        </p:nvSpPr>
        <p:spPr>
          <a:xfrm>
            <a:off x="279400" y="3743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幼圆" panose="02010509060101010101" pitchFamily="49" charset="-122"/>
              <a:ea typeface="幼圆" panose="02010509060101010101" pitchFamily="49" charset="-122"/>
            </a:endParaRPr>
          </a:p>
        </p:txBody>
      </p:sp>
      <p:sp>
        <p:nvSpPr>
          <p:cNvPr id="3" name="TextBox 2"/>
          <p:cNvSpPr txBox="1"/>
          <p:nvPr/>
        </p:nvSpPr>
        <p:spPr>
          <a:xfrm>
            <a:off x="977900" y="2878841"/>
            <a:ext cx="11684000" cy="1200329"/>
          </a:xfrm>
          <a:prstGeom prst="rect">
            <a:avLst/>
          </a:prstGeom>
          <a:noFill/>
        </p:spPr>
        <p:txBody>
          <a:bodyPr wrap="square" rtlCol="0">
            <a:spAutoFit/>
          </a:bodyPr>
          <a:lstStyle/>
          <a:p>
            <a:r>
              <a:rPr lang="en-US" altLang="zh-CN" sz="2400" dirty="0" smtClean="0">
                <a:latin typeface="幼圆" panose="02010509060101010101" pitchFamily="49" charset="-122"/>
                <a:ea typeface="幼圆" panose="02010509060101010101" pitchFamily="49" charset="-122"/>
              </a:rPr>
              <a:t>select .., sum(..) as a, avg(..) as b from</a:t>
            </a:r>
            <a:br>
              <a:rPr lang="en-US" altLang="zh-CN" sz="2400" dirty="0" smtClean="0">
                <a:latin typeface="幼圆" panose="02010509060101010101" pitchFamily="49" charset="-122"/>
                <a:ea typeface="幼圆" panose="02010509060101010101" pitchFamily="49" charset="-122"/>
              </a:rPr>
            </a:br>
            <a:r>
              <a:rPr lang="en-US" altLang="zh-CN" sz="2400" dirty="0" smtClean="0">
                <a:latin typeface="幼圆" panose="02010509060101010101" pitchFamily="49" charset="-122"/>
                <a:ea typeface="幼圆" panose="02010509060101010101" pitchFamily="49" charset="-122"/>
              </a:rPr>
              <a:t>  ( select .. From  </a:t>
            </a:r>
            <a:r>
              <a:rPr lang="en-US" altLang="zh-CN" sz="2400" i="1" dirty="0" smtClean="0">
                <a:solidFill>
                  <a:srgbClr val="FFFF00"/>
                </a:solidFill>
                <a:latin typeface="幼圆" panose="02010509060101010101" pitchFamily="49" charset="-122"/>
                <a:ea typeface="幼圆" panose="02010509060101010101" pitchFamily="49" charset="-122"/>
              </a:rPr>
              <a:t>table1</a:t>
            </a:r>
            <a:r>
              <a:rPr lang="en-US" altLang="zh-CN" sz="2400" dirty="0" smtClean="0">
                <a:latin typeface="幼圆" panose="02010509060101010101" pitchFamily="49" charset="-122"/>
                <a:ea typeface="幼圆" panose="02010509060101010101" pitchFamily="49" charset="-122"/>
              </a:rPr>
              <a:t>  left outer join </a:t>
            </a:r>
            <a:r>
              <a:rPr lang="en-US" altLang="zh-CN" sz="2400" i="1" dirty="0" smtClean="0">
                <a:solidFill>
                  <a:srgbClr val="FFFF00"/>
                </a:solidFill>
                <a:latin typeface="幼圆" panose="02010509060101010101" pitchFamily="49" charset="-122"/>
                <a:ea typeface="幼圆" panose="02010509060101010101" pitchFamily="49" charset="-122"/>
              </a:rPr>
              <a:t>table2</a:t>
            </a:r>
            <a:r>
              <a:rPr lang="en-US" altLang="zh-CN" sz="2400" dirty="0" smtClean="0">
                <a:latin typeface="幼圆" panose="02010509060101010101" pitchFamily="49" charset="-122"/>
                <a:ea typeface="幼圆" panose="02010509060101010101" pitchFamily="49" charset="-122"/>
              </a:rPr>
              <a:t>  join </a:t>
            </a:r>
            <a:r>
              <a:rPr lang="en-US" altLang="zh-CN" sz="2400" i="1" dirty="0" smtClean="0">
                <a:solidFill>
                  <a:srgbClr val="FFFF00"/>
                </a:solidFill>
                <a:latin typeface="幼圆" panose="02010509060101010101" pitchFamily="49" charset="-122"/>
                <a:ea typeface="幼圆" panose="02010509060101010101" pitchFamily="49" charset="-122"/>
              </a:rPr>
              <a:t>table3</a:t>
            </a:r>
            <a:r>
              <a:rPr lang="en-US" altLang="zh-CN" sz="2400" dirty="0" smtClean="0">
                <a:solidFill>
                  <a:srgbClr val="FFFF00"/>
                </a:solidFill>
                <a:latin typeface="幼圆" panose="02010509060101010101" pitchFamily="49" charset="-122"/>
                <a:ea typeface="幼圆" panose="02010509060101010101" pitchFamily="49" charset="-122"/>
              </a:rPr>
              <a:t> </a:t>
            </a:r>
            <a:r>
              <a:rPr lang="en-US" altLang="zh-CN" sz="2400" dirty="0" smtClean="0">
                <a:latin typeface="幼圆" panose="02010509060101010101" pitchFamily="49" charset="-122"/>
                <a:ea typeface="幼圆" panose="02010509060101010101" pitchFamily="49" charset="-122"/>
              </a:rPr>
              <a:t>)</a:t>
            </a:r>
            <a:br>
              <a:rPr lang="en-US" altLang="zh-CN" sz="2400" dirty="0" smtClean="0">
                <a:latin typeface="幼圆" panose="02010509060101010101" pitchFamily="49" charset="-122"/>
                <a:ea typeface="幼圆" panose="02010509060101010101" pitchFamily="49" charset="-122"/>
              </a:rPr>
            </a:br>
            <a:r>
              <a:rPr lang="en-US" altLang="zh-CN" sz="2400" dirty="0" smtClean="0">
                <a:latin typeface="幼圆" panose="02010509060101010101" pitchFamily="49" charset="-122"/>
                <a:ea typeface="幼圆" panose="02010509060101010101" pitchFamily="49" charset="-122"/>
              </a:rPr>
              <a:t>group by .. order by a</a:t>
            </a:r>
            <a:endParaRPr lang="zh-CN" altLang="en-US" sz="2400" dirty="0">
              <a:latin typeface="幼圆" panose="02010509060101010101" pitchFamily="49" charset="-122"/>
              <a:ea typeface="幼圆" panose="02010509060101010101" pitchFamily="49" charset="-122"/>
            </a:endParaRPr>
          </a:p>
        </p:txBody>
      </p:sp>
      <p:sp>
        <p:nvSpPr>
          <p:cNvPr id="4" name="TextBox 3"/>
          <p:cNvSpPr txBox="1"/>
          <p:nvPr/>
        </p:nvSpPr>
        <p:spPr>
          <a:xfrm>
            <a:off x="977900" y="4640940"/>
            <a:ext cx="4457700" cy="923330"/>
          </a:xfrm>
          <a:prstGeom prst="rect">
            <a:avLst/>
          </a:prstGeom>
          <a:noFill/>
        </p:spPr>
        <p:txBody>
          <a:bodyPr wrap="square" rtlCol="0">
            <a:spAutoFit/>
          </a:bodyPr>
          <a:lstStyle/>
          <a:p>
            <a:r>
              <a:rPr lang="zh-CN" altLang="en-US" dirty="0" smtClean="0">
                <a:latin typeface="幼圆" panose="02010509060101010101" pitchFamily="49" charset="-122"/>
                <a:ea typeface="幼圆" panose="02010509060101010101" pitchFamily="49" charset="-122"/>
              </a:rPr>
              <a:t>环境：</a:t>
            </a:r>
            <a:r>
              <a:rPr lang="en-US" altLang="zh-CN" dirty="0" err="1" smtClean="0">
                <a:latin typeface="幼圆" panose="02010509060101010101" pitchFamily="49" charset="-122"/>
                <a:ea typeface="幼圆" panose="02010509060101010101" pitchFamily="49" charset="-122"/>
              </a:rPr>
              <a:t>cmo_ipc</a:t>
            </a:r>
            <a:r>
              <a:rPr lang="en-US" altLang="zh-CN" dirty="0" smtClean="0">
                <a:latin typeface="幼圆" panose="02010509060101010101" pitchFamily="49" charset="-122"/>
                <a:ea typeface="幼圆" panose="02010509060101010101" pitchFamily="49" charset="-122"/>
              </a:rPr>
              <a:t>,  </a:t>
            </a:r>
            <a:r>
              <a:rPr lang="zh-CN" altLang="en-US" dirty="0" smtClean="0">
                <a:latin typeface="幼圆" panose="02010509060101010101" pitchFamily="49" charset="-122"/>
                <a:ea typeface="幼圆" panose="02010509060101010101" pitchFamily="49" charset="-122"/>
              </a:rPr>
              <a:t>堡垒机，生产队列</a:t>
            </a:r>
            <a:endParaRPr lang="en-US" altLang="zh-CN" dirty="0" smtClean="0">
              <a:latin typeface="幼圆" panose="02010509060101010101" pitchFamily="49" charset="-122"/>
              <a:ea typeface="幼圆" panose="02010509060101010101" pitchFamily="49" charset="-122"/>
            </a:endParaRPr>
          </a:p>
          <a:p>
            <a:endParaRPr lang="en-US" altLang="zh-CN" dirty="0">
              <a:latin typeface="幼圆" panose="02010509060101010101" pitchFamily="49" charset="-122"/>
              <a:ea typeface="幼圆" panose="02010509060101010101" pitchFamily="49" charset="-122"/>
            </a:endParaRPr>
          </a:p>
          <a:p>
            <a:r>
              <a:rPr lang="zh-CN" altLang="en-US" dirty="0" smtClean="0">
                <a:latin typeface="幼圆" panose="02010509060101010101" pitchFamily="49" charset="-122"/>
                <a:ea typeface="幼圆" panose="02010509060101010101" pitchFamily="49" charset="-122"/>
              </a:rPr>
              <a:t>数据规模： </a:t>
            </a:r>
            <a:r>
              <a:rPr lang="en-US" altLang="zh-CN" dirty="0" smtClean="0">
                <a:latin typeface="幼圆" panose="02010509060101010101" pitchFamily="49" charset="-122"/>
                <a:ea typeface="幼圆" panose="02010509060101010101" pitchFamily="49" charset="-122"/>
              </a:rPr>
              <a:t>480G </a:t>
            </a:r>
            <a:r>
              <a:rPr lang="zh-CN" altLang="en-US" dirty="0" smtClean="0">
                <a:latin typeface="幼圆" panose="02010509060101010101" pitchFamily="49" charset="-122"/>
                <a:ea typeface="幼圆" panose="02010509060101010101" pitchFamily="49" charset="-122"/>
              </a:rPr>
              <a:t>压缩后 </a:t>
            </a:r>
            <a:endParaRPr lang="zh-CN" altLang="en-US" dirty="0">
              <a:latin typeface="幼圆" panose="02010509060101010101" pitchFamily="49" charset="-122"/>
              <a:ea typeface="幼圆" panose="02010509060101010101" pitchFamily="49" charset="-122"/>
            </a:endParaRPr>
          </a:p>
        </p:txBody>
      </p:sp>
      <p:sp>
        <p:nvSpPr>
          <p:cNvPr id="5" name="TextBox 4"/>
          <p:cNvSpPr txBox="1"/>
          <p:nvPr/>
        </p:nvSpPr>
        <p:spPr>
          <a:xfrm>
            <a:off x="977900" y="1523609"/>
            <a:ext cx="10679338" cy="830997"/>
          </a:xfrm>
          <a:prstGeom prst="rect">
            <a:avLst/>
          </a:prstGeom>
          <a:noFill/>
        </p:spPr>
        <p:txBody>
          <a:bodyPr wrap="square" rtlCol="0">
            <a:spAutoFit/>
          </a:bodyPr>
          <a:lstStyle/>
          <a:p>
            <a:r>
              <a:rPr lang="zh-CN" altLang="en-US" sz="2400" dirty="0" smtClean="0">
                <a:latin typeface="幼圆" panose="02010509060101010101" pitchFamily="49" charset="-122"/>
                <a:ea typeface="幼圆" panose="02010509060101010101" pitchFamily="49" charset="-122"/>
              </a:rPr>
              <a:t>通过以下逻辑测试 </a:t>
            </a:r>
            <a:endParaRPr lang="en-US" altLang="zh-CN" sz="2400" dirty="0" smtClean="0">
              <a:latin typeface="幼圆" panose="02010509060101010101" pitchFamily="49" charset="-122"/>
              <a:ea typeface="幼圆" panose="02010509060101010101" pitchFamily="49" charset="-122"/>
            </a:endParaRPr>
          </a:p>
          <a:p>
            <a:r>
              <a:rPr lang="en-US" altLang="zh-CN" sz="2400" dirty="0" smtClean="0">
                <a:solidFill>
                  <a:srgbClr val="FFFF00"/>
                </a:solidFill>
                <a:latin typeface="幼圆" panose="02010509060101010101" pitchFamily="49" charset="-122"/>
                <a:ea typeface="幼圆" panose="02010509060101010101" pitchFamily="49" charset="-122"/>
              </a:rPr>
              <a:t>Scala RDD</a:t>
            </a:r>
            <a:r>
              <a:rPr lang="en-US" altLang="zh-CN" sz="2400" dirty="0" smtClean="0">
                <a:latin typeface="幼圆" panose="02010509060101010101" pitchFamily="49" charset="-122"/>
                <a:ea typeface="幼圆" panose="02010509060101010101" pitchFamily="49" charset="-122"/>
              </a:rPr>
              <a:t>,  </a:t>
            </a:r>
            <a:r>
              <a:rPr lang="en-US" altLang="zh-CN" sz="2400" dirty="0" smtClean="0">
                <a:solidFill>
                  <a:srgbClr val="FFFF00"/>
                </a:solidFill>
                <a:latin typeface="幼圆" panose="02010509060101010101" pitchFamily="49" charset="-122"/>
                <a:ea typeface="幼圆" panose="02010509060101010101" pitchFamily="49" charset="-122"/>
              </a:rPr>
              <a:t>Scala DF,  python RDD, python DF</a:t>
            </a:r>
            <a:r>
              <a:rPr lang="en-US" altLang="zh-CN" sz="2400" dirty="0" smtClean="0">
                <a:latin typeface="幼圆" panose="02010509060101010101" pitchFamily="49" charset="-122"/>
                <a:ea typeface="幼圆" panose="02010509060101010101" pitchFamily="49" charset="-122"/>
              </a:rPr>
              <a:t>, </a:t>
            </a:r>
            <a:r>
              <a:rPr lang="en-US" altLang="zh-CN" sz="2400" dirty="0" smtClean="0">
                <a:solidFill>
                  <a:srgbClr val="FFFF00"/>
                </a:solidFill>
                <a:latin typeface="幼圆" panose="02010509060101010101" pitchFamily="49" charset="-122"/>
                <a:ea typeface="幼圆" panose="02010509060101010101" pitchFamily="49" charset="-122"/>
              </a:rPr>
              <a:t>Hive</a:t>
            </a:r>
            <a:r>
              <a:rPr lang="en-US" altLang="zh-CN" sz="2400" dirty="0" smtClean="0">
                <a:latin typeface="幼圆" panose="02010509060101010101" pitchFamily="49" charset="-122"/>
                <a:ea typeface="幼圆" panose="02010509060101010101" pitchFamily="49" charset="-122"/>
              </a:rPr>
              <a:t>  </a:t>
            </a:r>
            <a:r>
              <a:rPr lang="zh-CN" altLang="en-US" sz="2400" dirty="0" smtClean="0">
                <a:latin typeface="幼圆" panose="02010509060101010101" pitchFamily="49" charset="-122"/>
                <a:ea typeface="幼圆" panose="02010509060101010101" pitchFamily="49" charset="-122"/>
              </a:rPr>
              <a:t>五种方式的性能</a:t>
            </a:r>
            <a:endParaRPr lang="zh-CN" altLang="en-US" sz="2400" dirty="0">
              <a:latin typeface="幼圆" panose="02010509060101010101" pitchFamily="49" charset="-122"/>
              <a:ea typeface="幼圆" panose="02010509060101010101" pitchFamily="49" charset="-122"/>
            </a:endParaRPr>
          </a:p>
        </p:txBody>
      </p:sp>
      <p:sp>
        <p:nvSpPr>
          <p:cNvPr id="15" name="矩形 14"/>
          <p:cNvSpPr/>
          <p:nvPr/>
        </p:nvSpPr>
        <p:spPr>
          <a:xfrm>
            <a:off x="11122476" y="6488668"/>
            <a:ext cx="877163" cy="369332"/>
          </a:xfrm>
          <a:prstGeom prst="rect">
            <a:avLst/>
          </a:prstGeom>
        </p:spPr>
        <p:txBody>
          <a:bodyPr wrap="none">
            <a:spAutoFit/>
          </a:bodyPr>
          <a:lstStyle/>
          <a:p>
            <a:r>
              <a:rPr lang="en-US" altLang="zh-CN" dirty="0">
                <a:latin typeface="幼圆" panose="02010509060101010101" pitchFamily="49" charset="-122"/>
                <a:ea typeface="幼圆" panose="02010509060101010101" pitchFamily="49" charset="-122"/>
                <a:cs typeface="Arial Unicode MS" panose="020B0604020202020204" pitchFamily="34" charset="-122"/>
              </a:rPr>
              <a:t>JD.COM</a:t>
            </a:r>
            <a:endParaRPr lang="zh-CN" altLang="en-US" dirty="0">
              <a:latin typeface="幼圆" panose="02010509060101010101" pitchFamily="49" charset="-122"/>
              <a:ea typeface="幼圆" panose="02010509060101010101" pitchFamily="49" charset="-122"/>
              <a:cs typeface="Arial Unicode MS" panose="020B0604020202020204" pitchFamily="34" charset="-122"/>
            </a:endParaRPr>
          </a:p>
        </p:txBody>
      </p:sp>
      <p:sp>
        <p:nvSpPr>
          <p:cNvPr id="9" name="TextBox 8"/>
          <p:cNvSpPr txBox="1"/>
          <p:nvPr/>
        </p:nvSpPr>
        <p:spPr>
          <a:xfrm>
            <a:off x="6050188" y="5128002"/>
            <a:ext cx="4457700" cy="523220"/>
          </a:xfrm>
          <a:prstGeom prst="rect">
            <a:avLst/>
          </a:prstGeom>
          <a:noFill/>
        </p:spPr>
        <p:txBody>
          <a:bodyPr wrap="square" rtlCol="0">
            <a:spAutoFit/>
          </a:bodyPr>
          <a:lstStyle/>
          <a:p>
            <a:r>
              <a:rPr lang="zh-CN" altLang="en-US" sz="2800" dirty="0" smtClean="0">
                <a:latin typeface="幼圆" panose="02010509060101010101" pitchFamily="49" charset="-122"/>
                <a:ea typeface="幼圆" panose="02010509060101010101" pitchFamily="49" charset="-122"/>
              </a:rPr>
              <a:t>到底性能如何？</a:t>
            </a:r>
            <a:endParaRPr lang="zh-CN" altLang="en-US" sz="2800" dirty="0">
              <a:latin typeface="幼圆" panose="02010509060101010101" pitchFamily="49" charset="-122"/>
              <a:ea typeface="幼圆" panose="02010509060101010101" pitchFamily="49" charset="-122"/>
            </a:endParaRPr>
          </a:p>
        </p:txBody>
      </p:sp>
      <p:pic>
        <p:nvPicPr>
          <p:cNvPr id="1027" name="Picture 3"/>
          <p:cNvPicPr>
            <a:picLocks noChangeAspect="1" noChangeArrowheads="1"/>
          </p:cNvPicPr>
          <p:nvPr/>
        </p:nvPicPr>
        <p:blipFill rotWithShape="1">
          <a:blip r:embed="rId2">
            <a:extLst>
              <a:ext uri="{BEBA8EAE-BF5A-486C-A8C5-ECC9F3942E4B}">
                <a14:imgProps xmlns:a14="http://schemas.microsoft.com/office/drawing/2010/main">
                  <a14:imgLayer r:embed="rId3">
                    <a14:imgEffect>
                      <a14:saturation sat="155000"/>
                    </a14:imgEffect>
                    <a14:imgEffect>
                      <a14:brightnessContrast bright="-20000" contrast="40000"/>
                    </a14:imgEffect>
                  </a14:imgLayer>
                </a14:imgProps>
              </a:ext>
              <a:ext uri="{28A0092B-C50C-407E-A947-70E740481C1C}">
                <a14:useLocalDpi xmlns:a14="http://schemas.microsoft.com/office/drawing/2010/main" val="0"/>
              </a:ext>
            </a:extLst>
          </a:blip>
          <a:srcRect l="453" r="453"/>
          <a:stretch/>
        </p:blipFill>
        <p:spPr bwMode="auto">
          <a:xfrm>
            <a:off x="9108000" y="4854771"/>
            <a:ext cx="2016000" cy="1418998"/>
          </a:xfrm>
          <a:prstGeom prst="rect">
            <a:avLst/>
          </a:prstGeom>
          <a:noFill/>
          <a:ln>
            <a:noFill/>
          </a:ln>
          <a:effectLst>
            <a:reflection blurRad="6350" stA="50000" endA="275" endPos="40000" dist="101600" dir="5400000" sy="-100000" algn="bl" rotWithShape="0"/>
          </a:effectLst>
        </p:spPr>
      </p:pic>
    </p:spTree>
    <p:extLst>
      <p:ext uri="{BB962C8B-B14F-4D97-AF65-F5344CB8AC3E}">
        <p14:creationId xmlns:p14="http://schemas.microsoft.com/office/powerpoint/2010/main" val="128512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3"/>
                                        </p:tgtEl>
                                        <p:attrNameLst>
                                          <p:attrName>style.visibility</p:attrName>
                                        </p:attrNameLst>
                                      </p:cBhvr>
                                      <p:to>
                                        <p:strVal val="visible"/>
                                      </p:to>
                                    </p:set>
                                    <p:animEffect transition="in" filter="fade">
                                      <p:cBhvr>
                                        <p:cTn id="13" dur="500"/>
                                        <p:tgtEl>
                                          <p:spTgt spid="3"/>
                                        </p:tgtEl>
                                      </p:cBhvr>
                                    </p:animEffect>
                                  </p:childTnLst>
                                </p:cTn>
                              </p:par>
                            </p:childTnLst>
                          </p:cTn>
                        </p:par>
                      </p:childTnLst>
                    </p:cTn>
                  </p:par>
                  <p:par>
                    <p:cTn id="14" fill="hold">
                      <p:stCondLst>
                        <p:cond delay="indefinite"/>
                      </p:stCondLst>
                      <p:childTnLst>
                        <p:par>
                          <p:cTn id="15" fill="hold">
                            <p:stCondLst>
                              <p:cond delay="0"/>
                            </p:stCondLst>
                            <p:childTnLst>
                              <p:par>
                                <p:cTn id="16" presetID="10" presetClass="entr" presetSubtype="0" fill="hold" grpId="0" nodeType="clickEffect">
                                  <p:stCondLst>
                                    <p:cond delay="0"/>
                                  </p:stCondLst>
                                  <p:childTnLst>
                                    <p:set>
                                      <p:cBhvr>
                                        <p:cTn id="17" dur="1" fill="hold">
                                          <p:stCondLst>
                                            <p:cond delay="0"/>
                                          </p:stCondLst>
                                        </p:cTn>
                                        <p:tgtEl>
                                          <p:spTgt spid="9"/>
                                        </p:tgtEl>
                                        <p:attrNameLst>
                                          <p:attrName>style.visibility</p:attrName>
                                        </p:attrNameLst>
                                      </p:cBhvr>
                                      <p:to>
                                        <p:strVal val="visible"/>
                                      </p:to>
                                    </p:set>
                                    <p:animEffect transition="in" filter="fade">
                                      <p:cBhvr>
                                        <p:cTn id="18" dur="500"/>
                                        <p:tgtEl>
                                          <p:spTgt spid="9"/>
                                        </p:tgtEl>
                                      </p:cBhvr>
                                    </p:animEffect>
                                  </p:childTnLst>
                                </p:cTn>
                              </p:par>
                            </p:childTnLst>
                          </p:cTn>
                        </p:par>
                      </p:childTnLst>
                    </p:cTn>
                  </p:par>
                  <p:par>
                    <p:cTn id="19" fill="hold">
                      <p:stCondLst>
                        <p:cond delay="indefinite"/>
                      </p:stCondLst>
                      <p:childTnLst>
                        <p:par>
                          <p:cTn id="20" fill="hold">
                            <p:stCondLst>
                              <p:cond delay="0"/>
                            </p:stCondLst>
                            <p:childTnLst>
                              <p:par>
                                <p:cTn id="21" presetID="42" presetClass="entr" presetSubtype="0" fill="hold" nodeType="clickEffect">
                                  <p:stCondLst>
                                    <p:cond delay="0"/>
                                  </p:stCondLst>
                                  <p:childTnLst>
                                    <p:set>
                                      <p:cBhvr>
                                        <p:cTn id="22" dur="1" fill="hold">
                                          <p:stCondLst>
                                            <p:cond delay="0"/>
                                          </p:stCondLst>
                                        </p:cTn>
                                        <p:tgtEl>
                                          <p:spTgt spid="1027"/>
                                        </p:tgtEl>
                                        <p:attrNameLst>
                                          <p:attrName>style.visibility</p:attrName>
                                        </p:attrNameLst>
                                      </p:cBhvr>
                                      <p:to>
                                        <p:strVal val="visible"/>
                                      </p:to>
                                    </p:set>
                                    <p:animEffect transition="in" filter="fade">
                                      <p:cBhvr>
                                        <p:cTn id="23" dur="1000"/>
                                        <p:tgtEl>
                                          <p:spTgt spid="1027"/>
                                        </p:tgtEl>
                                      </p:cBhvr>
                                    </p:animEffect>
                                    <p:anim calcmode="lin" valueType="num">
                                      <p:cBhvr>
                                        <p:cTn id="24" dur="1000" fill="hold"/>
                                        <p:tgtEl>
                                          <p:spTgt spid="1027"/>
                                        </p:tgtEl>
                                        <p:attrNameLst>
                                          <p:attrName>ppt_x</p:attrName>
                                        </p:attrNameLst>
                                      </p:cBhvr>
                                      <p:tavLst>
                                        <p:tav tm="0">
                                          <p:val>
                                            <p:strVal val="#ppt_x"/>
                                          </p:val>
                                        </p:tav>
                                        <p:tav tm="100000">
                                          <p:val>
                                            <p:strVal val="#ppt_x"/>
                                          </p:val>
                                        </p:tav>
                                      </p:tavLst>
                                    </p:anim>
                                    <p:anim calcmode="lin" valueType="num">
                                      <p:cBhvr>
                                        <p:cTn id="25" dur="1000" fill="hold"/>
                                        <p:tgtEl>
                                          <p:spTgt spid="102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p:bldP spid="4" grpId="0"/>
      <p:bldP spid="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extBox 9"/>
          <p:cNvSpPr txBox="1"/>
          <p:nvPr/>
        </p:nvSpPr>
        <p:spPr>
          <a:xfrm>
            <a:off x="1181100" y="2286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 API </a:t>
            </a:r>
            <a:r>
              <a:rPr lang="zh-CN" altLang="en-US" sz="4000" dirty="0" smtClean="0">
                <a:latin typeface="幼圆" panose="02010509060101010101" pitchFamily="49" charset="-122"/>
                <a:ea typeface="幼圆" panose="02010509060101010101" pitchFamily="49" charset="-122"/>
              </a:rPr>
              <a:t>对比</a:t>
            </a:r>
            <a:endParaRPr lang="zh-CN" altLang="en-US" sz="4000" dirty="0">
              <a:latin typeface="幼圆" panose="02010509060101010101" pitchFamily="49" charset="-122"/>
              <a:ea typeface="幼圆" panose="02010509060101010101" pitchFamily="49" charset="-122"/>
            </a:endParaRPr>
          </a:p>
        </p:txBody>
      </p:sp>
      <p:sp>
        <p:nvSpPr>
          <p:cNvPr id="11" name="云形标注 10"/>
          <p:cNvSpPr/>
          <p:nvPr/>
        </p:nvSpPr>
        <p:spPr>
          <a:xfrm>
            <a:off x="279400" y="3743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5" name="直接连接符 4"/>
          <p:cNvCxnSpPr/>
          <p:nvPr/>
        </p:nvCxnSpPr>
        <p:spPr>
          <a:xfrm>
            <a:off x="1714500" y="1701800"/>
            <a:ext cx="0" cy="4140200"/>
          </a:xfrm>
          <a:prstGeom prst="line">
            <a:avLst/>
          </a:prstGeom>
          <a:ln w="38100">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TextBox 60"/>
          <p:cNvSpPr txBox="1"/>
          <p:nvPr/>
        </p:nvSpPr>
        <p:spPr>
          <a:xfrm>
            <a:off x="279400" y="2209800"/>
            <a:ext cx="1435100" cy="369332"/>
          </a:xfrm>
          <a:prstGeom prst="rect">
            <a:avLst/>
          </a:prstGeom>
          <a:noFill/>
        </p:spPr>
        <p:txBody>
          <a:bodyPr wrap="square" rtlCol="0">
            <a:spAutoFit/>
          </a:bodyPr>
          <a:lstStyle/>
          <a:p>
            <a:r>
              <a:rPr lang="en-US" altLang="zh-CN" b="1" dirty="0" smtClean="0">
                <a:solidFill>
                  <a:schemeClr val="accent1">
                    <a:lumMod val="40000"/>
                    <a:lumOff val="60000"/>
                  </a:schemeClr>
                </a:solidFill>
              </a:rPr>
              <a:t>Scala DF</a:t>
            </a:r>
            <a:endParaRPr lang="zh-CN" altLang="en-US" b="1" dirty="0">
              <a:solidFill>
                <a:schemeClr val="accent1">
                  <a:lumMod val="40000"/>
                  <a:lumOff val="60000"/>
                </a:schemeClr>
              </a:solidFill>
            </a:endParaRPr>
          </a:p>
        </p:txBody>
      </p:sp>
      <p:sp>
        <p:nvSpPr>
          <p:cNvPr id="62" name="TextBox 61"/>
          <p:cNvSpPr txBox="1"/>
          <p:nvPr/>
        </p:nvSpPr>
        <p:spPr>
          <a:xfrm>
            <a:off x="279400" y="2919968"/>
            <a:ext cx="1435100" cy="369332"/>
          </a:xfrm>
          <a:prstGeom prst="rect">
            <a:avLst/>
          </a:prstGeom>
          <a:noFill/>
        </p:spPr>
        <p:txBody>
          <a:bodyPr wrap="square" rtlCol="0">
            <a:spAutoFit/>
          </a:bodyPr>
          <a:lstStyle/>
          <a:p>
            <a:r>
              <a:rPr lang="en-US" altLang="zh-CN" b="1" dirty="0" smtClean="0">
                <a:solidFill>
                  <a:schemeClr val="accent1">
                    <a:lumMod val="40000"/>
                    <a:lumOff val="60000"/>
                  </a:schemeClr>
                </a:solidFill>
              </a:rPr>
              <a:t>Python</a:t>
            </a:r>
            <a:r>
              <a:rPr lang="en-US" altLang="zh-CN" b="1" dirty="0" smtClean="0"/>
              <a:t> DF</a:t>
            </a:r>
            <a:endParaRPr lang="zh-CN" altLang="en-US" b="1" dirty="0"/>
          </a:p>
        </p:txBody>
      </p:sp>
      <p:sp>
        <p:nvSpPr>
          <p:cNvPr id="63" name="TextBox 62"/>
          <p:cNvSpPr txBox="1"/>
          <p:nvPr/>
        </p:nvSpPr>
        <p:spPr>
          <a:xfrm>
            <a:off x="463550" y="3676134"/>
            <a:ext cx="1435100" cy="369332"/>
          </a:xfrm>
          <a:prstGeom prst="rect">
            <a:avLst/>
          </a:prstGeom>
          <a:noFill/>
        </p:spPr>
        <p:txBody>
          <a:bodyPr wrap="square" rtlCol="0">
            <a:spAutoFit/>
          </a:bodyPr>
          <a:lstStyle/>
          <a:p>
            <a:r>
              <a:rPr lang="en-US" altLang="zh-CN" b="1" dirty="0" smtClean="0">
                <a:solidFill>
                  <a:schemeClr val="accent3">
                    <a:lumMod val="40000"/>
                    <a:lumOff val="60000"/>
                  </a:schemeClr>
                </a:solidFill>
              </a:rPr>
              <a:t>Hive</a:t>
            </a:r>
            <a:endParaRPr lang="zh-CN" altLang="en-US" b="1" dirty="0">
              <a:solidFill>
                <a:schemeClr val="accent3">
                  <a:lumMod val="40000"/>
                  <a:lumOff val="60000"/>
                </a:schemeClr>
              </a:solidFill>
            </a:endParaRPr>
          </a:p>
        </p:txBody>
      </p:sp>
      <p:sp>
        <p:nvSpPr>
          <p:cNvPr id="64" name="TextBox 63"/>
          <p:cNvSpPr txBox="1"/>
          <p:nvPr/>
        </p:nvSpPr>
        <p:spPr>
          <a:xfrm>
            <a:off x="260350" y="4438134"/>
            <a:ext cx="1435100" cy="369332"/>
          </a:xfrm>
          <a:prstGeom prst="rect">
            <a:avLst/>
          </a:prstGeom>
          <a:noFill/>
        </p:spPr>
        <p:txBody>
          <a:bodyPr wrap="square" rtlCol="0">
            <a:spAutoFit/>
          </a:bodyPr>
          <a:lstStyle/>
          <a:p>
            <a:r>
              <a:rPr lang="en-US" altLang="zh-CN" b="1" dirty="0" smtClean="0">
                <a:solidFill>
                  <a:schemeClr val="accent6">
                    <a:lumMod val="40000"/>
                    <a:lumOff val="60000"/>
                  </a:schemeClr>
                </a:solidFill>
              </a:rPr>
              <a:t>Scala RDD</a:t>
            </a:r>
            <a:endParaRPr lang="zh-CN" altLang="en-US" b="1" dirty="0">
              <a:solidFill>
                <a:schemeClr val="accent6">
                  <a:lumMod val="40000"/>
                  <a:lumOff val="60000"/>
                </a:schemeClr>
              </a:solidFill>
            </a:endParaRPr>
          </a:p>
        </p:txBody>
      </p:sp>
      <p:sp>
        <p:nvSpPr>
          <p:cNvPr id="65" name="TextBox 64"/>
          <p:cNvSpPr txBox="1"/>
          <p:nvPr/>
        </p:nvSpPr>
        <p:spPr>
          <a:xfrm>
            <a:off x="209550" y="5200134"/>
            <a:ext cx="1612900" cy="369332"/>
          </a:xfrm>
          <a:prstGeom prst="rect">
            <a:avLst/>
          </a:prstGeom>
          <a:noFill/>
        </p:spPr>
        <p:txBody>
          <a:bodyPr wrap="square" rtlCol="0">
            <a:spAutoFit/>
          </a:bodyPr>
          <a:lstStyle/>
          <a:p>
            <a:r>
              <a:rPr lang="en-US" altLang="zh-CN" b="1" dirty="0" smtClean="0">
                <a:solidFill>
                  <a:schemeClr val="accent6">
                    <a:lumMod val="40000"/>
                    <a:lumOff val="60000"/>
                  </a:schemeClr>
                </a:solidFill>
              </a:rPr>
              <a:t>python RDD</a:t>
            </a:r>
            <a:endParaRPr lang="zh-CN" altLang="en-US" b="1" dirty="0">
              <a:solidFill>
                <a:schemeClr val="accent6">
                  <a:lumMod val="40000"/>
                  <a:lumOff val="60000"/>
                </a:schemeClr>
              </a:solidFill>
            </a:endParaRPr>
          </a:p>
        </p:txBody>
      </p:sp>
      <p:sp>
        <p:nvSpPr>
          <p:cNvPr id="66" name="TextBox 65"/>
          <p:cNvSpPr txBox="1"/>
          <p:nvPr/>
        </p:nvSpPr>
        <p:spPr>
          <a:xfrm>
            <a:off x="3692525" y="2215634"/>
            <a:ext cx="787400" cy="369332"/>
          </a:xfrm>
          <a:prstGeom prst="rect">
            <a:avLst/>
          </a:prstGeom>
          <a:noFill/>
        </p:spPr>
        <p:txBody>
          <a:bodyPr wrap="square" rtlCol="0">
            <a:spAutoFit/>
          </a:bodyPr>
          <a:lstStyle/>
          <a:p>
            <a:r>
              <a:rPr lang="en-US" altLang="zh-CN" dirty="0" smtClean="0"/>
              <a:t>3 </a:t>
            </a:r>
            <a:r>
              <a:rPr lang="en-US" altLang="zh-CN" dirty="0"/>
              <a:t>m</a:t>
            </a:r>
            <a:endParaRPr lang="zh-CN" altLang="en-US" dirty="0"/>
          </a:p>
        </p:txBody>
      </p:sp>
      <p:sp>
        <p:nvSpPr>
          <p:cNvPr id="67" name="TextBox 66"/>
          <p:cNvSpPr txBox="1"/>
          <p:nvPr/>
        </p:nvSpPr>
        <p:spPr>
          <a:xfrm>
            <a:off x="3705225" y="2900402"/>
            <a:ext cx="787400" cy="369332"/>
          </a:xfrm>
          <a:prstGeom prst="rect">
            <a:avLst/>
          </a:prstGeom>
          <a:noFill/>
        </p:spPr>
        <p:txBody>
          <a:bodyPr wrap="square" rtlCol="0">
            <a:spAutoFit/>
          </a:bodyPr>
          <a:lstStyle/>
          <a:p>
            <a:r>
              <a:rPr lang="en-US" altLang="zh-CN" dirty="0" smtClean="0"/>
              <a:t>3.5 m</a:t>
            </a:r>
            <a:endParaRPr lang="zh-CN" altLang="en-US" dirty="0"/>
          </a:p>
        </p:txBody>
      </p:sp>
      <p:sp>
        <p:nvSpPr>
          <p:cNvPr id="68" name="TextBox 67"/>
          <p:cNvSpPr txBox="1"/>
          <p:nvPr/>
        </p:nvSpPr>
        <p:spPr>
          <a:xfrm>
            <a:off x="5810250" y="3676134"/>
            <a:ext cx="787400" cy="369332"/>
          </a:xfrm>
          <a:prstGeom prst="rect">
            <a:avLst/>
          </a:prstGeom>
          <a:noFill/>
        </p:spPr>
        <p:txBody>
          <a:bodyPr wrap="square" rtlCol="0">
            <a:spAutoFit/>
          </a:bodyPr>
          <a:lstStyle/>
          <a:p>
            <a:r>
              <a:rPr lang="en-US" altLang="zh-CN" dirty="0" smtClean="0"/>
              <a:t>8.5 m</a:t>
            </a:r>
            <a:endParaRPr lang="zh-CN" altLang="en-US" dirty="0"/>
          </a:p>
        </p:txBody>
      </p:sp>
      <p:sp>
        <p:nvSpPr>
          <p:cNvPr id="69" name="TextBox 68"/>
          <p:cNvSpPr txBox="1"/>
          <p:nvPr/>
        </p:nvSpPr>
        <p:spPr>
          <a:xfrm>
            <a:off x="10966450" y="4438134"/>
            <a:ext cx="933450" cy="369332"/>
          </a:xfrm>
          <a:prstGeom prst="rect">
            <a:avLst/>
          </a:prstGeom>
          <a:noFill/>
        </p:spPr>
        <p:txBody>
          <a:bodyPr wrap="square" rtlCol="0">
            <a:spAutoFit/>
          </a:bodyPr>
          <a:lstStyle/>
          <a:p>
            <a:r>
              <a:rPr lang="en-US" altLang="zh-CN" dirty="0" smtClean="0"/>
              <a:t>30+ m</a:t>
            </a:r>
            <a:endParaRPr lang="zh-CN" altLang="en-US" dirty="0"/>
          </a:p>
        </p:txBody>
      </p:sp>
      <p:sp>
        <p:nvSpPr>
          <p:cNvPr id="70" name="TextBox 69"/>
          <p:cNvSpPr txBox="1"/>
          <p:nvPr/>
        </p:nvSpPr>
        <p:spPr>
          <a:xfrm>
            <a:off x="10966450" y="5200134"/>
            <a:ext cx="933450" cy="369332"/>
          </a:xfrm>
          <a:prstGeom prst="rect">
            <a:avLst/>
          </a:prstGeom>
          <a:noFill/>
        </p:spPr>
        <p:txBody>
          <a:bodyPr wrap="square" rtlCol="0">
            <a:spAutoFit/>
          </a:bodyPr>
          <a:lstStyle/>
          <a:p>
            <a:r>
              <a:rPr lang="en-US" altLang="zh-CN" dirty="0" smtClean="0"/>
              <a:t>30+ m</a:t>
            </a:r>
            <a:endParaRPr lang="zh-CN" altLang="en-US" dirty="0"/>
          </a:p>
        </p:txBody>
      </p:sp>
      <p:sp>
        <p:nvSpPr>
          <p:cNvPr id="71" name="矩形 70"/>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grpSp>
        <p:nvGrpSpPr>
          <p:cNvPr id="84" name="组合 83"/>
          <p:cNvGrpSpPr/>
          <p:nvPr/>
        </p:nvGrpSpPr>
        <p:grpSpPr>
          <a:xfrm>
            <a:off x="8622472" y="1701800"/>
            <a:ext cx="2124075" cy="1826346"/>
            <a:chOff x="7473950" y="4521200"/>
            <a:chExt cx="2124075" cy="1826346"/>
          </a:xfrm>
          <a:solidFill>
            <a:srgbClr val="FFFF00">
              <a:alpha val="15000"/>
            </a:srgbClr>
          </a:solidFill>
        </p:grpSpPr>
        <p:sp>
          <p:nvSpPr>
            <p:cNvPr id="85" name="任意多边形 84"/>
            <p:cNvSpPr/>
            <p:nvPr/>
          </p:nvSpPr>
          <p:spPr>
            <a:xfrm>
              <a:off x="7673975" y="4521200"/>
              <a:ext cx="1924050" cy="1194149"/>
            </a:xfrm>
            <a:custGeom>
              <a:avLst/>
              <a:gdLst>
                <a:gd name="connsiteX0" fmla="*/ 0 w 1924050"/>
                <a:gd name="connsiteY0" fmla="*/ 120650 h 1194149"/>
                <a:gd name="connsiteX1" fmla="*/ 9525 w 1924050"/>
                <a:gd name="connsiteY1" fmla="*/ 104775 h 1194149"/>
                <a:gd name="connsiteX2" fmla="*/ 28575 w 1924050"/>
                <a:gd name="connsiteY2" fmla="*/ 95250 h 1194149"/>
                <a:gd name="connsiteX3" fmla="*/ 50800 w 1924050"/>
                <a:gd name="connsiteY3" fmla="*/ 88900 h 1194149"/>
                <a:gd name="connsiteX4" fmla="*/ 79375 w 1924050"/>
                <a:gd name="connsiteY4" fmla="*/ 66675 h 1194149"/>
                <a:gd name="connsiteX5" fmla="*/ 88900 w 1924050"/>
                <a:gd name="connsiteY5" fmla="*/ 60325 h 1194149"/>
                <a:gd name="connsiteX6" fmla="*/ 98425 w 1924050"/>
                <a:gd name="connsiteY6" fmla="*/ 53975 h 1194149"/>
                <a:gd name="connsiteX7" fmla="*/ 107950 w 1924050"/>
                <a:gd name="connsiteY7" fmla="*/ 50800 h 1194149"/>
                <a:gd name="connsiteX8" fmla="*/ 123825 w 1924050"/>
                <a:gd name="connsiteY8" fmla="*/ 28575 h 1194149"/>
                <a:gd name="connsiteX9" fmla="*/ 139700 w 1924050"/>
                <a:gd name="connsiteY9" fmla="*/ 25400 h 1194149"/>
                <a:gd name="connsiteX10" fmla="*/ 152400 w 1924050"/>
                <a:gd name="connsiteY10" fmla="*/ 28575 h 1194149"/>
                <a:gd name="connsiteX11" fmla="*/ 161925 w 1924050"/>
                <a:gd name="connsiteY11" fmla="*/ 38100 h 1194149"/>
                <a:gd name="connsiteX12" fmla="*/ 171450 w 1924050"/>
                <a:gd name="connsiteY12" fmla="*/ 41275 h 1194149"/>
                <a:gd name="connsiteX13" fmla="*/ 190500 w 1924050"/>
                <a:gd name="connsiteY13" fmla="*/ 50800 h 1194149"/>
                <a:gd name="connsiteX14" fmla="*/ 323850 w 1924050"/>
                <a:gd name="connsiteY14" fmla="*/ 57150 h 1194149"/>
                <a:gd name="connsiteX15" fmla="*/ 396875 w 1924050"/>
                <a:gd name="connsiteY15" fmla="*/ 57150 h 1194149"/>
                <a:gd name="connsiteX16" fmla="*/ 406400 w 1924050"/>
                <a:gd name="connsiteY16" fmla="*/ 53975 h 1194149"/>
                <a:gd name="connsiteX17" fmla="*/ 561975 w 1924050"/>
                <a:gd name="connsiteY17" fmla="*/ 50800 h 1194149"/>
                <a:gd name="connsiteX18" fmla="*/ 584200 w 1924050"/>
                <a:gd name="connsiteY18" fmla="*/ 44450 h 1194149"/>
                <a:gd name="connsiteX19" fmla="*/ 628650 w 1924050"/>
                <a:gd name="connsiteY19" fmla="*/ 47625 h 1194149"/>
                <a:gd name="connsiteX20" fmla="*/ 666750 w 1924050"/>
                <a:gd name="connsiteY20" fmla="*/ 60325 h 1194149"/>
                <a:gd name="connsiteX21" fmla="*/ 676275 w 1924050"/>
                <a:gd name="connsiteY21" fmla="*/ 63500 h 1194149"/>
                <a:gd name="connsiteX22" fmla="*/ 685800 w 1924050"/>
                <a:gd name="connsiteY22" fmla="*/ 69850 h 1194149"/>
                <a:gd name="connsiteX23" fmla="*/ 695325 w 1924050"/>
                <a:gd name="connsiteY23" fmla="*/ 73025 h 1194149"/>
                <a:gd name="connsiteX24" fmla="*/ 708025 w 1924050"/>
                <a:gd name="connsiteY24" fmla="*/ 79375 h 1194149"/>
                <a:gd name="connsiteX25" fmla="*/ 714375 w 1924050"/>
                <a:gd name="connsiteY25" fmla="*/ 88900 h 1194149"/>
                <a:gd name="connsiteX26" fmla="*/ 727075 w 1924050"/>
                <a:gd name="connsiteY26" fmla="*/ 92075 h 1194149"/>
                <a:gd name="connsiteX27" fmla="*/ 749300 w 1924050"/>
                <a:gd name="connsiteY27" fmla="*/ 95250 h 1194149"/>
                <a:gd name="connsiteX28" fmla="*/ 758825 w 1924050"/>
                <a:gd name="connsiteY28" fmla="*/ 98425 h 1194149"/>
                <a:gd name="connsiteX29" fmla="*/ 800100 w 1924050"/>
                <a:gd name="connsiteY29" fmla="*/ 101600 h 1194149"/>
                <a:gd name="connsiteX30" fmla="*/ 819150 w 1924050"/>
                <a:gd name="connsiteY30" fmla="*/ 114300 h 1194149"/>
                <a:gd name="connsiteX31" fmla="*/ 847725 w 1924050"/>
                <a:gd name="connsiteY31" fmla="*/ 139700 h 1194149"/>
                <a:gd name="connsiteX32" fmla="*/ 863600 w 1924050"/>
                <a:gd name="connsiteY32" fmla="*/ 155575 h 1194149"/>
                <a:gd name="connsiteX33" fmla="*/ 879475 w 1924050"/>
                <a:gd name="connsiteY33" fmla="*/ 168275 h 1194149"/>
                <a:gd name="connsiteX34" fmla="*/ 885825 w 1924050"/>
                <a:gd name="connsiteY34" fmla="*/ 177800 h 1194149"/>
                <a:gd name="connsiteX35" fmla="*/ 895350 w 1924050"/>
                <a:gd name="connsiteY35" fmla="*/ 180975 h 1194149"/>
                <a:gd name="connsiteX36" fmla="*/ 914400 w 1924050"/>
                <a:gd name="connsiteY36" fmla="*/ 193675 h 1194149"/>
                <a:gd name="connsiteX37" fmla="*/ 949325 w 1924050"/>
                <a:gd name="connsiteY37" fmla="*/ 203200 h 1194149"/>
                <a:gd name="connsiteX38" fmla="*/ 971550 w 1924050"/>
                <a:gd name="connsiteY38" fmla="*/ 215900 h 1194149"/>
                <a:gd name="connsiteX39" fmla="*/ 990600 w 1924050"/>
                <a:gd name="connsiteY39" fmla="*/ 222250 h 1194149"/>
                <a:gd name="connsiteX40" fmla="*/ 1000125 w 1924050"/>
                <a:gd name="connsiteY40" fmla="*/ 225425 h 1194149"/>
                <a:gd name="connsiteX41" fmla="*/ 1009650 w 1924050"/>
                <a:gd name="connsiteY41" fmla="*/ 228600 h 1194149"/>
                <a:gd name="connsiteX42" fmla="*/ 1047750 w 1924050"/>
                <a:gd name="connsiteY42" fmla="*/ 231775 h 1194149"/>
                <a:gd name="connsiteX43" fmla="*/ 1054100 w 1924050"/>
                <a:gd name="connsiteY43" fmla="*/ 241300 h 1194149"/>
                <a:gd name="connsiteX44" fmla="*/ 1123950 w 1924050"/>
                <a:gd name="connsiteY44" fmla="*/ 244475 h 1194149"/>
                <a:gd name="connsiteX45" fmla="*/ 1133475 w 1924050"/>
                <a:gd name="connsiteY45" fmla="*/ 225425 h 1194149"/>
                <a:gd name="connsiteX46" fmla="*/ 1149350 w 1924050"/>
                <a:gd name="connsiteY46" fmla="*/ 222250 h 1194149"/>
                <a:gd name="connsiteX47" fmla="*/ 1196975 w 1924050"/>
                <a:gd name="connsiteY47" fmla="*/ 219075 h 1194149"/>
                <a:gd name="connsiteX48" fmla="*/ 1209675 w 1924050"/>
                <a:gd name="connsiteY48" fmla="*/ 215900 h 1194149"/>
                <a:gd name="connsiteX49" fmla="*/ 1228725 w 1924050"/>
                <a:gd name="connsiteY49" fmla="*/ 209550 h 1194149"/>
                <a:gd name="connsiteX50" fmla="*/ 1235075 w 1924050"/>
                <a:gd name="connsiteY50" fmla="*/ 200025 h 1194149"/>
                <a:gd name="connsiteX51" fmla="*/ 1250950 w 1924050"/>
                <a:gd name="connsiteY51" fmla="*/ 180975 h 1194149"/>
                <a:gd name="connsiteX52" fmla="*/ 1254125 w 1924050"/>
                <a:gd name="connsiteY52" fmla="*/ 168275 h 1194149"/>
                <a:gd name="connsiteX53" fmla="*/ 1273175 w 1924050"/>
                <a:gd name="connsiteY53" fmla="*/ 155575 h 1194149"/>
                <a:gd name="connsiteX54" fmla="*/ 1289050 w 1924050"/>
                <a:gd name="connsiteY54" fmla="*/ 123825 h 1194149"/>
                <a:gd name="connsiteX55" fmla="*/ 1292225 w 1924050"/>
                <a:gd name="connsiteY55" fmla="*/ 88900 h 1194149"/>
                <a:gd name="connsiteX56" fmla="*/ 1304925 w 1924050"/>
                <a:gd name="connsiteY56" fmla="*/ 69850 h 1194149"/>
                <a:gd name="connsiteX57" fmla="*/ 1311275 w 1924050"/>
                <a:gd name="connsiteY57" fmla="*/ 60325 h 1194149"/>
                <a:gd name="connsiteX58" fmla="*/ 1314450 w 1924050"/>
                <a:gd name="connsiteY58" fmla="*/ 50800 h 1194149"/>
                <a:gd name="connsiteX59" fmla="*/ 1349375 w 1924050"/>
                <a:gd name="connsiteY59" fmla="*/ 34925 h 1194149"/>
                <a:gd name="connsiteX60" fmla="*/ 1377950 w 1924050"/>
                <a:gd name="connsiteY60" fmla="*/ 19050 h 1194149"/>
                <a:gd name="connsiteX61" fmla="*/ 1406525 w 1924050"/>
                <a:gd name="connsiteY61" fmla="*/ 15875 h 1194149"/>
                <a:gd name="connsiteX62" fmla="*/ 1422400 w 1924050"/>
                <a:gd name="connsiteY62" fmla="*/ 0 h 1194149"/>
                <a:gd name="connsiteX63" fmla="*/ 1450975 w 1924050"/>
                <a:gd name="connsiteY63" fmla="*/ 12700 h 1194149"/>
                <a:gd name="connsiteX64" fmla="*/ 1476375 w 1924050"/>
                <a:gd name="connsiteY64" fmla="*/ 19050 h 1194149"/>
                <a:gd name="connsiteX65" fmla="*/ 1498600 w 1924050"/>
                <a:gd name="connsiteY65" fmla="*/ 28575 h 1194149"/>
                <a:gd name="connsiteX66" fmla="*/ 1517650 w 1924050"/>
                <a:gd name="connsiteY66" fmla="*/ 31750 h 1194149"/>
                <a:gd name="connsiteX67" fmla="*/ 1527175 w 1924050"/>
                <a:gd name="connsiteY67" fmla="*/ 44450 h 1194149"/>
                <a:gd name="connsiteX68" fmla="*/ 1549400 w 1924050"/>
                <a:gd name="connsiteY68" fmla="*/ 60325 h 1194149"/>
                <a:gd name="connsiteX69" fmla="*/ 1555750 w 1924050"/>
                <a:gd name="connsiteY69" fmla="*/ 69850 h 1194149"/>
                <a:gd name="connsiteX70" fmla="*/ 1565275 w 1924050"/>
                <a:gd name="connsiteY70" fmla="*/ 79375 h 1194149"/>
                <a:gd name="connsiteX71" fmla="*/ 1571625 w 1924050"/>
                <a:gd name="connsiteY71" fmla="*/ 98425 h 1194149"/>
                <a:gd name="connsiteX72" fmla="*/ 1584325 w 1924050"/>
                <a:gd name="connsiteY72" fmla="*/ 127000 h 1194149"/>
                <a:gd name="connsiteX73" fmla="*/ 1590675 w 1924050"/>
                <a:gd name="connsiteY73" fmla="*/ 149225 h 1194149"/>
                <a:gd name="connsiteX74" fmla="*/ 1597025 w 1924050"/>
                <a:gd name="connsiteY74" fmla="*/ 168275 h 1194149"/>
                <a:gd name="connsiteX75" fmla="*/ 1593850 w 1924050"/>
                <a:gd name="connsiteY75" fmla="*/ 209550 h 1194149"/>
                <a:gd name="connsiteX76" fmla="*/ 1587500 w 1924050"/>
                <a:gd name="connsiteY76" fmla="*/ 219075 h 1194149"/>
                <a:gd name="connsiteX77" fmla="*/ 1574800 w 1924050"/>
                <a:gd name="connsiteY77" fmla="*/ 238125 h 1194149"/>
                <a:gd name="connsiteX78" fmla="*/ 1568450 w 1924050"/>
                <a:gd name="connsiteY78" fmla="*/ 257175 h 1194149"/>
                <a:gd name="connsiteX79" fmla="*/ 1549400 w 1924050"/>
                <a:gd name="connsiteY79" fmla="*/ 276225 h 1194149"/>
                <a:gd name="connsiteX80" fmla="*/ 1546225 w 1924050"/>
                <a:gd name="connsiteY80" fmla="*/ 288925 h 1194149"/>
                <a:gd name="connsiteX81" fmla="*/ 1543050 w 1924050"/>
                <a:gd name="connsiteY81" fmla="*/ 298450 h 1194149"/>
                <a:gd name="connsiteX82" fmla="*/ 1546225 w 1924050"/>
                <a:gd name="connsiteY82" fmla="*/ 307975 h 1194149"/>
                <a:gd name="connsiteX83" fmla="*/ 1543050 w 1924050"/>
                <a:gd name="connsiteY83" fmla="*/ 317500 h 1194149"/>
                <a:gd name="connsiteX84" fmla="*/ 1533525 w 1924050"/>
                <a:gd name="connsiteY84" fmla="*/ 320675 h 1194149"/>
                <a:gd name="connsiteX85" fmla="*/ 1514475 w 1924050"/>
                <a:gd name="connsiteY85" fmla="*/ 330200 h 1194149"/>
                <a:gd name="connsiteX86" fmla="*/ 1504950 w 1924050"/>
                <a:gd name="connsiteY86" fmla="*/ 339725 h 1194149"/>
                <a:gd name="connsiteX87" fmla="*/ 1511300 w 1924050"/>
                <a:gd name="connsiteY87" fmla="*/ 377825 h 1194149"/>
                <a:gd name="connsiteX88" fmla="*/ 1514475 w 1924050"/>
                <a:gd name="connsiteY88" fmla="*/ 396875 h 1194149"/>
                <a:gd name="connsiteX89" fmla="*/ 1517650 w 1924050"/>
                <a:gd name="connsiteY89" fmla="*/ 422275 h 1194149"/>
                <a:gd name="connsiteX90" fmla="*/ 1524000 w 1924050"/>
                <a:gd name="connsiteY90" fmla="*/ 431800 h 1194149"/>
                <a:gd name="connsiteX91" fmla="*/ 1527175 w 1924050"/>
                <a:gd name="connsiteY91" fmla="*/ 441325 h 1194149"/>
                <a:gd name="connsiteX92" fmla="*/ 1539875 w 1924050"/>
                <a:gd name="connsiteY92" fmla="*/ 460375 h 1194149"/>
                <a:gd name="connsiteX93" fmla="*/ 1555750 w 1924050"/>
                <a:gd name="connsiteY93" fmla="*/ 482600 h 1194149"/>
                <a:gd name="connsiteX94" fmla="*/ 1558925 w 1924050"/>
                <a:gd name="connsiteY94" fmla="*/ 492125 h 1194149"/>
                <a:gd name="connsiteX95" fmla="*/ 1565275 w 1924050"/>
                <a:gd name="connsiteY95" fmla="*/ 508000 h 1194149"/>
                <a:gd name="connsiteX96" fmla="*/ 1568450 w 1924050"/>
                <a:gd name="connsiteY96" fmla="*/ 520700 h 1194149"/>
                <a:gd name="connsiteX97" fmla="*/ 1587500 w 1924050"/>
                <a:gd name="connsiteY97" fmla="*/ 523875 h 1194149"/>
                <a:gd name="connsiteX98" fmla="*/ 1600200 w 1924050"/>
                <a:gd name="connsiteY98" fmla="*/ 542925 h 1194149"/>
                <a:gd name="connsiteX99" fmla="*/ 1606550 w 1924050"/>
                <a:gd name="connsiteY99" fmla="*/ 561975 h 1194149"/>
                <a:gd name="connsiteX100" fmla="*/ 1628775 w 1924050"/>
                <a:gd name="connsiteY100" fmla="*/ 558800 h 1194149"/>
                <a:gd name="connsiteX101" fmla="*/ 1641475 w 1924050"/>
                <a:gd name="connsiteY101" fmla="*/ 549275 h 1194149"/>
                <a:gd name="connsiteX102" fmla="*/ 1660525 w 1924050"/>
                <a:gd name="connsiteY102" fmla="*/ 539750 h 1194149"/>
                <a:gd name="connsiteX103" fmla="*/ 1673225 w 1924050"/>
                <a:gd name="connsiteY103" fmla="*/ 530225 h 1194149"/>
                <a:gd name="connsiteX104" fmla="*/ 1695450 w 1924050"/>
                <a:gd name="connsiteY104" fmla="*/ 520700 h 1194149"/>
                <a:gd name="connsiteX105" fmla="*/ 1698625 w 1924050"/>
                <a:gd name="connsiteY105" fmla="*/ 511175 h 1194149"/>
                <a:gd name="connsiteX106" fmla="*/ 1711325 w 1924050"/>
                <a:gd name="connsiteY106" fmla="*/ 508000 h 1194149"/>
                <a:gd name="connsiteX107" fmla="*/ 1714500 w 1924050"/>
                <a:gd name="connsiteY107" fmla="*/ 488950 h 1194149"/>
                <a:gd name="connsiteX108" fmla="*/ 1720850 w 1924050"/>
                <a:gd name="connsiteY108" fmla="*/ 479425 h 1194149"/>
                <a:gd name="connsiteX109" fmla="*/ 1724025 w 1924050"/>
                <a:gd name="connsiteY109" fmla="*/ 415925 h 1194149"/>
                <a:gd name="connsiteX110" fmla="*/ 1730375 w 1924050"/>
                <a:gd name="connsiteY110" fmla="*/ 406400 h 1194149"/>
                <a:gd name="connsiteX111" fmla="*/ 1739900 w 1924050"/>
                <a:gd name="connsiteY111" fmla="*/ 403225 h 1194149"/>
                <a:gd name="connsiteX112" fmla="*/ 1733550 w 1924050"/>
                <a:gd name="connsiteY112" fmla="*/ 314325 h 1194149"/>
                <a:gd name="connsiteX113" fmla="*/ 1746250 w 1924050"/>
                <a:gd name="connsiteY113" fmla="*/ 292100 h 1194149"/>
                <a:gd name="connsiteX114" fmla="*/ 1762125 w 1924050"/>
                <a:gd name="connsiteY114" fmla="*/ 295275 h 1194149"/>
                <a:gd name="connsiteX115" fmla="*/ 1765300 w 1924050"/>
                <a:gd name="connsiteY115" fmla="*/ 304800 h 1194149"/>
                <a:gd name="connsiteX116" fmla="*/ 1771650 w 1924050"/>
                <a:gd name="connsiteY116" fmla="*/ 314325 h 1194149"/>
                <a:gd name="connsiteX117" fmla="*/ 1787525 w 1924050"/>
                <a:gd name="connsiteY117" fmla="*/ 339725 h 1194149"/>
                <a:gd name="connsiteX118" fmla="*/ 1790700 w 1924050"/>
                <a:gd name="connsiteY118" fmla="*/ 349250 h 1194149"/>
                <a:gd name="connsiteX119" fmla="*/ 1819275 w 1924050"/>
                <a:gd name="connsiteY119" fmla="*/ 336550 h 1194149"/>
                <a:gd name="connsiteX120" fmla="*/ 1825625 w 1924050"/>
                <a:gd name="connsiteY120" fmla="*/ 327025 h 1194149"/>
                <a:gd name="connsiteX121" fmla="*/ 1831975 w 1924050"/>
                <a:gd name="connsiteY121" fmla="*/ 307975 h 1194149"/>
                <a:gd name="connsiteX122" fmla="*/ 1835150 w 1924050"/>
                <a:gd name="connsiteY122" fmla="*/ 276225 h 1194149"/>
                <a:gd name="connsiteX123" fmla="*/ 1838325 w 1924050"/>
                <a:gd name="connsiteY123" fmla="*/ 266700 h 1194149"/>
                <a:gd name="connsiteX124" fmla="*/ 1847850 w 1924050"/>
                <a:gd name="connsiteY124" fmla="*/ 260350 h 1194149"/>
                <a:gd name="connsiteX125" fmla="*/ 1870075 w 1924050"/>
                <a:gd name="connsiteY125" fmla="*/ 254000 h 1194149"/>
                <a:gd name="connsiteX126" fmla="*/ 1879600 w 1924050"/>
                <a:gd name="connsiteY126" fmla="*/ 247650 h 1194149"/>
                <a:gd name="connsiteX127" fmla="*/ 1882775 w 1924050"/>
                <a:gd name="connsiteY127" fmla="*/ 263525 h 1194149"/>
                <a:gd name="connsiteX128" fmla="*/ 1889125 w 1924050"/>
                <a:gd name="connsiteY128" fmla="*/ 273050 h 1194149"/>
                <a:gd name="connsiteX129" fmla="*/ 1908175 w 1924050"/>
                <a:gd name="connsiteY129" fmla="*/ 292100 h 1194149"/>
                <a:gd name="connsiteX130" fmla="*/ 1905000 w 1924050"/>
                <a:gd name="connsiteY130" fmla="*/ 307975 h 1194149"/>
                <a:gd name="connsiteX131" fmla="*/ 1911350 w 1924050"/>
                <a:gd name="connsiteY131" fmla="*/ 339725 h 1194149"/>
                <a:gd name="connsiteX132" fmla="*/ 1917700 w 1924050"/>
                <a:gd name="connsiteY132" fmla="*/ 352425 h 1194149"/>
                <a:gd name="connsiteX133" fmla="*/ 1924050 w 1924050"/>
                <a:gd name="connsiteY133" fmla="*/ 371475 h 1194149"/>
                <a:gd name="connsiteX134" fmla="*/ 1920875 w 1924050"/>
                <a:gd name="connsiteY134" fmla="*/ 393700 h 1194149"/>
                <a:gd name="connsiteX135" fmla="*/ 1914525 w 1924050"/>
                <a:gd name="connsiteY135" fmla="*/ 412750 h 1194149"/>
                <a:gd name="connsiteX136" fmla="*/ 1911350 w 1924050"/>
                <a:gd name="connsiteY136" fmla="*/ 431800 h 1194149"/>
                <a:gd name="connsiteX137" fmla="*/ 1898650 w 1924050"/>
                <a:gd name="connsiteY137" fmla="*/ 434975 h 1194149"/>
                <a:gd name="connsiteX138" fmla="*/ 1892300 w 1924050"/>
                <a:gd name="connsiteY138" fmla="*/ 444500 h 1194149"/>
                <a:gd name="connsiteX139" fmla="*/ 1882775 w 1924050"/>
                <a:gd name="connsiteY139" fmla="*/ 447675 h 1194149"/>
                <a:gd name="connsiteX140" fmla="*/ 1879600 w 1924050"/>
                <a:gd name="connsiteY140" fmla="*/ 460375 h 1194149"/>
                <a:gd name="connsiteX141" fmla="*/ 1876425 w 1924050"/>
                <a:gd name="connsiteY141" fmla="*/ 469900 h 1194149"/>
                <a:gd name="connsiteX142" fmla="*/ 1866900 w 1924050"/>
                <a:gd name="connsiteY142" fmla="*/ 476250 h 1194149"/>
                <a:gd name="connsiteX143" fmla="*/ 1860550 w 1924050"/>
                <a:gd name="connsiteY143" fmla="*/ 495300 h 1194149"/>
                <a:gd name="connsiteX144" fmla="*/ 1851025 w 1924050"/>
                <a:gd name="connsiteY144" fmla="*/ 501650 h 1194149"/>
                <a:gd name="connsiteX145" fmla="*/ 1841500 w 1924050"/>
                <a:gd name="connsiteY145" fmla="*/ 511175 h 1194149"/>
                <a:gd name="connsiteX146" fmla="*/ 1790700 w 1924050"/>
                <a:gd name="connsiteY146" fmla="*/ 520700 h 1194149"/>
                <a:gd name="connsiteX147" fmla="*/ 1781175 w 1924050"/>
                <a:gd name="connsiteY147" fmla="*/ 523875 h 1194149"/>
                <a:gd name="connsiteX148" fmla="*/ 1778000 w 1924050"/>
                <a:gd name="connsiteY148" fmla="*/ 539750 h 1194149"/>
                <a:gd name="connsiteX149" fmla="*/ 1774825 w 1924050"/>
                <a:gd name="connsiteY149" fmla="*/ 549275 h 1194149"/>
                <a:gd name="connsiteX150" fmla="*/ 1765300 w 1924050"/>
                <a:gd name="connsiteY150" fmla="*/ 558800 h 1194149"/>
                <a:gd name="connsiteX151" fmla="*/ 1755775 w 1924050"/>
                <a:gd name="connsiteY151" fmla="*/ 577850 h 1194149"/>
                <a:gd name="connsiteX152" fmla="*/ 1752600 w 1924050"/>
                <a:gd name="connsiteY152" fmla="*/ 587375 h 1194149"/>
                <a:gd name="connsiteX153" fmla="*/ 1733550 w 1924050"/>
                <a:gd name="connsiteY153" fmla="*/ 609600 h 1194149"/>
                <a:gd name="connsiteX154" fmla="*/ 1720850 w 1924050"/>
                <a:gd name="connsiteY154" fmla="*/ 628650 h 1194149"/>
                <a:gd name="connsiteX155" fmla="*/ 1717675 w 1924050"/>
                <a:gd name="connsiteY155" fmla="*/ 638175 h 1194149"/>
                <a:gd name="connsiteX156" fmla="*/ 1704975 w 1924050"/>
                <a:gd name="connsiteY156" fmla="*/ 657225 h 1194149"/>
                <a:gd name="connsiteX157" fmla="*/ 1689100 w 1924050"/>
                <a:gd name="connsiteY157" fmla="*/ 676275 h 1194149"/>
                <a:gd name="connsiteX158" fmla="*/ 1679575 w 1924050"/>
                <a:gd name="connsiteY158" fmla="*/ 682625 h 1194149"/>
                <a:gd name="connsiteX159" fmla="*/ 1670050 w 1924050"/>
                <a:gd name="connsiteY159" fmla="*/ 692150 h 1194149"/>
                <a:gd name="connsiteX160" fmla="*/ 1654175 w 1924050"/>
                <a:gd name="connsiteY160" fmla="*/ 695325 h 1194149"/>
                <a:gd name="connsiteX161" fmla="*/ 1641475 w 1924050"/>
                <a:gd name="connsiteY161" fmla="*/ 698500 h 1194149"/>
                <a:gd name="connsiteX162" fmla="*/ 1631950 w 1924050"/>
                <a:gd name="connsiteY162" fmla="*/ 704850 h 1194149"/>
                <a:gd name="connsiteX163" fmla="*/ 1600200 w 1924050"/>
                <a:gd name="connsiteY163" fmla="*/ 714375 h 1194149"/>
                <a:gd name="connsiteX164" fmla="*/ 1581150 w 1924050"/>
                <a:gd name="connsiteY164" fmla="*/ 720725 h 1194149"/>
                <a:gd name="connsiteX165" fmla="*/ 1568450 w 1924050"/>
                <a:gd name="connsiteY165" fmla="*/ 717550 h 1194149"/>
                <a:gd name="connsiteX166" fmla="*/ 1546225 w 1924050"/>
                <a:gd name="connsiteY166" fmla="*/ 688975 h 1194149"/>
                <a:gd name="connsiteX167" fmla="*/ 1536700 w 1924050"/>
                <a:gd name="connsiteY167" fmla="*/ 685800 h 1194149"/>
                <a:gd name="connsiteX168" fmla="*/ 1508125 w 1924050"/>
                <a:gd name="connsiteY168" fmla="*/ 657225 h 1194149"/>
                <a:gd name="connsiteX169" fmla="*/ 1498600 w 1924050"/>
                <a:gd name="connsiteY169" fmla="*/ 647700 h 1194149"/>
                <a:gd name="connsiteX170" fmla="*/ 1479550 w 1924050"/>
                <a:gd name="connsiteY170" fmla="*/ 619125 h 1194149"/>
                <a:gd name="connsiteX171" fmla="*/ 1473200 w 1924050"/>
                <a:gd name="connsiteY171" fmla="*/ 609600 h 1194149"/>
                <a:gd name="connsiteX172" fmla="*/ 1444625 w 1924050"/>
                <a:gd name="connsiteY172" fmla="*/ 590550 h 1194149"/>
                <a:gd name="connsiteX173" fmla="*/ 1435100 w 1924050"/>
                <a:gd name="connsiteY173" fmla="*/ 584200 h 1194149"/>
                <a:gd name="connsiteX174" fmla="*/ 1425575 w 1924050"/>
                <a:gd name="connsiteY174" fmla="*/ 577850 h 1194149"/>
                <a:gd name="connsiteX175" fmla="*/ 1403350 w 1924050"/>
                <a:gd name="connsiteY175" fmla="*/ 555625 h 1194149"/>
                <a:gd name="connsiteX176" fmla="*/ 1384300 w 1924050"/>
                <a:gd name="connsiteY176" fmla="*/ 565150 h 1194149"/>
                <a:gd name="connsiteX177" fmla="*/ 1377950 w 1924050"/>
                <a:gd name="connsiteY177" fmla="*/ 574675 h 1194149"/>
                <a:gd name="connsiteX178" fmla="*/ 1381125 w 1924050"/>
                <a:gd name="connsiteY178" fmla="*/ 584200 h 1194149"/>
                <a:gd name="connsiteX179" fmla="*/ 1365250 w 1924050"/>
                <a:gd name="connsiteY179" fmla="*/ 619125 h 1194149"/>
                <a:gd name="connsiteX180" fmla="*/ 1358900 w 1924050"/>
                <a:gd name="connsiteY180" fmla="*/ 628650 h 1194149"/>
                <a:gd name="connsiteX181" fmla="*/ 1327150 w 1924050"/>
                <a:gd name="connsiteY181" fmla="*/ 635000 h 1194149"/>
                <a:gd name="connsiteX182" fmla="*/ 1323975 w 1924050"/>
                <a:gd name="connsiteY182" fmla="*/ 650875 h 1194149"/>
                <a:gd name="connsiteX183" fmla="*/ 1314450 w 1924050"/>
                <a:gd name="connsiteY183" fmla="*/ 660400 h 1194149"/>
                <a:gd name="connsiteX184" fmla="*/ 1301750 w 1924050"/>
                <a:gd name="connsiteY184" fmla="*/ 679450 h 1194149"/>
                <a:gd name="connsiteX185" fmla="*/ 1289050 w 1924050"/>
                <a:gd name="connsiteY185" fmla="*/ 701675 h 1194149"/>
                <a:gd name="connsiteX186" fmla="*/ 1279525 w 1924050"/>
                <a:gd name="connsiteY186" fmla="*/ 711200 h 1194149"/>
                <a:gd name="connsiteX187" fmla="*/ 1212850 w 1924050"/>
                <a:gd name="connsiteY187" fmla="*/ 720725 h 1194149"/>
                <a:gd name="connsiteX188" fmla="*/ 1203325 w 1924050"/>
                <a:gd name="connsiteY188" fmla="*/ 730250 h 1194149"/>
                <a:gd name="connsiteX189" fmla="*/ 1193800 w 1924050"/>
                <a:gd name="connsiteY189" fmla="*/ 733425 h 1194149"/>
                <a:gd name="connsiteX190" fmla="*/ 1162050 w 1924050"/>
                <a:gd name="connsiteY190" fmla="*/ 739775 h 1194149"/>
                <a:gd name="connsiteX191" fmla="*/ 1136650 w 1924050"/>
                <a:gd name="connsiteY191" fmla="*/ 746125 h 1194149"/>
                <a:gd name="connsiteX192" fmla="*/ 1130300 w 1924050"/>
                <a:gd name="connsiteY192" fmla="*/ 755650 h 1194149"/>
                <a:gd name="connsiteX193" fmla="*/ 1127125 w 1924050"/>
                <a:gd name="connsiteY193" fmla="*/ 765175 h 1194149"/>
                <a:gd name="connsiteX194" fmla="*/ 1095375 w 1924050"/>
                <a:gd name="connsiteY194" fmla="*/ 790575 h 1194149"/>
                <a:gd name="connsiteX195" fmla="*/ 1076325 w 1924050"/>
                <a:gd name="connsiteY195" fmla="*/ 800100 h 1194149"/>
                <a:gd name="connsiteX196" fmla="*/ 1069975 w 1924050"/>
                <a:gd name="connsiteY196" fmla="*/ 809625 h 1194149"/>
                <a:gd name="connsiteX197" fmla="*/ 1063625 w 1924050"/>
                <a:gd name="connsiteY197" fmla="*/ 828675 h 1194149"/>
                <a:gd name="connsiteX198" fmla="*/ 1057275 w 1924050"/>
                <a:gd name="connsiteY198" fmla="*/ 847725 h 1194149"/>
                <a:gd name="connsiteX199" fmla="*/ 1054100 w 1924050"/>
                <a:gd name="connsiteY199" fmla="*/ 857250 h 1194149"/>
                <a:gd name="connsiteX200" fmla="*/ 1050925 w 1924050"/>
                <a:gd name="connsiteY200" fmla="*/ 866775 h 1194149"/>
                <a:gd name="connsiteX201" fmla="*/ 1041400 w 1924050"/>
                <a:gd name="connsiteY201" fmla="*/ 873125 h 1194149"/>
                <a:gd name="connsiteX202" fmla="*/ 1019175 w 1924050"/>
                <a:gd name="connsiteY202" fmla="*/ 879475 h 1194149"/>
                <a:gd name="connsiteX203" fmla="*/ 1006475 w 1924050"/>
                <a:gd name="connsiteY203" fmla="*/ 898525 h 1194149"/>
                <a:gd name="connsiteX204" fmla="*/ 1000125 w 1924050"/>
                <a:gd name="connsiteY204" fmla="*/ 908050 h 1194149"/>
                <a:gd name="connsiteX205" fmla="*/ 993775 w 1924050"/>
                <a:gd name="connsiteY205" fmla="*/ 927100 h 1194149"/>
                <a:gd name="connsiteX206" fmla="*/ 990600 w 1924050"/>
                <a:gd name="connsiteY206" fmla="*/ 936625 h 1194149"/>
                <a:gd name="connsiteX207" fmla="*/ 971550 w 1924050"/>
                <a:gd name="connsiteY207" fmla="*/ 965200 h 1194149"/>
                <a:gd name="connsiteX208" fmla="*/ 965200 w 1924050"/>
                <a:gd name="connsiteY208" fmla="*/ 974725 h 1194149"/>
                <a:gd name="connsiteX209" fmla="*/ 962025 w 1924050"/>
                <a:gd name="connsiteY209" fmla="*/ 984250 h 1194149"/>
                <a:gd name="connsiteX210" fmla="*/ 968375 w 1924050"/>
                <a:gd name="connsiteY210" fmla="*/ 1003300 h 1194149"/>
                <a:gd name="connsiteX211" fmla="*/ 971550 w 1924050"/>
                <a:gd name="connsiteY211" fmla="*/ 1016000 h 1194149"/>
                <a:gd name="connsiteX212" fmla="*/ 993775 w 1924050"/>
                <a:gd name="connsiteY212" fmla="*/ 1031875 h 1194149"/>
                <a:gd name="connsiteX213" fmla="*/ 1012825 w 1924050"/>
                <a:gd name="connsiteY213" fmla="*/ 1047750 h 1194149"/>
                <a:gd name="connsiteX214" fmla="*/ 1031875 w 1924050"/>
                <a:gd name="connsiteY214" fmla="*/ 1054100 h 1194149"/>
                <a:gd name="connsiteX215" fmla="*/ 1060450 w 1924050"/>
                <a:gd name="connsiteY215" fmla="*/ 1069975 h 1194149"/>
                <a:gd name="connsiteX216" fmla="*/ 1066800 w 1924050"/>
                <a:gd name="connsiteY216" fmla="*/ 1079500 h 1194149"/>
                <a:gd name="connsiteX217" fmla="*/ 1076325 w 1924050"/>
                <a:gd name="connsiteY217" fmla="*/ 1082675 h 1194149"/>
                <a:gd name="connsiteX218" fmla="*/ 1085850 w 1924050"/>
                <a:gd name="connsiteY218" fmla="*/ 1089025 h 1194149"/>
                <a:gd name="connsiteX219" fmla="*/ 1095375 w 1924050"/>
                <a:gd name="connsiteY219" fmla="*/ 1092200 h 1194149"/>
                <a:gd name="connsiteX220" fmla="*/ 1114425 w 1924050"/>
                <a:gd name="connsiteY220" fmla="*/ 1104900 h 1194149"/>
                <a:gd name="connsiteX221" fmla="*/ 1120775 w 1924050"/>
                <a:gd name="connsiteY221" fmla="*/ 1127125 h 1194149"/>
                <a:gd name="connsiteX222" fmla="*/ 1139825 w 1924050"/>
                <a:gd name="connsiteY222" fmla="*/ 1146175 h 1194149"/>
                <a:gd name="connsiteX223" fmla="*/ 1146175 w 1924050"/>
                <a:gd name="connsiteY223" fmla="*/ 1155700 h 1194149"/>
                <a:gd name="connsiteX224" fmla="*/ 1155700 w 1924050"/>
                <a:gd name="connsiteY224" fmla="*/ 1162050 h 1194149"/>
                <a:gd name="connsiteX225" fmla="*/ 1177925 w 1924050"/>
                <a:gd name="connsiteY225" fmla="*/ 1177925 h 1194149"/>
                <a:gd name="connsiteX226" fmla="*/ 1193800 w 1924050"/>
                <a:gd name="connsiteY226" fmla="*/ 1193800 h 1194149"/>
                <a:gd name="connsiteX227" fmla="*/ 1200150 w 1924050"/>
                <a:gd name="connsiteY227" fmla="*/ 1193800 h 11941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Lst>
              <a:rect l="l" t="t" r="r" b="b"/>
              <a:pathLst>
                <a:path w="1924050" h="1194149">
                  <a:moveTo>
                    <a:pt x="0" y="120650"/>
                  </a:moveTo>
                  <a:cubicBezTo>
                    <a:pt x="3175" y="115358"/>
                    <a:pt x="5509" y="109460"/>
                    <a:pt x="9525" y="104775"/>
                  </a:cubicBezTo>
                  <a:cubicBezTo>
                    <a:pt x="14038" y="99510"/>
                    <a:pt x="22268" y="97052"/>
                    <a:pt x="28575" y="95250"/>
                  </a:cubicBezTo>
                  <a:cubicBezTo>
                    <a:pt x="56482" y="87277"/>
                    <a:pt x="27962" y="96513"/>
                    <a:pt x="50800" y="88900"/>
                  </a:cubicBezTo>
                  <a:cubicBezTo>
                    <a:pt x="65721" y="73979"/>
                    <a:pt x="56589" y="81866"/>
                    <a:pt x="79375" y="66675"/>
                  </a:cubicBezTo>
                  <a:lnTo>
                    <a:pt x="88900" y="60325"/>
                  </a:lnTo>
                  <a:cubicBezTo>
                    <a:pt x="92075" y="58208"/>
                    <a:pt x="94805" y="55182"/>
                    <a:pt x="98425" y="53975"/>
                  </a:cubicBezTo>
                  <a:lnTo>
                    <a:pt x="107950" y="50800"/>
                  </a:lnTo>
                  <a:cubicBezTo>
                    <a:pt x="114396" y="31461"/>
                    <a:pt x="108431" y="32423"/>
                    <a:pt x="123825" y="28575"/>
                  </a:cubicBezTo>
                  <a:cubicBezTo>
                    <a:pt x="129060" y="27266"/>
                    <a:pt x="134408" y="26458"/>
                    <a:pt x="139700" y="25400"/>
                  </a:cubicBezTo>
                  <a:cubicBezTo>
                    <a:pt x="143933" y="26458"/>
                    <a:pt x="148611" y="26410"/>
                    <a:pt x="152400" y="28575"/>
                  </a:cubicBezTo>
                  <a:cubicBezTo>
                    <a:pt x="156299" y="30803"/>
                    <a:pt x="158189" y="35609"/>
                    <a:pt x="161925" y="38100"/>
                  </a:cubicBezTo>
                  <a:cubicBezTo>
                    <a:pt x="164710" y="39956"/>
                    <a:pt x="168457" y="39778"/>
                    <a:pt x="171450" y="41275"/>
                  </a:cubicBezTo>
                  <a:cubicBezTo>
                    <a:pt x="183937" y="47519"/>
                    <a:pt x="177199" y="48140"/>
                    <a:pt x="190500" y="50800"/>
                  </a:cubicBezTo>
                  <a:cubicBezTo>
                    <a:pt x="229773" y="58655"/>
                    <a:pt x="302480" y="56539"/>
                    <a:pt x="323850" y="57150"/>
                  </a:cubicBezTo>
                  <a:cubicBezTo>
                    <a:pt x="356056" y="63591"/>
                    <a:pt x="342743" y="62305"/>
                    <a:pt x="396875" y="57150"/>
                  </a:cubicBezTo>
                  <a:cubicBezTo>
                    <a:pt x="400207" y="56833"/>
                    <a:pt x="403056" y="54104"/>
                    <a:pt x="406400" y="53975"/>
                  </a:cubicBezTo>
                  <a:cubicBezTo>
                    <a:pt x="458231" y="51982"/>
                    <a:pt x="510117" y="51858"/>
                    <a:pt x="561975" y="50800"/>
                  </a:cubicBezTo>
                  <a:cubicBezTo>
                    <a:pt x="566467" y="49303"/>
                    <a:pt x="580213" y="44450"/>
                    <a:pt x="584200" y="44450"/>
                  </a:cubicBezTo>
                  <a:cubicBezTo>
                    <a:pt x="599054" y="44450"/>
                    <a:pt x="613833" y="46567"/>
                    <a:pt x="628650" y="47625"/>
                  </a:cubicBezTo>
                  <a:lnTo>
                    <a:pt x="666750" y="60325"/>
                  </a:lnTo>
                  <a:cubicBezTo>
                    <a:pt x="669925" y="61383"/>
                    <a:pt x="673490" y="61644"/>
                    <a:pt x="676275" y="63500"/>
                  </a:cubicBezTo>
                  <a:cubicBezTo>
                    <a:pt x="679450" y="65617"/>
                    <a:pt x="682387" y="68143"/>
                    <a:pt x="685800" y="69850"/>
                  </a:cubicBezTo>
                  <a:cubicBezTo>
                    <a:pt x="688793" y="71347"/>
                    <a:pt x="692249" y="71707"/>
                    <a:pt x="695325" y="73025"/>
                  </a:cubicBezTo>
                  <a:cubicBezTo>
                    <a:pt x="699675" y="74889"/>
                    <a:pt x="703792" y="77258"/>
                    <a:pt x="708025" y="79375"/>
                  </a:cubicBezTo>
                  <a:cubicBezTo>
                    <a:pt x="710142" y="82550"/>
                    <a:pt x="711200" y="86783"/>
                    <a:pt x="714375" y="88900"/>
                  </a:cubicBezTo>
                  <a:cubicBezTo>
                    <a:pt x="718006" y="91321"/>
                    <a:pt x="722782" y="91294"/>
                    <a:pt x="727075" y="92075"/>
                  </a:cubicBezTo>
                  <a:cubicBezTo>
                    <a:pt x="734438" y="93414"/>
                    <a:pt x="741892" y="94192"/>
                    <a:pt x="749300" y="95250"/>
                  </a:cubicBezTo>
                  <a:cubicBezTo>
                    <a:pt x="752475" y="96308"/>
                    <a:pt x="755504" y="98010"/>
                    <a:pt x="758825" y="98425"/>
                  </a:cubicBezTo>
                  <a:cubicBezTo>
                    <a:pt x="772517" y="100137"/>
                    <a:pt x="786755" y="98088"/>
                    <a:pt x="800100" y="101600"/>
                  </a:cubicBezTo>
                  <a:cubicBezTo>
                    <a:pt x="807480" y="103542"/>
                    <a:pt x="812800" y="110067"/>
                    <a:pt x="819150" y="114300"/>
                  </a:cubicBezTo>
                  <a:cubicBezTo>
                    <a:pt x="830602" y="121935"/>
                    <a:pt x="839026" y="126651"/>
                    <a:pt x="847725" y="139700"/>
                  </a:cubicBezTo>
                  <a:cubicBezTo>
                    <a:pt x="856192" y="152400"/>
                    <a:pt x="850900" y="147108"/>
                    <a:pt x="863600" y="155575"/>
                  </a:cubicBezTo>
                  <a:cubicBezTo>
                    <a:pt x="881798" y="182872"/>
                    <a:pt x="857567" y="150748"/>
                    <a:pt x="879475" y="168275"/>
                  </a:cubicBezTo>
                  <a:cubicBezTo>
                    <a:pt x="882455" y="170659"/>
                    <a:pt x="882845" y="175416"/>
                    <a:pt x="885825" y="177800"/>
                  </a:cubicBezTo>
                  <a:cubicBezTo>
                    <a:pt x="888438" y="179891"/>
                    <a:pt x="892424" y="179350"/>
                    <a:pt x="895350" y="180975"/>
                  </a:cubicBezTo>
                  <a:cubicBezTo>
                    <a:pt x="902021" y="184681"/>
                    <a:pt x="907160" y="191262"/>
                    <a:pt x="914400" y="193675"/>
                  </a:cubicBezTo>
                  <a:cubicBezTo>
                    <a:pt x="938570" y="201732"/>
                    <a:pt x="926886" y="198712"/>
                    <a:pt x="949325" y="203200"/>
                  </a:cubicBezTo>
                  <a:cubicBezTo>
                    <a:pt x="957917" y="208928"/>
                    <a:pt x="961479" y="211872"/>
                    <a:pt x="971550" y="215900"/>
                  </a:cubicBezTo>
                  <a:cubicBezTo>
                    <a:pt x="977765" y="218386"/>
                    <a:pt x="984250" y="220133"/>
                    <a:pt x="990600" y="222250"/>
                  </a:cubicBezTo>
                  <a:lnTo>
                    <a:pt x="1000125" y="225425"/>
                  </a:lnTo>
                  <a:cubicBezTo>
                    <a:pt x="1003300" y="226483"/>
                    <a:pt x="1006315" y="228322"/>
                    <a:pt x="1009650" y="228600"/>
                  </a:cubicBezTo>
                  <a:lnTo>
                    <a:pt x="1047750" y="231775"/>
                  </a:lnTo>
                  <a:cubicBezTo>
                    <a:pt x="1049867" y="234950"/>
                    <a:pt x="1051169" y="238857"/>
                    <a:pt x="1054100" y="241300"/>
                  </a:cubicBezTo>
                  <a:cubicBezTo>
                    <a:pt x="1072703" y="256803"/>
                    <a:pt x="1107069" y="245413"/>
                    <a:pt x="1123950" y="244475"/>
                  </a:cubicBezTo>
                  <a:cubicBezTo>
                    <a:pt x="1125580" y="239586"/>
                    <a:pt x="1128406" y="228321"/>
                    <a:pt x="1133475" y="225425"/>
                  </a:cubicBezTo>
                  <a:cubicBezTo>
                    <a:pt x="1138160" y="222748"/>
                    <a:pt x="1143980" y="222787"/>
                    <a:pt x="1149350" y="222250"/>
                  </a:cubicBezTo>
                  <a:cubicBezTo>
                    <a:pt x="1165181" y="220667"/>
                    <a:pt x="1181100" y="220133"/>
                    <a:pt x="1196975" y="219075"/>
                  </a:cubicBezTo>
                  <a:cubicBezTo>
                    <a:pt x="1201208" y="218017"/>
                    <a:pt x="1205495" y="217154"/>
                    <a:pt x="1209675" y="215900"/>
                  </a:cubicBezTo>
                  <a:cubicBezTo>
                    <a:pt x="1216086" y="213977"/>
                    <a:pt x="1228725" y="209550"/>
                    <a:pt x="1228725" y="209550"/>
                  </a:cubicBezTo>
                  <a:cubicBezTo>
                    <a:pt x="1230842" y="206375"/>
                    <a:pt x="1232632" y="202956"/>
                    <a:pt x="1235075" y="200025"/>
                  </a:cubicBezTo>
                  <a:cubicBezTo>
                    <a:pt x="1255447" y="175579"/>
                    <a:pt x="1235184" y="204624"/>
                    <a:pt x="1250950" y="180975"/>
                  </a:cubicBezTo>
                  <a:cubicBezTo>
                    <a:pt x="1252008" y="176742"/>
                    <a:pt x="1251252" y="171559"/>
                    <a:pt x="1254125" y="168275"/>
                  </a:cubicBezTo>
                  <a:cubicBezTo>
                    <a:pt x="1259151" y="162532"/>
                    <a:pt x="1273175" y="155575"/>
                    <a:pt x="1273175" y="155575"/>
                  </a:cubicBezTo>
                  <a:cubicBezTo>
                    <a:pt x="1288296" y="132894"/>
                    <a:pt x="1284024" y="143929"/>
                    <a:pt x="1289050" y="123825"/>
                  </a:cubicBezTo>
                  <a:cubicBezTo>
                    <a:pt x="1290108" y="112183"/>
                    <a:pt x="1288927" y="100115"/>
                    <a:pt x="1292225" y="88900"/>
                  </a:cubicBezTo>
                  <a:cubicBezTo>
                    <a:pt x="1294378" y="81578"/>
                    <a:pt x="1300692" y="76200"/>
                    <a:pt x="1304925" y="69850"/>
                  </a:cubicBezTo>
                  <a:cubicBezTo>
                    <a:pt x="1307042" y="66675"/>
                    <a:pt x="1310068" y="63945"/>
                    <a:pt x="1311275" y="60325"/>
                  </a:cubicBezTo>
                  <a:cubicBezTo>
                    <a:pt x="1312333" y="57150"/>
                    <a:pt x="1312083" y="53167"/>
                    <a:pt x="1314450" y="50800"/>
                  </a:cubicBezTo>
                  <a:cubicBezTo>
                    <a:pt x="1328182" y="37068"/>
                    <a:pt x="1332952" y="38210"/>
                    <a:pt x="1349375" y="34925"/>
                  </a:cubicBezTo>
                  <a:cubicBezTo>
                    <a:pt x="1358466" y="28864"/>
                    <a:pt x="1366773" y="20913"/>
                    <a:pt x="1377950" y="19050"/>
                  </a:cubicBezTo>
                  <a:cubicBezTo>
                    <a:pt x="1387403" y="17474"/>
                    <a:pt x="1397000" y="16933"/>
                    <a:pt x="1406525" y="15875"/>
                  </a:cubicBezTo>
                  <a:cubicBezTo>
                    <a:pt x="1409347" y="11642"/>
                    <a:pt x="1415344" y="0"/>
                    <a:pt x="1422400" y="0"/>
                  </a:cubicBezTo>
                  <a:cubicBezTo>
                    <a:pt x="1438782" y="0"/>
                    <a:pt x="1439465" y="6945"/>
                    <a:pt x="1450975" y="12700"/>
                  </a:cubicBezTo>
                  <a:cubicBezTo>
                    <a:pt x="1457484" y="15954"/>
                    <a:pt x="1470337" y="17842"/>
                    <a:pt x="1476375" y="19050"/>
                  </a:cubicBezTo>
                  <a:cubicBezTo>
                    <a:pt x="1484140" y="22933"/>
                    <a:pt x="1490191" y="26706"/>
                    <a:pt x="1498600" y="28575"/>
                  </a:cubicBezTo>
                  <a:cubicBezTo>
                    <a:pt x="1504884" y="29972"/>
                    <a:pt x="1511300" y="30692"/>
                    <a:pt x="1517650" y="31750"/>
                  </a:cubicBezTo>
                  <a:cubicBezTo>
                    <a:pt x="1520825" y="35983"/>
                    <a:pt x="1523433" y="40708"/>
                    <a:pt x="1527175" y="44450"/>
                  </a:cubicBezTo>
                  <a:cubicBezTo>
                    <a:pt x="1531113" y="48388"/>
                    <a:pt x="1543992" y="56719"/>
                    <a:pt x="1549400" y="60325"/>
                  </a:cubicBezTo>
                  <a:cubicBezTo>
                    <a:pt x="1551517" y="63500"/>
                    <a:pt x="1553307" y="66919"/>
                    <a:pt x="1555750" y="69850"/>
                  </a:cubicBezTo>
                  <a:cubicBezTo>
                    <a:pt x="1558625" y="73299"/>
                    <a:pt x="1563094" y="75450"/>
                    <a:pt x="1565275" y="79375"/>
                  </a:cubicBezTo>
                  <a:cubicBezTo>
                    <a:pt x="1568526" y="85226"/>
                    <a:pt x="1567912" y="92856"/>
                    <a:pt x="1571625" y="98425"/>
                  </a:cubicBezTo>
                  <a:cubicBezTo>
                    <a:pt x="1581688" y="113519"/>
                    <a:pt x="1576768" y="104330"/>
                    <a:pt x="1584325" y="127000"/>
                  </a:cubicBezTo>
                  <a:cubicBezTo>
                    <a:pt x="1594995" y="159011"/>
                    <a:pt x="1578715" y="109358"/>
                    <a:pt x="1590675" y="149225"/>
                  </a:cubicBezTo>
                  <a:cubicBezTo>
                    <a:pt x="1592598" y="155636"/>
                    <a:pt x="1597025" y="168275"/>
                    <a:pt x="1597025" y="168275"/>
                  </a:cubicBezTo>
                  <a:cubicBezTo>
                    <a:pt x="1595967" y="182033"/>
                    <a:pt x="1596393" y="195987"/>
                    <a:pt x="1593850" y="209550"/>
                  </a:cubicBezTo>
                  <a:cubicBezTo>
                    <a:pt x="1593147" y="213301"/>
                    <a:pt x="1589207" y="215662"/>
                    <a:pt x="1587500" y="219075"/>
                  </a:cubicBezTo>
                  <a:cubicBezTo>
                    <a:pt x="1578310" y="237455"/>
                    <a:pt x="1592856" y="220069"/>
                    <a:pt x="1574800" y="238125"/>
                  </a:cubicBezTo>
                  <a:cubicBezTo>
                    <a:pt x="1572683" y="244475"/>
                    <a:pt x="1573183" y="252442"/>
                    <a:pt x="1568450" y="257175"/>
                  </a:cubicBezTo>
                  <a:lnTo>
                    <a:pt x="1549400" y="276225"/>
                  </a:lnTo>
                  <a:cubicBezTo>
                    <a:pt x="1548342" y="280458"/>
                    <a:pt x="1547424" y="284729"/>
                    <a:pt x="1546225" y="288925"/>
                  </a:cubicBezTo>
                  <a:cubicBezTo>
                    <a:pt x="1545306" y="292143"/>
                    <a:pt x="1543050" y="295103"/>
                    <a:pt x="1543050" y="298450"/>
                  </a:cubicBezTo>
                  <a:cubicBezTo>
                    <a:pt x="1543050" y="301797"/>
                    <a:pt x="1545167" y="304800"/>
                    <a:pt x="1546225" y="307975"/>
                  </a:cubicBezTo>
                  <a:cubicBezTo>
                    <a:pt x="1545167" y="311150"/>
                    <a:pt x="1545417" y="315133"/>
                    <a:pt x="1543050" y="317500"/>
                  </a:cubicBezTo>
                  <a:cubicBezTo>
                    <a:pt x="1540683" y="319867"/>
                    <a:pt x="1536518" y="319178"/>
                    <a:pt x="1533525" y="320675"/>
                  </a:cubicBezTo>
                  <a:cubicBezTo>
                    <a:pt x="1508906" y="332985"/>
                    <a:pt x="1538416" y="322220"/>
                    <a:pt x="1514475" y="330200"/>
                  </a:cubicBezTo>
                  <a:cubicBezTo>
                    <a:pt x="1511300" y="333375"/>
                    <a:pt x="1505753" y="335307"/>
                    <a:pt x="1504950" y="339725"/>
                  </a:cubicBezTo>
                  <a:cubicBezTo>
                    <a:pt x="1502912" y="350936"/>
                    <a:pt x="1508999" y="366318"/>
                    <a:pt x="1511300" y="377825"/>
                  </a:cubicBezTo>
                  <a:cubicBezTo>
                    <a:pt x="1512563" y="384138"/>
                    <a:pt x="1513565" y="390502"/>
                    <a:pt x="1514475" y="396875"/>
                  </a:cubicBezTo>
                  <a:cubicBezTo>
                    <a:pt x="1515682" y="405322"/>
                    <a:pt x="1515405" y="414043"/>
                    <a:pt x="1517650" y="422275"/>
                  </a:cubicBezTo>
                  <a:cubicBezTo>
                    <a:pt x="1518654" y="425956"/>
                    <a:pt x="1522293" y="428387"/>
                    <a:pt x="1524000" y="431800"/>
                  </a:cubicBezTo>
                  <a:cubicBezTo>
                    <a:pt x="1525497" y="434793"/>
                    <a:pt x="1525550" y="438399"/>
                    <a:pt x="1527175" y="441325"/>
                  </a:cubicBezTo>
                  <a:cubicBezTo>
                    <a:pt x="1530881" y="447996"/>
                    <a:pt x="1535642" y="454025"/>
                    <a:pt x="1539875" y="460375"/>
                  </a:cubicBezTo>
                  <a:cubicBezTo>
                    <a:pt x="1549160" y="474303"/>
                    <a:pt x="1543935" y="466847"/>
                    <a:pt x="1555750" y="482600"/>
                  </a:cubicBezTo>
                  <a:cubicBezTo>
                    <a:pt x="1556808" y="485775"/>
                    <a:pt x="1557750" y="488991"/>
                    <a:pt x="1558925" y="492125"/>
                  </a:cubicBezTo>
                  <a:cubicBezTo>
                    <a:pt x="1560926" y="497461"/>
                    <a:pt x="1563473" y="502593"/>
                    <a:pt x="1565275" y="508000"/>
                  </a:cubicBezTo>
                  <a:cubicBezTo>
                    <a:pt x="1566655" y="512140"/>
                    <a:pt x="1564899" y="518164"/>
                    <a:pt x="1568450" y="520700"/>
                  </a:cubicBezTo>
                  <a:cubicBezTo>
                    <a:pt x="1573688" y="524442"/>
                    <a:pt x="1581150" y="522817"/>
                    <a:pt x="1587500" y="523875"/>
                  </a:cubicBezTo>
                  <a:cubicBezTo>
                    <a:pt x="1591733" y="530225"/>
                    <a:pt x="1597787" y="535685"/>
                    <a:pt x="1600200" y="542925"/>
                  </a:cubicBezTo>
                  <a:lnTo>
                    <a:pt x="1606550" y="561975"/>
                  </a:lnTo>
                  <a:cubicBezTo>
                    <a:pt x="1613958" y="560917"/>
                    <a:pt x="1621742" y="561357"/>
                    <a:pt x="1628775" y="558800"/>
                  </a:cubicBezTo>
                  <a:cubicBezTo>
                    <a:pt x="1633748" y="556992"/>
                    <a:pt x="1637169" y="552351"/>
                    <a:pt x="1641475" y="549275"/>
                  </a:cubicBezTo>
                  <a:cubicBezTo>
                    <a:pt x="1652246" y="541581"/>
                    <a:pt x="1648729" y="543682"/>
                    <a:pt x="1660525" y="539750"/>
                  </a:cubicBezTo>
                  <a:cubicBezTo>
                    <a:pt x="1664758" y="536575"/>
                    <a:pt x="1668492" y="532592"/>
                    <a:pt x="1673225" y="530225"/>
                  </a:cubicBezTo>
                  <a:cubicBezTo>
                    <a:pt x="1714230" y="509723"/>
                    <a:pt x="1660780" y="543814"/>
                    <a:pt x="1695450" y="520700"/>
                  </a:cubicBezTo>
                  <a:cubicBezTo>
                    <a:pt x="1696508" y="517525"/>
                    <a:pt x="1696012" y="513266"/>
                    <a:pt x="1698625" y="511175"/>
                  </a:cubicBezTo>
                  <a:cubicBezTo>
                    <a:pt x="1702032" y="508449"/>
                    <a:pt x="1708789" y="511551"/>
                    <a:pt x="1711325" y="508000"/>
                  </a:cubicBezTo>
                  <a:cubicBezTo>
                    <a:pt x="1715067" y="502762"/>
                    <a:pt x="1712464" y="495057"/>
                    <a:pt x="1714500" y="488950"/>
                  </a:cubicBezTo>
                  <a:cubicBezTo>
                    <a:pt x="1715707" y="485330"/>
                    <a:pt x="1718733" y="482600"/>
                    <a:pt x="1720850" y="479425"/>
                  </a:cubicBezTo>
                  <a:cubicBezTo>
                    <a:pt x="1721908" y="458258"/>
                    <a:pt x="1721284" y="436940"/>
                    <a:pt x="1724025" y="415925"/>
                  </a:cubicBezTo>
                  <a:cubicBezTo>
                    <a:pt x="1724519" y="412141"/>
                    <a:pt x="1727395" y="408784"/>
                    <a:pt x="1730375" y="406400"/>
                  </a:cubicBezTo>
                  <a:cubicBezTo>
                    <a:pt x="1732988" y="404309"/>
                    <a:pt x="1736725" y="404283"/>
                    <a:pt x="1739900" y="403225"/>
                  </a:cubicBezTo>
                  <a:cubicBezTo>
                    <a:pt x="1737783" y="373592"/>
                    <a:pt x="1734423" y="344021"/>
                    <a:pt x="1733550" y="314325"/>
                  </a:cubicBezTo>
                  <a:cubicBezTo>
                    <a:pt x="1732935" y="293420"/>
                    <a:pt x="1732874" y="296559"/>
                    <a:pt x="1746250" y="292100"/>
                  </a:cubicBezTo>
                  <a:cubicBezTo>
                    <a:pt x="1751542" y="293158"/>
                    <a:pt x="1757635" y="292282"/>
                    <a:pt x="1762125" y="295275"/>
                  </a:cubicBezTo>
                  <a:cubicBezTo>
                    <a:pt x="1764910" y="297131"/>
                    <a:pt x="1763803" y="301807"/>
                    <a:pt x="1765300" y="304800"/>
                  </a:cubicBezTo>
                  <a:cubicBezTo>
                    <a:pt x="1767007" y="308213"/>
                    <a:pt x="1770100" y="310838"/>
                    <a:pt x="1771650" y="314325"/>
                  </a:cubicBezTo>
                  <a:cubicBezTo>
                    <a:pt x="1782786" y="339381"/>
                    <a:pt x="1770390" y="328302"/>
                    <a:pt x="1787525" y="339725"/>
                  </a:cubicBezTo>
                  <a:cubicBezTo>
                    <a:pt x="1788583" y="342900"/>
                    <a:pt x="1787387" y="348777"/>
                    <a:pt x="1790700" y="349250"/>
                  </a:cubicBezTo>
                  <a:cubicBezTo>
                    <a:pt x="1800035" y="350584"/>
                    <a:pt x="1811783" y="341545"/>
                    <a:pt x="1819275" y="336550"/>
                  </a:cubicBezTo>
                  <a:cubicBezTo>
                    <a:pt x="1821392" y="333375"/>
                    <a:pt x="1824075" y="330512"/>
                    <a:pt x="1825625" y="327025"/>
                  </a:cubicBezTo>
                  <a:cubicBezTo>
                    <a:pt x="1828343" y="320908"/>
                    <a:pt x="1831975" y="307975"/>
                    <a:pt x="1831975" y="307975"/>
                  </a:cubicBezTo>
                  <a:cubicBezTo>
                    <a:pt x="1833033" y="297392"/>
                    <a:pt x="1833533" y="286737"/>
                    <a:pt x="1835150" y="276225"/>
                  </a:cubicBezTo>
                  <a:cubicBezTo>
                    <a:pt x="1835659" y="272917"/>
                    <a:pt x="1836234" y="269313"/>
                    <a:pt x="1838325" y="266700"/>
                  </a:cubicBezTo>
                  <a:cubicBezTo>
                    <a:pt x="1840709" y="263720"/>
                    <a:pt x="1844437" y="262057"/>
                    <a:pt x="1847850" y="260350"/>
                  </a:cubicBezTo>
                  <a:cubicBezTo>
                    <a:pt x="1852405" y="258073"/>
                    <a:pt x="1866006" y="255017"/>
                    <a:pt x="1870075" y="254000"/>
                  </a:cubicBezTo>
                  <a:cubicBezTo>
                    <a:pt x="1873250" y="251883"/>
                    <a:pt x="1876547" y="245360"/>
                    <a:pt x="1879600" y="247650"/>
                  </a:cubicBezTo>
                  <a:cubicBezTo>
                    <a:pt x="1883917" y="250888"/>
                    <a:pt x="1880880" y="258472"/>
                    <a:pt x="1882775" y="263525"/>
                  </a:cubicBezTo>
                  <a:cubicBezTo>
                    <a:pt x="1884115" y="267098"/>
                    <a:pt x="1886907" y="269945"/>
                    <a:pt x="1889125" y="273050"/>
                  </a:cubicBezTo>
                  <a:cubicBezTo>
                    <a:pt x="1899865" y="288087"/>
                    <a:pt x="1895022" y="283331"/>
                    <a:pt x="1908175" y="292100"/>
                  </a:cubicBezTo>
                  <a:cubicBezTo>
                    <a:pt x="1907117" y="297392"/>
                    <a:pt x="1905000" y="302579"/>
                    <a:pt x="1905000" y="307975"/>
                  </a:cubicBezTo>
                  <a:cubicBezTo>
                    <a:pt x="1905000" y="316740"/>
                    <a:pt x="1907440" y="330602"/>
                    <a:pt x="1911350" y="339725"/>
                  </a:cubicBezTo>
                  <a:cubicBezTo>
                    <a:pt x="1913214" y="344075"/>
                    <a:pt x="1915942" y="348031"/>
                    <a:pt x="1917700" y="352425"/>
                  </a:cubicBezTo>
                  <a:cubicBezTo>
                    <a:pt x="1920186" y="358640"/>
                    <a:pt x="1924050" y="371475"/>
                    <a:pt x="1924050" y="371475"/>
                  </a:cubicBezTo>
                  <a:cubicBezTo>
                    <a:pt x="1922992" y="378883"/>
                    <a:pt x="1922558" y="386408"/>
                    <a:pt x="1920875" y="393700"/>
                  </a:cubicBezTo>
                  <a:cubicBezTo>
                    <a:pt x="1919370" y="400222"/>
                    <a:pt x="1915625" y="406148"/>
                    <a:pt x="1914525" y="412750"/>
                  </a:cubicBezTo>
                  <a:cubicBezTo>
                    <a:pt x="1913467" y="419100"/>
                    <a:pt x="1915092" y="426562"/>
                    <a:pt x="1911350" y="431800"/>
                  </a:cubicBezTo>
                  <a:cubicBezTo>
                    <a:pt x="1908814" y="435351"/>
                    <a:pt x="1902883" y="433917"/>
                    <a:pt x="1898650" y="434975"/>
                  </a:cubicBezTo>
                  <a:cubicBezTo>
                    <a:pt x="1896533" y="438150"/>
                    <a:pt x="1895280" y="442116"/>
                    <a:pt x="1892300" y="444500"/>
                  </a:cubicBezTo>
                  <a:cubicBezTo>
                    <a:pt x="1889687" y="446591"/>
                    <a:pt x="1884866" y="445062"/>
                    <a:pt x="1882775" y="447675"/>
                  </a:cubicBezTo>
                  <a:cubicBezTo>
                    <a:pt x="1880049" y="451082"/>
                    <a:pt x="1880799" y="456179"/>
                    <a:pt x="1879600" y="460375"/>
                  </a:cubicBezTo>
                  <a:cubicBezTo>
                    <a:pt x="1878681" y="463593"/>
                    <a:pt x="1878516" y="467287"/>
                    <a:pt x="1876425" y="469900"/>
                  </a:cubicBezTo>
                  <a:cubicBezTo>
                    <a:pt x="1874041" y="472880"/>
                    <a:pt x="1870075" y="474133"/>
                    <a:pt x="1866900" y="476250"/>
                  </a:cubicBezTo>
                  <a:cubicBezTo>
                    <a:pt x="1864783" y="482600"/>
                    <a:pt x="1866119" y="491587"/>
                    <a:pt x="1860550" y="495300"/>
                  </a:cubicBezTo>
                  <a:cubicBezTo>
                    <a:pt x="1857375" y="497417"/>
                    <a:pt x="1853956" y="499207"/>
                    <a:pt x="1851025" y="501650"/>
                  </a:cubicBezTo>
                  <a:cubicBezTo>
                    <a:pt x="1847576" y="504525"/>
                    <a:pt x="1845308" y="508795"/>
                    <a:pt x="1841500" y="511175"/>
                  </a:cubicBezTo>
                  <a:cubicBezTo>
                    <a:pt x="1826032" y="520843"/>
                    <a:pt x="1808206" y="519109"/>
                    <a:pt x="1790700" y="520700"/>
                  </a:cubicBezTo>
                  <a:cubicBezTo>
                    <a:pt x="1787525" y="521758"/>
                    <a:pt x="1783031" y="521090"/>
                    <a:pt x="1781175" y="523875"/>
                  </a:cubicBezTo>
                  <a:cubicBezTo>
                    <a:pt x="1778182" y="528365"/>
                    <a:pt x="1779309" y="534515"/>
                    <a:pt x="1778000" y="539750"/>
                  </a:cubicBezTo>
                  <a:cubicBezTo>
                    <a:pt x="1777188" y="542997"/>
                    <a:pt x="1776681" y="546490"/>
                    <a:pt x="1774825" y="549275"/>
                  </a:cubicBezTo>
                  <a:cubicBezTo>
                    <a:pt x="1772334" y="553011"/>
                    <a:pt x="1768475" y="555625"/>
                    <a:pt x="1765300" y="558800"/>
                  </a:cubicBezTo>
                  <a:cubicBezTo>
                    <a:pt x="1757320" y="582741"/>
                    <a:pt x="1768085" y="553231"/>
                    <a:pt x="1755775" y="577850"/>
                  </a:cubicBezTo>
                  <a:cubicBezTo>
                    <a:pt x="1754278" y="580843"/>
                    <a:pt x="1754097" y="584382"/>
                    <a:pt x="1752600" y="587375"/>
                  </a:cubicBezTo>
                  <a:cubicBezTo>
                    <a:pt x="1747765" y="597046"/>
                    <a:pt x="1741362" y="601788"/>
                    <a:pt x="1733550" y="609600"/>
                  </a:cubicBezTo>
                  <a:cubicBezTo>
                    <a:pt x="1726001" y="632248"/>
                    <a:pt x="1736705" y="604867"/>
                    <a:pt x="1720850" y="628650"/>
                  </a:cubicBezTo>
                  <a:cubicBezTo>
                    <a:pt x="1718994" y="631435"/>
                    <a:pt x="1719300" y="635249"/>
                    <a:pt x="1717675" y="638175"/>
                  </a:cubicBezTo>
                  <a:cubicBezTo>
                    <a:pt x="1713969" y="644846"/>
                    <a:pt x="1709208" y="650875"/>
                    <a:pt x="1704975" y="657225"/>
                  </a:cubicBezTo>
                  <a:cubicBezTo>
                    <a:pt x="1698731" y="666591"/>
                    <a:pt x="1698267" y="668635"/>
                    <a:pt x="1689100" y="676275"/>
                  </a:cubicBezTo>
                  <a:cubicBezTo>
                    <a:pt x="1686169" y="678718"/>
                    <a:pt x="1682506" y="680182"/>
                    <a:pt x="1679575" y="682625"/>
                  </a:cubicBezTo>
                  <a:cubicBezTo>
                    <a:pt x="1676126" y="685500"/>
                    <a:pt x="1674066" y="690142"/>
                    <a:pt x="1670050" y="692150"/>
                  </a:cubicBezTo>
                  <a:cubicBezTo>
                    <a:pt x="1665223" y="694563"/>
                    <a:pt x="1659443" y="694154"/>
                    <a:pt x="1654175" y="695325"/>
                  </a:cubicBezTo>
                  <a:cubicBezTo>
                    <a:pt x="1649915" y="696272"/>
                    <a:pt x="1645708" y="697442"/>
                    <a:pt x="1641475" y="698500"/>
                  </a:cubicBezTo>
                  <a:cubicBezTo>
                    <a:pt x="1638300" y="700617"/>
                    <a:pt x="1635437" y="703300"/>
                    <a:pt x="1631950" y="704850"/>
                  </a:cubicBezTo>
                  <a:cubicBezTo>
                    <a:pt x="1616407" y="711758"/>
                    <a:pt x="1614408" y="710112"/>
                    <a:pt x="1600200" y="714375"/>
                  </a:cubicBezTo>
                  <a:cubicBezTo>
                    <a:pt x="1593789" y="716298"/>
                    <a:pt x="1581150" y="720725"/>
                    <a:pt x="1581150" y="720725"/>
                  </a:cubicBezTo>
                  <a:cubicBezTo>
                    <a:pt x="1576917" y="719667"/>
                    <a:pt x="1571734" y="720423"/>
                    <a:pt x="1568450" y="717550"/>
                  </a:cubicBezTo>
                  <a:cubicBezTo>
                    <a:pt x="1548266" y="699889"/>
                    <a:pt x="1564084" y="700881"/>
                    <a:pt x="1546225" y="688975"/>
                  </a:cubicBezTo>
                  <a:cubicBezTo>
                    <a:pt x="1543440" y="687119"/>
                    <a:pt x="1539875" y="686858"/>
                    <a:pt x="1536700" y="685800"/>
                  </a:cubicBezTo>
                  <a:lnTo>
                    <a:pt x="1508125" y="657225"/>
                  </a:lnTo>
                  <a:cubicBezTo>
                    <a:pt x="1504950" y="654050"/>
                    <a:pt x="1501091" y="651436"/>
                    <a:pt x="1498600" y="647700"/>
                  </a:cubicBezTo>
                  <a:lnTo>
                    <a:pt x="1479550" y="619125"/>
                  </a:lnTo>
                  <a:cubicBezTo>
                    <a:pt x="1477433" y="615950"/>
                    <a:pt x="1476375" y="611717"/>
                    <a:pt x="1473200" y="609600"/>
                  </a:cubicBezTo>
                  <a:lnTo>
                    <a:pt x="1444625" y="590550"/>
                  </a:lnTo>
                  <a:lnTo>
                    <a:pt x="1435100" y="584200"/>
                  </a:lnTo>
                  <a:lnTo>
                    <a:pt x="1425575" y="577850"/>
                  </a:lnTo>
                  <a:cubicBezTo>
                    <a:pt x="1411019" y="556015"/>
                    <a:pt x="1420115" y="561213"/>
                    <a:pt x="1403350" y="555625"/>
                  </a:cubicBezTo>
                  <a:cubicBezTo>
                    <a:pt x="1395603" y="558207"/>
                    <a:pt x="1390455" y="558995"/>
                    <a:pt x="1384300" y="565150"/>
                  </a:cubicBezTo>
                  <a:cubicBezTo>
                    <a:pt x="1381602" y="567848"/>
                    <a:pt x="1380067" y="571500"/>
                    <a:pt x="1377950" y="574675"/>
                  </a:cubicBezTo>
                  <a:cubicBezTo>
                    <a:pt x="1379008" y="577850"/>
                    <a:pt x="1381125" y="580853"/>
                    <a:pt x="1381125" y="584200"/>
                  </a:cubicBezTo>
                  <a:cubicBezTo>
                    <a:pt x="1381125" y="600551"/>
                    <a:pt x="1374337" y="605495"/>
                    <a:pt x="1365250" y="619125"/>
                  </a:cubicBezTo>
                  <a:cubicBezTo>
                    <a:pt x="1363133" y="622300"/>
                    <a:pt x="1362520" y="627443"/>
                    <a:pt x="1358900" y="628650"/>
                  </a:cubicBezTo>
                  <a:cubicBezTo>
                    <a:pt x="1342275" y="634192"/>
                    <a:pt x="1352688" y="631352"/>
                    <a:pt x="1327150" y="635000"/>
                  </a:cubicBezTo>
                  <a:cubicBezTo>
                    <a:pt x="1326092" y="640292"/>
                    <a:pt x="1326388" y="646048"/>
                    <a:pt x="1323975" y="650875"/>
                  </a:cubicBezTo>
                  <a:cubicBezTo>
                    <a:pt x="1321967" y="654891"/>
                    <a:pt x="1317207" y="656856"/>
                    <a:pt x="1314450" y="660400"/>
                  </a:cubicBezTo>
                  <a:cubicBezTo>
                    <a:pt x="1309765" y="666424"/>
                    <a:pt x="1305163" y="672624"/>
                    <a:pt x="1301750" y="679450"/>
                  </a:cubicBezTo>
                  <a:cubicBezTo>
                    <a:pt x="1297868" y="687214"/>
                    <a:pt x="1294660" y="694943"/>
                    <a:pt x="1289050" y="701675"/>
                  </a:cubicBezTo>
                  <a:cubicBezTo>
                    <a:pt x="1286175" y="705124"/>
                    <a:pt x="1283450" y="709019"/>
                    <a:pt x="1279525" y="711200"/>
                  </a:cubicBezTo>
                  <a:cubicBezTo>
                    <a:pt x="1260901" y="721547"/>
                    <a:pt x="1230263" y="719564"/>
                    <a:pt x="1212850" y="720725"/>
                  </a:cubicBezTo>
                  <a:cubicBezTo>
                    <a:pt x="1209675" y="723900"/>
                    <a:pt x="1207061" y="727759"/>
                    <a:pt x="1203325" y="730250"/>
                  </a:cubicBezTo>
                  <a:cubicBezTo>
                    <a:pt x="1200540" y="732106"/>
                    <a:pt x="1197018" y="732506"/>
                    <a:pt x="1193800" y="733425"/>
                  </a:cubicBezTo>
                  <a:cubicBezTo>
                    <a:pt x="1173774" y="739147"/>
                    <a:pt x="1186999" y="734429"/>
                    <a:pt x="1162050" y="739775"/>
                  </a:cubicBezTo>
                  <a:cubicBezTo>
                    <a:pt x="1153516" y="741604"/>
                    <a:pt x="1136650" y="746125"/>
                    <a:pt x="1136650" y="746125"/>
                  </a:cubicBezTo>
                  <a:cubicBezTo>
                    <a:pt x="1134533" y="749300"/>
                    <a:pt x="1132007" y="752237"/>
                    <a:pt x="1130300" y="755650"/>
                  </a:cubicBezTo>
                  <a:cubicBezTo>
                    <a:pt x="1128803" y="758643"/>
                    <a:pt x="1129180" y="762533"/>
                    <a:pt x="1127125" y="765175"/>
                  </a:cubicBezTo>
                  <a:cubicBezTo>
                    <a:pt x="1109753" y="787510"/>
                    <a:pt x="1113459" y="780241"/>
                    <a:pt x="1095375" y="790575"/>
                  </a:cubicBezTo>
                  <a:cubicBezTo>
                    <a:pt x="1078141" y="800423"/>
                    <a:pt x="1093789" y="794279"/>
                    <a:pt x="1076325" y="800100"/>
                  </a:cubicBezTo>
                  <a:cubicBezTo>
                    <a:pt x="1074208" y="803275"/>
                    <a:pt x="1071525" y="806138"/>
                    <a:pt x="1069975" y="809625"/>
                  </a:cubicBezTo>
                  <a:cubicBezTo>
                    <a:pt x="1067257" y="815742"/>
                    <a:pt x="1065742" y="822325"/>
                    <a:pt x="1063625" y="828675"/>
                  </a:cubicBezTo>
                  <a:lnTo>
                    <a:pt x="1057275" y="847725"/>
                  </a:lnTo>
                  <a:lnTo>
                    <a:pt x="1054100" y="857250"/>
                  </a:lnTo>
                  <a:cubicBezTo>
                    <a:pt x="1053042" y="860425"/>
                    <a:pt x="1053710" y="864919"/>
                    <a:pt x="1050925" y="866775"/>
                  </a:cubicBezTo>
                  <a:cubicBezTo>
                    <a:pt x="1047750" y="868892"/>
                    <a:pt x="1044813" y="871418"/>
                    <a:pt x="1041400" y="873125"/>
                  </a:cubicBezTo>
                  <a:cubicBezTo>
                    <a:pt x="1036845" y="875402"/>
                    <a:pt x="1023244" y="878458"/>
                    <a:pt x="1019175" y="879475"/>
                  </a:cubicBezTo>
                  <a:lnTo>
                    <a:pt x="1006475" y="898525"/>
                  </a:lnTo>
                  <a:cubicBezTo>
                    <a:pt x="1004358" y="901700"/>
                    <a:pt x="1001332" y="904430"/>
                    <a:pt x="1000125" y="908050"/>
                  </a:cubicBezTo>
                  <a:lnTo>
                    <a:pt x="993775" y="927100"/>
                  </a:lnTo>
                  <a:cubicBezTo>
                    <a:pt x="992717" y="930275"/>
                    <a:pt x="992456" y="933840"/>
                    <a:pt x="990600" y="936625"/>
                  </a:cubicBezTo>
                  <a:lnTo>
                    <a:pt x="971550" y="965200"/>
                  </a:lnTo>
                  <a:cubicBezTo>
                    <a:pt x="969433" y="968375"/>
                    <a:pt x="966407" y="971105"/>
                    <a:pt x="965200" y="974725"/>
                  </a:cubicBezTo>
                  <a:lnTo>
                    <a:pt x="962025" y="984250"/>
                  </a:lnTo>
                  <a:cubicBezTo>
                    <a:pt x="964142" y="990600"/>
                    <a:pt x="966752" y="996806"/>
                    <a:pt x="968375" y="1003300"/>
                  </a:cubicBezTo>
                  <a:cubicBezTo>
                    <a:pt x="969433" y="1007533"/>
                    <a:pt x="969014" y="1012449"/>
                    <a:pt x="971550" y="1016000"/>
                  </a:cubicBezTo>
                  <a:cubicBezTo>
                    <a:pt x="974914" y="1020710"/>
                    <a:pt x="988781" y="1027713"/>
                    <a:pt x="993775" y="1031875"/>
                  </a:cubicBezTo>
                  <a:cubicBezTo>
                    <a:pt x="1002320" y="1038996"/>
                    <a:pt x="1002690" y="1043245"/>
                    <a:pt x="1012825" y="1047750"/>
                  </a:cubicBezTo>
                  <a:cubicBezTo>
                    <a:pt x="1018942" y="1050468"/>
                    <a:pt x="1026306" y="1050387"/>
                    <a:pt x="1031875" y="1054100"/>
                  </a:cubicBezTo>
                  <a:cubicBezTo>
                    <a:pt x="1053710" y="1068656"/>
                    <a:pt x="1043685" y="1064387"/>
                    <a:pt x="1060450" y="1069975"/>
                  </a:cubicBezTo>
                  <a:cubicBezTo>
                    <a:pt x="1062567" y="1073150"/>
                    <a:pt x="1063820" y="1077116"/>
                    <a:pt x="1066800" y="1079500"/>
                  </a:cubicBezTo>
                  <a:cubicBezTo>
                    <a:pt x="1069413" y="1081591"/>
                    <a:pt x="1073332" y="1081178"/>
                    <a:pt x="1076325" y="1082675"/>
                  </a:cubicBezTo>
                  <a:cubicBezTo>
                    <a:pt x="1079738" y="1084382"/>
                    <a:pt x="1082437" y="1087318"/>
                    <a:pt x="1085850" y="1089025"/>
                  </a:cubicBezTo>
                  <a:cubicBezTo>
                    <a:pt x="1088843" y="1090522"/>
                    <a:pt x="1092449" y="1090575"/>
                    <a:pt x="1095375" y="1092200"/>
                  </a:cubicBezTo>
                  <a:cubicBezTo>
                    <a:pt x="1102046" y="1095906"/>
                    <a:pt x="1114425" y="1104900"/>
                    <a:pt x="1114425" y="1104900"/>
                  </a:cubicBezTo>
                  <a:cubicBezTo>
                    <a:pt x="1114661" y="1105843"/>
                    <a:pt x="1119097" y="1124967"/>
                    <a:pt x="1120775" y="1127125"/>
                  </a:cubicBezTo>
                  <a:cubicBezTo>
                    <a:pt x="1126288" y="1134214"/>
                    <a:pt x="1134844" y="1138703"/>
                    <a:pt x="1139825" y="1146175"/>
                  </a:cubicBezTo>
                  <a:cubicBezTo>
                    <a:pt x="1141942" y="1149350"/>
                    <a:pt x="1143477" y="1153002"/>
                    <a:pt x="1146175" y="1155700"/>
                  </a:cubicBezTo>
                  <a:cubicBezTo>
                    <a:pt x="1148873" y="1158398"/>
                    <a:pt x="1152595" y="1159832"/>
                    <a:pt x="1155700" y="1162050"/>
                  </a:cubicBezTo>
                  <a:cubicBezTo>
                    <a:pt x="1183267" y="1181741"/>
                    <a:pt x="1155477" y="1162960"/>
                    <a:pt x="1177925" y="1177925"/>
                  </a:cubicBezTo>
                  <a:cubicBezTo>
                    <a:pt x="1183313" y="1186007"/>
                    <a:pt x="1184179" y="1189952"/>
                    <a:pt x="1193800" y="1193800"/>
                  </a:cubicBezTo>
                  <a:cubicBezTo>
                    <a:pt x="1195765" y="1194586"/>
                    <a:pt x="1198033" y="1193800"/>
                    <a:pt x="1200150" y="1193800"/>
                  </a:cubicBezTo>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6" name="任意多边形 85"/>
            <p:cNvSpPr/>
            <p:nvPr/>
          </p:nvSpPr>
          <p:spPr>
            <a:xfrm>
              <a:off x="7473950" y="4908550"/>
              <a:ext cx="1510886" cy="1438996"/>
            </a:xfrm>
            <a:custGeom>
              <a:avLst/>
              <a:gdLst>
                <a:gd name="connsiteX0" fmla="*/ 1387475 w 1510886"/>
                <a:gd name="connsiteY0" fmla="*/ 812800 h 1438996"/>
                <a:gd name="connsiteX1" fmla="*/ 1397000 w 1510886"/>
                <a:gd name="connsiteY1" fmla="*/ 828675 h 1438996"/>
                <a:gd name="connsiteX2" fmla="*/ 1416050 w 1510886"/>
                <a:gd name="connsiteY2" fmla="*/ 844550 h 1438996"/>
                <a:gd name="connsiteX3" fmla="*/ 1428750 w 1510886"/>
                <a:gd name="connsiteY3" fmla="*/ 850900 h 1438996"/>
                <a:gd name="connsiteX4" fmla="*/ 1438275 w 1510886"/>
                <a:gd name="connsiteY4" fmla="*/ 857250 h 1438996"/>
                <a:gd name="connsiteX5" fmla="*/ 1450975 w 1510886"/>
                <a:gd name="connsiteY5" fmla="*/ 876300 h 1438996"/>
                <a:gd name="connsiteX6" fmla="*/ 1460500 w 1510886"/>
                <a:gd name="connsiteY6" fmla="*/ 898525 h 1438996"/>
                <a:gd name="connsiteX7" fmla="*/ 1473200 w 1510886"/>
                <a:gd name="connsiteY7" fmla="*/ 917575 h 1438996"/>
                <a:gd name="connsiteX8" fmla="*/ 1479550 w 1510886"/>
                <a:gd name="connsiteY8" fmla="*/ 927100 h 1438996"/>
                <a:gd name="connsiteX9" fmla="*/ 1485900 w 1510886"/>
                <a:gd name="connsiteY9" fmla="*/ 936625 h 1438996"/>
                <a:gd name="connsiteX10" fmla="*/ 1495425 w 1510886"/>
                <a:gd name="connsiteY10" fmla="*/ 958850 h 1438996"/>
                <a:gd name="connsiteX11" fmla="*/ 1498600 w 1510886"/>
                <a:gd name="connsiteY11" fmla="*/ 968375 h 1438996"/>
                <a:gd name="connsiteX12" fmla="*/ 1504950 w 1510886"/>
                <a:gd name="connsiteY12" fmla="*/ 981075 h 1438996"/>
                <a:gd name="connsiteX13" fmla="*/ 1504950 w 1510886"/>
                <a:gd name="connsiteY13" fmla="*/ 1076325 h 1438996"/>
                <a:gd name="connsiteX14" fmla="*/ 1495425 w 1510886"/>
                <a:gd name="connsiteY14" fmla="*/ 1085850 h 1438996"/>
                <a:gd name="connsiteX15" fmla="*/ 1489075 w 1510886"/>
                <a:gd name="connsiteY15" fmla="*/ 1098550 h 1438996"/>
                <a:gd name="connsiteX16" fmla="*/ 1479550 w 1510886"/>
                <a:gd name="connsiteY16" fmla="*/ 1111250 h 1438996"/>
                <a:gd name="connsiteX17" fmla="*/ 1473200 w 1510886"/>
                <a:gd name="connsiteY17" fmla="*/ 1120775 h 1438996"/>
                <a:gd name="connsiteX18" fmla="*/ 1463675 w 1510886"/>
                <a:gd name="connsiteY18" fmla="*/ 1127125 h 1438996"/>
                <a:gd name="connsiteX19" fmla="*/ 1425575 w 1510886"/>
                <a:gd name="connsiteY19" fmla="*/ 1136650 h 1438996"/>
                <a:gd name="connsiteX20" fmla="*/ 1390650 w 1510886"/>
                <a:gd name="connsiteY20" fmla="*/ 1143000 h 1438996"/>
                <a:gd name="connsiteX21" fmla="*/ 1212850 w 1510886"/>
                <a:gd name="connsiteY21" fmla="*/ 1146175 h 1438996"/>
                <a:gd name="connsiteX22" fmla="*/ 1177925 w 1510886"/>
                <a:gd name="connsiteY22" fmla="*/ 1152525 h 1438996"/>
                <a:gd name="connsiteX23" fmla="*/ 1136650 w 1510886"/>
                <a:gd name="connsiteY23" fmla="*/ 1149350 h 1438996"/>
                <a:gd name="connsiteX24" fmla="*/ 1101725 w 1510886"/>
                <a:gd name="connsiteY24" fmla="*/ 1139825 h 1438996"/>
                <a:gd name="connsiteX25" fmla="*/ 1092200 w 1510886"/>
                <a:gd name="connsiteY25" fmla="*/ 1136650 h 1438996"/>
                <a:gd name="connsiteX26" fmla="*/ 1047750 w 1510886"/>
                <a:gd name="connsiteY26" fmla="*/ 1133475 h 1438996"/>
                <a:gd name="connsiteX27" fmla="*/ 1019175 w 1510886"/>
                <a:gd name="connsiteY27" fmla="*/ 1130300 h 1438996"/>
                <a:gd name="connsiteX28" fmla="*/ 965200 w 1510886"/>
                <a:gd name="connsiteY28" fmla="*/ 1127125 h 1438996"/>
                <a:gd name="connsiteX29" fmla="*/ 952500 w 1510886"/>
                <a:gd name="connsiteY29" fmla="*/ 1123950 h 1438996"/>
                <a:gd name="connsiteX30" fmla="*/ 885825 w 1510886"/>
                <a:gd name="connsiteY30" fmla="*/ 1117600 h 1438996"/>
                <a:gd name="connsiteX31" fmla="*/ 873125 w 1510886"/>
                <a:gd name="connsiteY31" fmla="*/ 1120775 h 1438996"/>
                <a:gd name="connsiteX32" fmla="*/ 863600 w 1510886"/>
                <a:gd name="connsiteY32" fmla="*/ 1139825 h 1438996"/>
                <a:gd name="connsiteX33" fmla="*/ 854075 w 1510886"/>
                <a:gd name="connsiteY33" fmla="*/ 1158875 h 1438996"/>
                <a:gd name="connsiteX34" fmla="*/ 850900 w 1510886"/>
                <a:gd name="connsiteY34" fmla="*/ 1174750 h 1438996"/>
                <a:gd name="connsiteX35" fmla="*/ 841375 w 1510886"/>
                <a:gd name="connsiteY35" fmla="*/ 1184275 h 1438996"/>
                <a:gd name="connsiteX36" fmla="*/ 828675 w 1510886"/>
                <a:gd name="connsiteY36" fmla="*/ 1187450 h 1438996"/>
                <a:gd name="connsiteX37" fmla="*/ 819150 w 1510886"/>
                <a:gd name="connsiteY37" fmla="*/ 1190625 h 1438996"/>
                <a:gd name="connsiteX38" fmla="*/ 800100 w 1510886"/>
                <a:gd name="connsiteY38" fmla="*/ 1203325 h 1438996"/>
                <a:gd name="connsiteX39" fmla="*/ 787400 w 1510886"/>
                <a:gd name="connsiteY39" fmla="*/ 1222375 h 1438996"/>
                <a:gd name="connsiteX40" fmla="*/ 777875 w 1510886"/>
                <a:gd name="connsiteY40" fmla="*/ 1254125 h 1438996"/>
                <a:gd name="connsiteX41" fmla="*/ 774700 w 1510886"/>
                <a:gd name="connsiteY41" fmla="*/ 1263650 h 1438996"/>
                <a:gd name="connsiteX42" fmla="*/ 771525 w 1510886"/>
                <a:gd name="connsiteY42" fmla="*/ 1273175 h 1438996"/>
                <a:gd name="connsiteX43" fmla="*/ 774700 w 1510886"/>
                <a:gd name="connsiteY43" fmla="*/ 1301750 h 1438996"/>
                <a:gd name="connsiteX44" fmla="*/ 774700 w 1510886"/>
                <a:gd name="connsiteY44" fmla="*/ 1323975 h 1438996"/>
                <a:gd name="connsiteX45" fmla="*/ 755650 w 1510886"/>
                <a:gd name="connsiteY45" fmla="*/ 1333500 h 1438996"/>
                <a:gd name="connsiteX46" fmla="*/ 742950 w 1510886"/>
                <a:gd name="connsiteY46" fmla="*/ 1362075 h 1438996"/>
                <a:gd name="connsiteX47" fmla="*/ 717550 w 1510886"/>
                <a:gd name="connsiteY47" fmla="*/ 1358900 h 1438996"/>
                <a:gd name="connsiteX48" fmla="*/ 698500 w 1510886"/>
                <a:gd name="connsiteY48" fmla="*/ 1346200 h 1438996"/>
                <a:gd name="connsiteX49" fmla="*/ 679450 w 1510886"/>
                <a:gd name="connsiteY49" fmla="*/ 1339850 h 1438996"/>
                <a:gd name="connsiteX50" fmla="*/ 669925 w 1510886"/>
                <a:gd name="connsiteY50" fmla="*/ 1336675 h 1438996"/>
                <a:gd name="connsiteX51" fmla="*/ 663575 w 1510886"/>
                <a:gd name="connsiteY51" fmla="*/ 1323975 h 1438996"/>
                <a:gd name="connsiteX52" fmla="*/ 650875 w 1510886"/>
                <a:gd name="connsiteY52" fmla="*/ 1301750 h 1438996"/>
                <a:gd name="connsiteX53" fmla="*/ 644525 w 1510886"/>
                <a:gd name="connsiteY53" fmla="*/ 1282700 h 1438996"/>
                <a:gd name="connsiteX54" fmla="*/ 647700 w 1510886"/>
                <a:gd name="connsiteY54" fmla="*/ 1244600 h 1438996"/>
                <a:gd name="connsiteX55" fmla="*/ 650875 w 1510886"/>
                <a:gd name="connsiteY55" fmla="*/ 1235075 h 1438996"/>
                <a:gd name="connsiteX56" fmla="*/ 654050 w 1510886"/>
                <a:gd name="connsiteY56" fmla="*/ 1196975 h 1438996"/>
                <a:gd name="connsiteX57" fmla="*/ 657225 w 1510886"/>
                <a:gd name="connsiteY57" fmla="*/ 1174750 h 1438996"/>
                <a:gd name="connsiteX58" fmla="*/ 663575 w 1510886"/>
                <a:gd name="connsiteY58" fmla="*/ 1155700 h 1438996"/>
                <a:gd name="connsiteX59" fmla="*/ 628650 w 1510886"/>
                <a:gd name="connsiteY59" fmla="*/ 1117600 h 1438996"/>
                <a:gd name="connsiteX60" fmla="*/ 619125 w 1510886"/>
                <a:gd name="connsiteY60" fmla="*/ 1120775 h 1438996"/>
                <a:gd name="connsiteX61" fmla="*/ 593725 w 1510886"/>
                <a:gd name="connsiteY61" fmla="*/ 1143000 h 1438996"/>
                <a:gd name="connsiteX62" fmla="*/ 584200 w 1510886"/>
                <a:gd name="connsiteY62" fmla="*/ 1149350 h 1438996"/>
                <a:gd name="connsiteX63" fmla="*/ 549275 w 1510886"/>
                <a:gd name="connsiteY63" fmla="*/ 1146175 h 1438996"/>
                <a:gd name="connsiteX64" fmla="*/ 517525 w 1510886"/>
                <a:gd name="connsiteY64" fmla="*/ 1143000 h 1438996"/>
                <a:gd name="connsiteX65" fmla="*/ 485775 w 1510886"/>
                <a:gd name="connsiteY65" fmla="*/ 1149350 h 1438996"/>
                <a:gd name="connsiteX66" fmla="*/ 463550 w 1510886"/>
                <a:gd name="connsiteY66" fmla="*/ 1155700 h 1438996"/>
                <a:gd name="connsiteX67" fmla="*/ 438150 w 1510886"/>
                <a:gd name="connsiteY67" fmla="*/ 1158875 h 1438996"/>
                <a:gd name="connsiteX68" fmla="*/ 415925 w 1510886"/>
                <a:gd name="connsiteY68" fmla="*/ 1162050 h 1438996"/>
                <a:gd name="connsiteX69" fmla="*/ 396875 w 1510886"/>
                <a:gd name="connsiteY69" fmla="*/ 1165225 h 1438996"/>
                <a:gd name="connsiteX70" fmla="*/ 387350 w 1510886"/>
                <a:gd name="connsiteY70" fmla="*/ 1168400 h 1438996"/>
                <a:gd name="connsiteX71" fmla="*/ 358775 w 1510886"/>
                <a:gd name="connsiteY71" fmla="*/ 1171575 h 1438996"/>
                <a:gd name="connsiteX72" fmla="*/ 346075 w 1510886"/>
                <a:gd name="connsiteY72" fmla="*/ 1174750 h 1438996"/>
                <a:gd name="connsiteX73" fmla="*/ 327025 w 1510886"/>
                <a:gd name="connsiteY73" fmla="*/ 1177925 h 1438996"/>
                <a:gd name="connsiteX74" fmla="*/ 304800 w 1510886"/>
                <a:gd name="connsiteY74" fmla="*/ 1184275 h 1438996"/>
                <a:gd name="connsiteX75" fmla="*/ 288925 w 1510886"/>
                <a:gd name="connsiteY75" fmla="*/ 1187450 h 1438996"/>
                <a:gd name="connsiteX76" fmla="*/ 269875 w 1510886"/>
                <a:gd name="connsiteY76" fmla="*/ 1193800 h 1438996"/>
                <a:gd name="connsiteX77" fmla="*/ 244475 w 1510886"/>
                <a:gd name="connsiteY77" fmla="*/ 1196975 h 1438996"/>
                <a:gd name="connsiteX78" fmla="*/ 219075 w 1510886"/>
                <a:gd name="connsiteY78" fmla="*/ 1203325 h 1438996"/>
                <a:gd name="connsiteX79" fmla="*/ 200025 w 1510886"/>
                <a:gd name="connsiteY79" fmla="*/ 1209675 h 1438996"/>
                <a:gd name="connsiteX80" fmla="*/ 177800 w 1510886"/>
                <a:gd name="connsiteY80" fmla="*/ 1222375 h 1438996"/>
                <a:gd name="connsiteX81" fmla="*/ 158750 w 1510886"/>
                <a:gd name="connsiteY81" fmla="*/ 1228725 h 1438996"/>
                <a:gd name="connsiteX82" fmla="*/ 149225 w 1510886"/>
                <a:gd name="connsiteY82" fmla="*/ 1231900 h 1438996"/>
                <a:gd name="connsiteX83" fmla="*/ 139700 w 1510886"/>
                <a:gd name="connsiteY83" fmla="*/ 1238250 h 1438996"/>
                <a:gd name="connsiteX84" fmla="*/ 149225 w 1510886"/>
                <a:gd name="connsiteY84" fmla="*/ 1244600 h 1438996"/>
                <a:gd name="connsiteX85" fmla="*/ 158750 w 1510886"/>
                <a:gd name="connsiteY85" fmla="*/ 1247775 h 1438996"/>
                <a:gd name="connsiteX86" fmla="*/ 165100 w 1510886"/>
                <a:gd name="connsiteY86" fmla="*/ 1266825 h 1438996"/>
                <a:gd name="connsiteX87" fmla="*/ 171450 w 1510886"/>
                <a:gd name="connsiteY87" fmla="*/ 1285875 h 1438996"/>
                <a:gd name="connsiteX88" fmla="*/ 174625 w 1510886"/>
                <a:gd name="connsiteY88" fmla="*/ 1295400 h 1438996"/>
                <a:gd name="connsiteX89" fmla="*/ 196850 w 1510886"/>
                <a:gd name="connsiteY89" fmla="*/ 1327150 h 1438996"/>
                <a:gd name="connsiteX90" fmla="*/ 219075 w 1510886"/>
                <a:gd name="connsiteY90" fmla="*/ 1343025 h 1438996"/>
                <a:gd name="connsiteX91" fmla="*/ 228600 w 1510886"/>
                <a:gd name="connsiteY91" fmla="*/ 1346200 h 1438996"/>
                <a:gd name="connsiteX92" fmla="*/ 238125 w 1510886"/>
                <a:gd name="connsiteY92" fmla="*/ 1352550 h 1438996"/>
                <a:gd name="connsiteX93" fmla="*/ 276225 w 1510886"/>
                <a:gd name="connsiteY93" fmla="*/ 1355725 h 1438996"/>
                <a:gd name="connsiteX94" fmla="*/ 288925 w 1510886"/>
                <a:gd name="connsiteY94" fmla="*/ 1358900 h 1438996"/>
                <a:gd name="connsiteX95" fmla="*/ 292100 w 1510886"/>
                <a:gd name="connsiteY95" fmla="*/ 1377950 h 1438996"/>
                <a:gd name="connsiteX96" fmla="*/ 288925 w 1510886"/>
                <a:gd name="connsiteY96" fmla="*/ 1397000 h 1438996"/>
                <a:gd name="connsiteX97" fmla="*/ 285750 w 1510886"/>
                <a:gd name="connsiteY97" fmla="*/ 1428750 h 1438996"/>
                <a:gd name="connsiteX98" fmla="*/ 276225 w 1510886"/>
                <a:gd name="connsiteY98" fmla="*/ 1431925 h 1438996"/>
                <a:gd name="connsiteX99" fmla="*/ 231775 w 1510886"/>
                <a:gd name="connsiteY99" fmla="*/ 1435100 h 1438996"/>
                <a:gd name="connsiteX100" fmla="*/ 200025 w 1510886"/>
                <a:gd name="connsiteY100" fmla="*/ 1435100 h 1438996"/>
                <a:gd name="connsiteX101" fmla="*/ 190500 w 1510886"/>
                <a:gd name="connsiteY101" fmla="*/ 1428750 h 1438996"/>
                <a:gd name="connsiteX102" fmla="*/ 180975 w 1510886"/>
                <a:gd name="connsiteY102" fmla="*/ 1425575 h 1438996"/>
                <a:gd name="connsiteX103" fmla="*/ 158750 w 1510886"/>
                <a:gd name="connsiteY103" fmla="*/ 1412875 h 1438996"/>
                <a:gd name="connsiteX104" fmla="*/ 149225 w 1510886"/>
                <a:gd name="connsiteY104" fmla="*/ 1403350 h 1438996"/>
                <a:gd name="connsiteX105" fmla="*/ 136525 w 1510886"/>
                <a:gd name="connsiteY105" fmla="*/ 1381125 h 1438996"/>
                <a:gd name="connsiteX106" fmla="*/ 127000 w 1510886"/>
                <a:gd name="connsiteY106" fmla="*/ 1374775 h 1438996"/>
                <a:gd name="connsiteX107" fmla="*/ 107950 w 1510886"/>
                <a:gd name="connsiteY107" fmla="*/ 1355725 h 1438996"/>
                <a:gd name="connsiteX108" fmla="*/ 79375 w 1510886"/>
                <a:gd name="connsiteY108" fmla="*/ 1339850 h 1438996"/>
                <a:gd name="connsiteX109" fmla="*/ 69850 w 1510886"/>
                <a:gd name="connsiteY109" fmla="*/ 1330325 h 1438996"/>
                <a:gd name="connsiteX110" fmla="*/ 60325 w 1510886"/>
                <a:gd name="connsiteY110" fmla="*/ 1327150 h 1438996"/>
                <a:gd name="connsiteX111" fmla="*/ 47625 w 1510886"/>
                <a:gd name="connsiteY111" fmla="*/ 1320800 h 1438996"/>
                <a:gd name="connsiteX112" fmla="*/ 28575 w 1510886"/>
                <a:gd name="connsiteY112" fmla="*/ 1311275 h 1438996"/>
                <a:gd name="connsiteX113" fmla="*/ 19050 w 1510886"/>
                <a:gd name="connsiteY113" fmla="*/ 1292225 h 1438996"/>
                <a:gd name="connsiteX114" fmla="*/ 15875 w 1510886"/>
                <a:gd name="connsiteY114" fmla="*/ 1282700 h 1438996"/>
                <a:gd name="connsiteX115" fmla="*/ 9525 w 1510886"/>
                <a:gd name="connsiteY115" fmla="*/ 1273175 h 1438996"/>
                <a:gd name="connsiteX116" fmla="*/ 3175 w 1510886"/>
                <a:gd name="connsiteY116" fmla="*/ 1250950 h 1438996"/>
                <a:gd name="connsiteX117" fmla="*/ 0 w 1510886"/>
                <a:gd name="connsiteY117" fmla="*/ 1241425 h 1438996"/>
                <a:gd name="connsiteX118" fmla="*/ 3175 w 1510886"/>
                <a:gd name="connsiteY118" fmla="*/ 1206500 h 1438996"/>
                <a:gd name="connsiteX119" fmla="*/ 19050 w 1510886"/>
                <a:gd name="connsiteY119" fmla="*/ 1190625 h 1438996"/>
                <a:gd name="connsiteX120" fmla="*/ 38100 w 1510886"/>
                <a:gd name="connsiteY120" fmla="*/ 1184275 h 1438996"/>
                <a:gd name="connsiteX121" fmla="*/ 47625 w 1510886"/>
                <a:gd name="connsiteY121" fmla="*/ 1181100 h 1438996"/>
                <a:gd name="connsiteX122" fmla="*/ 57150 w 1510886"/>
                <a:gd name="connsiteY122" fmla="*/ 1177925 h 1438996"/>
                <a:gd name="connsiteX123" fmla="*/ 79375 w 1510886"/>
                <a:gd name="connsiteY123" fmla="*/ 1174750 h 1438996"/>
                <a:gd name="connsiteX124" fmla="*/ 88900 w 1510886"/>
                <a:gd name="connsiteY124" fmla="*/ 1171575 h 1438996"/>
                <a:gd name="connsiteX125" fmla="*/ 101600 w 1510886"/>
                <a:gd name="connsiteY125" fmla="*/ 1168400 h 1438996"/>
                <a:gd name="connsiteX126" fmla="*/ 111125 w 1510886"/>
                <a:gd name="connsiteY126" fmla="*/ 1162050 h 1438996"/>
                <a:gd name="connsiteX127" fmla="*/ 130175 w 1510886"/>
                <a:gd name="connsiteY127" fmla="*/ 1155700 h 1438996"/>
                <a:gd name="connsiteX128" fmla="*/ 149225 w 1510886"/>
                <a:gd name="connsiteY128" fmla="*/ 1146175 h 1438996"/>
                <a:gd name="connsiteX129" fmla="*/ 168275 w 1510886"/>
                <a:gd name="connsiteY129" fmla="*/ 1130300 h 1438996"/>
                <a:gd name="connsiteX130" fmla="*/ 180975 w 1510886"/>
                <a:gd name="connsiteY130" fmla="*/ 1123950 h 1438996"/>
                <a:gd name="connsiteX131" fmla="*/ 200025 w 1510886"/>
                <a:gd name="connsiteY131" fmla="*/ 1111250 h 1438996"/>
                <a:gd name="connsiteX132" fmla="*/ 209550 w 1510886"/>
                <a:gd name="connsiteY132" fmla="*/ 1104900 h 1438996"/>
                <a:gd name="connsiteX133" fmla="*/ 219075 w 1510886"/>
                <a:gd name="connsiteY133" fmla="*/ 1098550 h 1438996"/>
                <a:gd name="connsiteX134" fmla="*/ 238125 w 1510886"/>
                <a:gd name="connsiteY134" fmla="*/ 1089025 h 1438996"/>
                <a:gd name="connsiteX135" fmla="*/ 257175 w 1510886"/>
                <a:gd name="connsiteY135" fmla="*/ 1079500 h 1438996"/>
                <a:gd name="connsiteX136" fmla="*/ 273050 w 1510886"/>
                <a:gd name="connsiteY136" fmla="*/ 1060450 h 1438996"/>
                <a:gd name="connsiteX137" fmla="*/ 292100 w 1510886"/>
                <a:gd name="connsiteY137" fmla="*/ 1044575 h 1438996"/>
                <a:gd name="connsiteX138" fmla="*/ 298450 w 1510886"/>
                <a:gd name="connsiteY138" fmla="*/ 1035050 h 1438996"/>
                <a:gd name="connsiteX139" fmla="*/ 307975 w 1510886"/>
                <a:gd name="connsiteY139" fmla="*/ 1031875 h 1438996"/>
                <a:gd name="connsiteX140" fmla="*/ 317500 w 1510886"/>
                <a:gd name="connsiteY140" fmla="*/ 1025525 h 1438996"/>
                <a:gd name="connsiteX141" fmla="*/ 346075 w 1510886"/>
                <a:gd name="connsiteY141" fmla="*/ 1022350 h 1438996"/>
                <a:gd name="connsiteX142" fmla="*/ 365125 w 1510886"/>
                <a:gd name="connsiteY142" fmla="*/ 1019175 h 1438996"/>
                <a:gd name="connsiteX143" fmla="*/ 393700 w 1510886"/>
                <a:gd name="connsiteY143" fmla="*/ 1006475 h 1438996"/>
                <a:gd name="connsiteX144" fmla="*/ 441325 w 1510886"/>
                <a:gd name="connsiteY144" fmla="*/ 993775 h 1438996"/>
                <a:gd name="connsiteX145" fmla="*/ 463550 w 1510886"/>
                <a:gd name="connsiteY145" fmla="*/ 984250 h 1438996"/>
                <a:gd name="connsiteX146" fmla="*/ 552450 w 1510886"/>
                <a:gd name="connsiteY146" fmla="*/ 984250 h 1438996"/>
                <a:gd name="connsiteX147" fmla="*/ 558800 w 1510886"/>
                <a:gd name="connsiteY147" fmla="*/ 974725 h 1438996"/>
                <a:gd name="connsiteX148" fmla="*/ 561975 w 1510886"/>
                <a:gd name="connsiteY148" fmla="*/ 962025 h 1438996"/>
                <a:gd name="connsiteX149" fmla="*/ 565150 w 1510886"/>
                <a:gd name="connsiteY149" fmla="*/ 946150 h 1438996"/>
                <a:gd name="connsiteX150" fmla="*/ 571500 w 1510886"/>
                <a:gd name="connsiteY150" fmla="*/ 936625 h 1438996"/>
                <a:gd name="connsiteX151" fmla="*/ 581025 w 1510886"/>
                <a:gd name="connsiteY151" fmla="*/ 914400 h 1438996"/>
                <a:gd name="connsiteX152" fmla="*/ 612775 w 1510886"/>
                <a:gd name="connsiteY152" fmla="*/ 892175 h 1438996"/>
                <a:gd name="connsiteX153" fmla="*/ 631825 w 1510886"/>
                <a:gd name="connsiteY153" fmla="*/ 854075 h 1438996"/>
                <a:gd name="connsiteX154" fmla="*/ 638175 w 1510886"/>
                <a:gd name="connsiteY154" fmla="*/ 841375 h 1438996"/>
                <a:gd name="connsiteX155" fmla="*/ 641350 w 1510886"/>
                <a:gd name="connsiteY155" fmla="*/ 831850 h 1438996"/>
                <a:gd name="connsiteX156" fmla="*/ 647700 w 1510886"/>
                <a:gd name="connsiteY156" fmla="*/ 822325 h 1438996"/>
                <a:gd name="connsiteX157" fmla="*/ 650875 w 1510886"/>
                <a:gd name="connsiteY157" fmla="*/ 812800 h 1438996"/>
                <a:gd name="connsiteX158" fmla="*/ 660400 w 1510886"/>
                <a:gd name="connsiteY158" fmla="*/ 803275 h 1438996"/>
                <a:gd name="connsiteX159" fmla="*/ 673100 w 1510886"/>
                <a:gd name="connsiteY159" fmla="*/ 784225 h 1438996"/>
                <a:gd name="connsiteX160" fmla="*/ 695325 w 1510886"/>
                <a:gd name="connsiteY160" fmla="*/ 755650 h 1438996"/>
                <a:gd name="connsiteX161" fmla="*/ 701675 w 1510886"/>
                <a:gd name="connsiteY161" fmla="*/ 736600 h 1438996"/>
                <a:gd name="connsiteX162" fmla="*/ 688975 w 1510886"/>
                <a:gd name="connsiteY162" fmla="*/ 708025 h 1438996"/>
                <a:gd name="connsiteX163" fmla="*/ 685800 w 1510886"/>
                <a:gd name="connsiteY163" fmla="*/ 698500 h 1438996"/>
                <a:gd name="connsiteX164" fmla="*/ 704850 w 1510886"/>
                <a:gd name="connsiteY164" fmla="*/ 688975 h 1438996"/>
                <a:gd name="connsiteX165" fmla="*/ 708025 w 1510886"/>
                <a:gd name="connsiteY165" fmla="*/ 679450 h 1438996"/>
                <a:gd name="connsiteX166" fmla="*/ 704850 w 1510886"/>
                <a:gd name="connsiteY166" fmla="*/ 612775 h 1438996"/>
                <a:gd name="connsiteX167" fmla="*/ 695325 w 1510886"/>
                <a:gd name="connsiteY167" fmla="*/ 593725 h 1438996"/>
                <a:gd name="connsiteX168" fmla="*/ 692150 w 1510886"/>
                <a:gd name="connsiteY168" fmla="*/ 584200 h 1438996"/>
                <a:gd name="connsiteX169" fmla="*/ 695325 w 1510886"/>
                <a:gd name="connsiteY169" fmla="*/ 533400 h 1438996"/>
                <a:gd name="connsiteX170" fmla="*/ 704850 w 1510886"/>
                <a:gd name="connsiteY170" fmla="*/ 498475 h 1438996"/>
                <a:gd name="connsiteX171" fmla="*/ 714375 w 1510886"/>
                <a:gd name="connsiteY171" fmla="*/ 495300 h 1438996"/>
                <a:gd name="connsiteX172" fmla="*/ 720725 w 1510886"/>
                <a:gd name="connsiteY172" fmla="*/ 485775 h 1438996"/>
                <a:gd name="connsiteX173" fmla="*/ 733425 w 1510886"/>
                <a:gd name="connsiteY173" fmla="*/ 482600 h 1438996"/>
                <a:gd name="connsiteX174" fmla="*/ 746125 w 1510886"/>
                <a:gd name="connsiteY174" fmla="*/ 463550 h 1438996"/>
                <a:gd name="connsiteX175" fmla="*/ 752475 w 1510886"/>
                <a:gd name="connsiteY175" fmla="*/ 454025 h 1438996"/>
                <a:gd name="connsiteX176" fmla="*/ 758825 w 1510886"/>
                <a:gd name="connsiteY176" fmla="*/ 434975 h 1438996"/>
                <a:gd name="connsiteX177" fmla="*/ 781050 w 1510886"/>
                <a:gd name="connsiteY177" fmla="*/ 415925 h 1438996"/>
                <a:gd name="connsiteX178" fmla="*/ 800100 w 1510886"/>
                <a:gd name="connsiteY178" fmla="*/ 409575 h 1438996"/>
                <a:gd name="connsiteX179" fmla="*/ 809625 w 1510886"/>
                <a:gd name="connsiteY179" fmla="*/ 406400 h 1438996"/>
                <a:gd name="connsiteX180" fmla="*/ 819150 w 1510886"/>
                <a:gd name="connsiteY180" fmla="*/ 403225 h 1438996"/>
                <a:gd name="connsiteX181" fmla="*/ 828675 w 1510886"/>
                <a:gd name="connsiteY181" fmla="*/ 396875 h 1438996"/>
                <a:gd name="connsiteX182" fmla="*/ 835025 w 1510886"/>
                <a:gd name="connsiteY182" fmla="*/ 387350 h 1438996"/>
                <a:gd name="connsiteX183" fmla="*/ 841375 w 1510886"/>
                <a:gd name="connsiteY183" fmla="*/ 346075 h 1438996"/>
                <a:gd name="connsiteX184" fmla="*/ 844550 w 1510886"/>
                <a:gd name="connsiteY184" fmla="*/ 336550 h 1438996"/>
                <a:gd name="connsiteX185" fmla="*/ 847725 w 1510886"/>
                <a:gd name="connsiteY185" fmla="*/ 320675 h 1438996"/>
                <a:gd name="connsiteX186" fmla="*/ 866775 w 1510886"/>
                <a:gd name="connsiteY186" fmla="*/ 314325 h 1438996"/>
                <a:gd name="connsiteX187" fmla="*/ 876300 w 1510886"/>
                <a:gd name="connsiteY187" fmla="*/ 295275 h 1438996"/>
                <a:gd name="connsiteX188" fmla="*/ 882650 w 1510886"/>
                <a:gd name="connsiteY188" fmla="*/ 266700 h 1438996"/>
                <a:gd name="connsiteX189" fmla="*/ 898525 w 1510886"/>
                <a:gd name="connsiteY189" fmla="*/ 250825 h 1438996"/>
                <a:gd name="connsiteX190" fmla="*/ 908050 w 1510886"/>
                <a:gd name="connsiteY190" fmla="*/ 219075 h 1438996"/>
                <a:gd name="connsiteX191" fmla="*/ 911225 w 1510886"/>
                <a:gd name="connsiteY191" fmla="*/ 209550 h 1438996"/>
                <a:gd name="connsiteX192" fmla="*/ 927100 w 1510886"/>
                <a:gd name="connsiteY192" fmla="*/ 190500 h 1438996"/>
                <a:gd name="connsiteX193" fmla="*/ 930275 w 1510886"/>
                <a:gd name="connsiteY193" fmla="*/ 180975 h 1438996"/>
                <a:gd name="connsiteX194" fmla="*/ 942975 w 1510886"/>
                <a:gd name="connsiteY194" fmla="*/ 161925 h 1438996"/>
                <a:gd name="connsiteX195" fmla="*/ 955675 w 1510886"/>
                <a:gd name="connsiteY195" fmla="*/ 133350 h 1438996"/>
                <a:gd name="connsiteX196" fmla="*/ 958850 w 1510886"/>
                <a:gd name="connsiteY196" fmla="*/ 123825 h 1438996"/>
                <a:gd name="connsiteX197" fmla="*/ 974725 w 1510886"/>
                <a:gd name="connsiteY197" fmla="*/ 104775 h 1438996"/>
                <a:gd name="connsiteX198" fmla="*/ 984250 w 1510886"/>
                <a:gd name="connsiteY198" fmla="*/ 85725 h 1438996"/>
                <a:gd name="connsiteX199" fmla="*/ 987425 w 1510886"/>
                <a:gd name="connsiteY199" fmla="*/ 76200 h 1438996"/>
                <a:gd name="connsiteX200" fmla="*/ 1006475 w 1510886"/>
                <a:gd name="connsiteY200" fmla="*/ 63500 h 1438996"/>
                <a:gd name="connsiteX201" fmla="*/ 1016000 w 1510886"/>
                <a:gd name="connsiteY201" fmla="*/ 57150 h 1438996"/>
                <a:gd name="connsiteX202" fmla="*/ 1038225 w 1510886"/>
                <a:gd name="connsiteY202" fmla="*/ 50800 h 1438996"/>
                <a:gd name="connsiteX203" fmla="*/ 1047750 w 1510886"/>
                <a:gd name="connsiteY203" fmla="*/ 41275 h 1438996"/>
                <a:gd name="connsiteX204" fmla="*/ 1057275 w 1510886"/>
                <a:gd name="connsiteY204" fmla="*/ 34925 h 1438996"/>
                <a:gd name="connsiteX205" fmla="*/ 1054100 w 1510886"/>
                <a:gd name="connsiteY205" fmla="*/ 22225 h 1438996"/>
                <a:gd name="connsiteX206" fmla="*/ 1057275 w 1510886"/>
                <a:gd name="connsiteY206" fmla="*/ 12700 h 1438996"/>
                <a:gd name="connsiteX207" fmla="*/ 1060450 w 1510886"/>
                <a:gd name="connsiteY207" fmla="*/ 0 h 143899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Lst>
              <a:rect l="l" t="t" r="r" b="b"/>
              <a:pathLst>
                <a:path w="1510886" h="1438996">
                  <a:moveTo>
                    <a:pt x="1387475" y="812800"/>
                  </a:moveTo>
                  <a:cubicBezTo>
                    <a:pt x="1390650" y="818092"/>
                    <a:pt x="1393297" y="823738"/>
                    <a:pt x="1397000" y="828675"/>
                  </a:cubicBezTo>
                  <a:cubicBezTo>
                    <a:pt x="1401925" y="835242"/>
                    <a:pt x="1408991" y="840516"/>
                    <a:pt x="1416050" y="844550"/>
                  </a:cubicBezTo>
                  <a:cubicBezTo>
                    <a:pt x="1420159" y="846898"/>
                    <a:pt x="1424641" y="848552"/>
                    <a:pt x="1428750" y="850900"/>
                  </a:cubicBezTo>
                  <a:cubicBezTo>
                    <a:pt x="1432063" y="852793"/>
                    <a:pt x="1435100" y="855133"/>
                    <a:pt x="1438275" y="857250"/>
                  </a:cubicBezTo>
                  <a:cubicBezTo>
                    <a:pt x="1442508" y="863600"/>
                    <a:pt x="1448562" y="869060"/>
                    <a:pt x="1450975" y="876300"/>
                  </a:cubicBezTo>
                  <a:cubicBezTo>
                    <a:pt x="1454260" y="886154"/>
                    <a:pt x="1454615" y="888717"/>
                    <a:pt x="1460500" y="898525"/>
                  </a:cubicBezTo>
                  <a:cubicBezTo>
                    <a:pt x="1464427" y="905069"/>
                    <a:pt x="1468967" y="911225"/>
                    <a:pt x="1473200" y="917575"/>
                  </a:cubicBezTo>
                  <a:lnTo>
                    <a:pt x="1479550" y="927100"/>
                  </a:lnTo>
                  <a:lnTo>
                    <a:pt x="1485900" y="936625"/>
                  </a:lnTo>
                  <a:cubicBezTo>
                    <a:pt x="1492508" y="963056"/>
                    <a:pt x="1484462" y="936924"/>
                    <a:pt x="1495425" y="958850"/>
                  </a:cubicBezTo>
                  <a:cubicBezTo>
                    <a:pt x="1496922" y="961843"/>
                    <a:pt x="1497282" y="965299"/>
                    <a:pt x="1498600" y="968375"/>
                  </a:cubicBezTo>
                  <a:cubicBezTo>
                    <a:pt x="1500464" y="972725"/>
                    <a:pt x="1502833" y="976842"/>
                    <a:pt x="1504950" y="981075"/>
                  </a:cubicBezTo>
                  <a:cubicBezTo>
                    <a:pt x="1512282" y="1017733"/>
                    <a:pt x="1513427" y="1016988"/>
                    <a:pt x="1504950" y="1076325"/>
                  </a:cubicBezTo>
                  <a:cubicBezTo>
                    <a:pt x="1504315" y="1080770"/>
                    <a:pt x="1498035" y="1082196"/>
                    <a:pt x="1495425" y="1085850"/>
                  </a:cubicBezTo>
                  <a:cubicBezTo>
                    <a:pt x="1492674" y="1089701"/>
                    <a:pt x="1491583" y="1094536"/>
                    <a:pt x="1489075" y="1098550"/>
                  </a:cubicBezTo>
                  <a:cubicBezTo>
                    <a:pt x="1486270" y="1103037"/>
                    <a:pt x="1482626" y="1106944"/>
                    <a:pt x="1479550" y="1111250"/>
                  </a:cubicBezTo>
                  <a:cubicBezTo>
                    <a:pt x="1477332" y="1114355"/>
                    <a:pt x="1475898" y="1118077"/>
                    <a:pt x="1473200" y="1120775"/>
                  </a:cubicBezTo>
                  <a:cubicBezTo>
                    <a:pt x="1470502" y="1123473"/>
                    <a:pt x="1467162" y="1125575"/>
                    <a:pt x="1463675" y="1127125"/>
                  </a:cubicBezTo>
                  <a:cubicBezTo>
                    <a:pt x="1444428" y="1135679"/>
                    <a:pt x="1445543" y="1132213"/>
                    <a:pt x="1425575" y="1136650"/>
                  </a:cubicBezTo>
                  <a:cubicBezTo>
                    <a:pt x="1403234" y="1141615"/>
                    <a:pt x="1431408" y="1141726"/>
                    <a:pt x="1390650" y="1143000"/>
                  </a:cubicBezTo>
                  <a:cubicBezTo>
                    <a:pt x="1331403" y="1144851"/>
                    <a:pt x="1272117" y="1145117"/>
                    <a:pt x="1212850" y="1146175"/>
                  </a:cubicBezTo>
                  <a:cubicBezTo>
                    <a:pt x="1199455" y="1150640"/>
                    <a:pt x="1195876" y="1152525"/>
                    <a:pt x="1177925" y="1152525"/>
                  </a:cubicBezTo>
                  <a:cubicBezTo>
                    <a:pt x="1164126" y="1152525"/>
                    <a:pt x="1150408" y="1150408"/>
                    <a:pt x="1136650" y="1149350"/>
                  </a:cubicBezTo>
                  <a:cubicBezTo>
                    <a:pt x="1114211" y="1144862"/>
                    <a:pt x="1125895" y="1147882"/>
                    <a:pt x="1101725" y="1139825"/>
                  </a:cubicBezTo>
                  <a:cubicBezTo>
                    <a:pt x="1098550" y="1138767"/>
                    <a:pt x="1095538" y="1136888"/>
                    <a:pt x="1092200" y="1136650"/>
                  </a:cubicBezTo>
                  <a:lnTo>
                    <a:pt x="1047750" y="1133475"/>
                  </a:lnTo>
                  <a:cubicBezTo>
                    <a:pt x="1038202" y="1132645"/>
                    <a:pt x="1028730" y="1131035"/>
                    <a:pt x="1019175" y="1130300"/>
                  </a:cubicBezTo>
                  <a:cubicBezTo>
                    <a:pt x="1001205" y="1128918"/>
                    <a:pt x="983192" y="1128183"/>
                    <a:pt x="965200" y="1127125"/>
                  </a:cubicBezTo>
                  <a:cubicBezTo>
                    <a:pt x="960967" y="1126067"/>
                    <a:pt x="956793" y="1124731"/>
                    <a:pt x="952500" y="1123950"/>
                  </a:cubicBezTo>
                  <a:cubicBezTo>
                    <a:pt x="928604" y="1119605"/>
                    <a:pt x="911867" y="1119460"/>
                    <a:pt x="885825" y="1117600"/>
                  </a:cubicBezTo>
                  <a:cubicBezTo>
                    <a:pt x="881592" y="1118658"/>
                    <a:pt x="876756" y="1118354"/>
                    <a:pt x="873125" y="1120775"/>
                  </a:cubicBezTo>
                  <a:cubicBezTo>
                    <a:pt x="866301" y="1125325"/>
                    <a:pt x="866769" y="1133486"/>
                    <a:pt x="863600" y="1139825"/>
                  </a:cubicBezTo>
                  <a:cubicBezTo>
                    <a:pt x="855840" y="1155345"/>
                    <a:pt x="858065" y="1142914"/>
                    <a:pt x="854075" y="1158875"/>
                  </a:cubicBezTo>
                  <a:cubicBezTo>
                    <a:pt x="852766" y="1164110"/>
                    <a:pt x="853313" y="1169923"/>
                    <a:pt x="850900" y="1174750"/>
                  </a:cubicBezTo>
                  <a:cubicBezTo>
                    <a:pt x="848892" y="1178766"/>
                    <a:pt x="845274" y="1182047"/>
                    <a:pt x="841375" y="1184275"/>
                  </a:cubicBezTo>
                  <a:cubicBezTo>
                    <a:pt x="837586" y="1186440"/>
                    <a:pt x="832871" y="1186251"/>
                    <a:pt x="828675" y="1187450"/>
                  </a:cubicBezTo>
                  <a:cubicBezTo>
                    <a:pt x="825457" y="1188369"/>
                    <a:pt x="822076" y="1189000"/>
                    <a:pt x="819150" y="1190625"/>
                  </a:cubicBezTo>
                  <a:cubicBezTo>
                    <a:pt x="812479" y="1194331"/>
                    <a:pt x="800100" y="1203325"/>
                    <a:pt x="800100" y="1203325"/>
                  </a:cubicBezTo>
                  <a:cubicBezTo>
                    <a:pt x="795867" y="1209675"/>
                    <a:pt x="789251" y="1214971"/>
                    <a:pt x="787400" y="1222375"/>
                  </a:cubicBezTo>
                  <a:cubicBezTo>
                    <a:pt x="782602" y="1241569"/>
                    <a:pt x="785605" y="1230935"/>
                    <a:pt x="777875" y="1254125"/>
                  </a:cubicBezTo>
                  <a:lnTo>
                    <a:pt x="774700" y="1263650"/>
                  </a:lnTo>
                  <a:lnTo>
                    <a:pt x="771525" y="1273175"/>
                  </a:lnTo>
                  <a:cubicBezTo>
                    <a:pt x="772583" y="1282700"/>
                    <a:pt x="773124" y="1292297"/>
                    <a:pt x="774700" y="1301750"/>
                  </a:cubicBezTo>
                  <a:cubicBezTo>
                    <a:pt x="776414" y="1312032"/>
                    <a:pt x="782391" y="1312438"/>
                    <a:pt x="774700" y="1323975"/>
                  </a:cubicBezTo>
                  <a:cubicBezTo>
                    <a:pt x="771183" y="1329251"/>
                    <a:pt x="761083" y="1331689"/>
                    <a:pt x="755650" y="1333500"/>
                  </a:cubicBezTo>
                  <a:cubicBezTo>
                    <a:pt x="748093" y="1356170"/>
                    <a:pt x="753013" y="1346981"/>
                    <a:pt x="742950" y="1362075"/>
                  </a:cubicBezTo>
                  <a:cubicBezTo>
                    <a:pt x="734483" y="1361017"/>
                    <a:pt x="725585" y="1361770"/>
                    <a:pt x="717550" y="1358900"/>
                  </a:cubicBezTo>
                  <a:cubicBezTo>
                    <a:pt x="710363" y="1356333"/>
                    <a:pt x="705740" y="1348613"/>
                    <a:pt x="698500" y="1346200"/>
                  </a:cubicBezTo>
                  <a:lnTo>
                    <a:pt x="679450" y="1339850"/>
                  </a:lnTo>
                  <a:lnTo>
                    <a:pt x="669925" y="1336675"/>
                  </a:lnTo>
                  <a:cubicBezTo>
                    <a:pt x="667808" y="1332442"/>
                    <a:pt x="665923" y="1328084"/>
                    <a:pt x="663575" y="1323975"/>
                  </a:cubicBezTo>
                  <a:cubicBezTo>
                    <a:pt x="655938" y="1310610"/>
                    <a:pt x="657271" y="1317741"/>
                    <a:pt x="650875" y="1301750"/>
                  </a:cubicBezTo>
                  <a:cubicBezTo>
                    <a:pt x="648389" y="1295535"/>
                    <a:pt x="644525" y="1282700"/>
                    <a:pt x="644525" y="1282700"/>
                  </a:cubicBezTo>
                  <a:cubicBezTo>
                    <a:pt x="645583" y="1270000"/>
                    <a:pt x="646016" y="1257232"/>
                    <a:pt x="647700" y="1244600"/>
                  </a:cubicBezTo>
                  <a:cubicBezTo>
                    <a:pt x="648142" y="1241283"/>
                    <a:pt x="650433" y="1238392"/>
                    <a:pt x="650875" y="1235075"/>
                  </a:cubicBezTo>
                  <a:cubicBezTo>
                    <a:pt x="652559" y="1222443"/>
                    <a:pt x="652716" y="1209649"/>
                    <a:pt x="654050" y="1196975"/>
                  </a:cubicBezTo>
                  <a:cubicBezTo>
                    <a:pt x="654833" y="1189533"/>
                    <a:pt x="655542" y="1182042"/>
                    <a:pt x="657225" y="1174750"/>
                  </a:cubicBezTo>
                  <a:cubicBezTo>
                    <a:pt x="658730" y="1168228"/>
                    <a:pt x="663575" y="1155700"/>
                    <a:pt x="663575" y="1155700"/>
                  </a:cubicBezTo>
                  <a:cubicBezTo>
                    <a:pt x="659826" y="1106960"/>
                    <a:pt x="673944" y="1110632"/>
                    <a:pt x="628650" y="1117600"/>
                  </a:cubicBezTo>
                  <a:cubicBezTo>
                    <a:pt x="625342" y="1118109"/>
                    <a:pt x="622300" y="1119717"/>
                    <a:pt x="619125" y="1120775"/>
                  </a:cubicBezTo>
                  <a:cubicBezTo>
                    <a:pt x="608542" y="1136650"/>
                    <a:pt x="615950" y="1128183"/>
                    <a:pt x="593725" y="1143000"/>
                  </a:cubicBezTo>
                  <a:lnTo>
                    <a:pt x="584200" y="1149350"/>
                  </a:lnTo>
                  <a:lnTo>
                    <a:pt x="549275" y="1146175"/>
                  </a:lnTo>
                  <a:cubicBezTo>
                    <a:pt x="538687" y="1145167"/>
                    <a:pt x="528148" y="1142469"/>
                    <a:pt x="517525" y="1143000"/>
                  </a:cubicBezTo>
                  <a:cubicBezTo>
                    <a:pt x="506746" y="1143539"/>
                    <a:pt x="496014" y="1145937"/>
                    <a:pt x="485775" y="1149350"/>
                  </a:cubicBezTo>
                  <a:cubicBezTo>
                    <a:pt x="478226" y="1151866"/>
                    <a:pt x="471523" y="1154371"/>
                    <a:pt x="463550" y="1155700"/>
                  </a:cubicBezTo>
                  <a:cubicBezTo>
                    <a:pt x="455134" y="1157103"/>
                    <a:pt x="446608" y="1157747"/>
                    <a:pt x="438150" y="1158875"/>
                  </a:cubicBezTo>
                  <a:lnTo>
                    <a:pt x="415925" y="1162050"/>
                  </a:lnTo>
                  <a:cubicBezTo>
                    <a:pt x="409562" y="1163029"/>
                    <a:pt x="403159" y="1163828"/>
                    <a:pt x="396875" y="1165225"/>
                  </a:cubicBezTo>
                  <a:cubicBezTo>
                    <a:pt x="393608" y="1165951"/>
                    <a:pt x="390651" y="1167850"/>
                    <a:pt x="387350" y="1168400"/>
                  </a:cubicBezTo>
                  <a:cubicBezTo>
                    <a:pt x="377897" y="1169976"/>
                    <a:pt x="368300" y="1170517"/>
                    <a:pt x="358775" y="1171575"/>
                  </a:cubicBezTo>
                  <a:cubicBezTo>
                    <a:pt x="354542" y="1172633"/>
                    <a:pt x="350354" y="1173894"/>
                    <a:pt x="346075" y="1174750"/>
                  </a:cubicBezTo>
                  <a:cubicBezTo>
                    <a:pt x="339762" y="1176013"/>
                    <a:pt x="333298" y="1176477"/>
                    <a:pt x="327025" y="1177925"/>
                  </a:cubicBezTo>
                  <a:cubicBezTo>
                    <a:pt x="319518" y="1179657"/>
                    <a:pt x="312275" y="1182406"/>
                    <a:pt x="304800" y="1184275"/>
                  </a:cubicBezTo>
                  <a:cubicBezTo>
                    <a:pt x="299565" y="1185584"/>
                    <a:pt x="294131" y="1186030"/>
                    <a:pt x="288925" y="1187450"/>
                  </a:cubicBezTo>
                  <a:cubicBezTo>
                    <a:pt x="282467" y="1189211"/>
                    <a:pt x="276517" y="1192970"/>
                    <a:pt x="269875" y="1193800"/>
                  </a:cubicBezTo>
                  <a:lnTo>
                    <a:pt x="244475" y="1196975"/>
                  </a:lnTo>
                  <a:cubicBezTo>
                    <a:pt x="215574" y="1206609"/>
                    <a:pt x="261220" y="1191831"/>
                    <a:pt x="219075" y="1203325"/>
                  </a:cubicBezTo>
                  <a:cubicBezTo>
                    <a:pt x="212617" y="1205086"/>
                    <a:pt x="205594" y="1205962"/>
                    <a:pt x="200025" y="1209675"/>
                  </a:cubicBezTo>
                  <a:cubicBezTo>
                    <a:pt x="191433" y="1215403"/>
                    <a:pt x="187871" y="1218347"/>
                    <a:pt x="177800" y="1222375"/>
                  </a:cubicBezTo>
                  <a:cubicBezTo>
                    <a:pt x="171585" y="1224861"/>
                    <a:pt x="165100" y="1226608"/>
                    <a:pt x="158750" y="1228725"/>
                  </a:cubicBezTo>
                  <a:cubicBezTo>
                    <a:pt x="155575" y="1229783"/>
                    <a:pt x="152010" y="1230044"/>
                    <a:pt x="149225" y="1231900"/>
                  </a:cubicBezTo>
                  <a:lnTo>
                    <a:pt x="139700" y="1238250"/>
                  </a:lnTo>
                  <a:cubicBezTo>
                    <a:pt x="142875" y="1240367"/>
                    <a:pt x="145812" y="1242893"/>
                    <a:pt x="149225" y="1244600"/>
                  </a:cubicBezTo>
                  <a:cubicBezTo>
                    <a:pt x="152218" y="1246097"/>
                    <a:pt x="156805" y="1245052"/>
                    <a:pt x="158750" y="1247775"/>
                  </a:cubicBezTo>
                  <a:cubicBezTo>
                    <a:pt x="162641" y="1253222"/>
                    <a:pt x="162983" y="1260475"/>
                    <a:pt x="165100" y="1266825"/>
                  </a:cubicBezTo>
                  <a:lnTo>
                    <a:pt x="171450" y="1285875"/>
                  </a:lnTo>
                  <a:cubicBezTo>
                    <a:pt x="172508" y="1289050"/>
                    <a:pt x="172769" y="1292615"/>
                    <a:pt x="174625" y="1295400"/>
                  </a:cubicBezTo>
                  <a:cubicBezTo>
                    <a:pt x="176700" y="1298512"/>
                    <a:pt x="192149" y="1322449"/>
                    <a:pt x="196850" y="1327150"/>
                  </a:cubicBezTo>
                  <a:cubicBezTo>
                    <a:pt x="198288" y="1328588"/>
                    <a:pt x="215469" y="1341222"/>
                    <a:pt x="219075" y="1343025"/>
                  </a:cubicBezTo>
                  <a:cubicBezTo>
                    <a:pt x="222068" y="1344522"/>
                    <a:pt x="225607" y="1344703"/>
                    <a:pt x="228600" y="1346200"/>
                  </a:cubicBezTo>
                  <a:cubicBezTo>
                    <a:pt x="232013" y="1347907"/>
                    <a:pt x="234383" y="1351802"/>
                    <a:pt x="238125" y="1352550"/>
                  </a:cubicBezTo>
                  <a:cubicBezTo>
                    <a:pt x="250622" y="1355049"/>
                    <a:pt x="263525" y="1354667"/>
                    <a:pt x="276225" y="1355725"/>
                  </a:cubicBezTo>
                  <a:cubicBezTo>
                    <a:pt x="280458" y="1356783"/>
                    <a:pt x="285294" y="1356479"/>
                    <a:pt x="288925" y="1358900"/>
                  </a:cubicBezTo>
                  <a:cubicBezTo>
                    <a:pt x="299905" y="1366220"/>
                    <a:pt x="294049" y="1369181"/>
                    <a:pt x="292100" y="1377950"/>
                  </a:cubicBezTo>
                  <a:cubicBezTo>
                    <a:pt x="290703" y="1384234"/>
                    <a:pt x="289723" y="1390612"/>
                    <a:pt x="288925" y="1397000"/>
                  </a:cubicBezTo>
                  <a:cubicBezTo>
                    <a:pt x="287606" y="1407554"/>
                    <a:pt x="289385" y="1418754"/>
                    <a:pt x="285750" y="1428750"/>
                  </a:cubicBezTo>
                  <a:cubicBezTo>
                    <a:pt x="284606" y="1431895"/>
                    <a:pt x="279549" y="1431534"/>
                    <a:pt x="276225" y="1431925"/>
                  </a:cubicBezTo>
                  <a:cubicBezTo>
                    <a:pt x="261472" y="1433661"/>
                    <a:pt x="246592" y="1434042"/>
                    <a:pt x="231775" y="1435100"/>
                  </a:cubicBezTo>
                  <a:cubicBezTo>
                    <a:pt x="217984" y="1439697"/>
                    <a:pt x="219227" y="1440860"/>
                    <a:pt x="200025" y="1435100"/>
                  </a:cubicBezTo>
                  <a:cubicBezTo>
                    <a:pt x="196370" y="1434004"/>
                    <a:pt x="193913" y="1430457"/>
                    <a:pt x="190500" y="1428750"/>
                  </a:cubicBezTo>
                  <a:cubicBezTo>
                    <a:pt x="187507" y="1427253"/>
                    <a:pt x="184051" y="1426893"/>
                    <a:pt x="180975" y="1425575"/>
                  </a:cubicBezTo>
                  <a:cubicBezTo>
                    <a:pt x="174581" y="1422835"/>
                    <a:pt x="164377" y="1417564"/>
                    <a:pt x="158750" y="1412875"/>
                  </a:cubicBezTo>
                  <a:cubicBezTo>
                    <a:pt x="155301" y="1410000"/>
                    <a:pt x="152400" y="1406525"/>
                    <a:pt x="149225" y="1403350"/>
                  </a:cubicBezTo>
                  <a:cubicBezTo>
                    <a:pt x="145592" y="1392452"/>
                    <a:pt x="146136" y="1390736"/>
                    <a:pt x="136525" y="1381125"/>
                  </a:cubicBezTo>
                  <a:cubicBezTo>
                    <a:pt x="133827" y="1378427"/>
                    <a:pt x="129852" y="1377310"/>
                    <a:pt x="127000" y="1374775"/>
                  </a:cubicBezTo>
                  <a:cubicBezTo>
                    <a:pt x="120288" y="1368809"/>
                    <a:pt x="115422" y="1360706"/>
                    <a:pt x="107950" y="1355725"/>
                  </a:cubicBezTo>
                  <a:cubicBezTo>
                    <a:pt x="86115" y="1341169"/>
                    <a:pt x="96140" y="1345438"/>
                    <a:pt x="79375" y="1339850"/>
                  </a:cubicBezTo>
                  <a:cubicBezTo>
                    <a:pt x="76200" y="1336675"/>
                    <a:pt x="73586" y="1332816"/>
                    <a:pt x="69850" y="1330325"/>
                  </a:cubicBezTo>
                  <a:cubicBezTo>
                    <a:pt x="67065" y="1328469"/>
                    <a:pt x="63401" y="1328468"/>
                    <a:pt x="60325" y="1327150"/>
                  </a:cubicBezTo>
                  <a:cubicBezTo>
                    <a:pt x="55975" y="1325286"/>
                    <a:pt x="51975" y="1322664"/>
                    <a:pt x="47625" y="1320800"/>
                  </a:cubicBezTo>
                  <a:cubicBezTo>
                    <a:pt x="29222" y="1312913"/>
                    <a:pt x="46880" y="1323478"/>
                    <a:pt x="28575" y="1311275"/>
                  </a:cubicBezTo>
                  <a:cubicBezTo>
                    <a:pt x="20595" y="1287334"/>
                    <a:pt x="31360" y="1316844"/>
                    <a:pt x="19050" y="1292225"/>
                  </a:cubicBezTo>
                  <a:cubicBezTo>
                    <a:pt x="17553" y="1289232"/>
                    <a:pt x="17372" y="1285693"/>
                    <a:pt x="15875" y="1282700"/>
                  </a:cubicBezTo>
                  <a:cubicBezTo>
                    <a:pt x="14168" y="1279287"/>
                    <a:pt x="11232" y="1276588"/>
                    <a:pt x="9525" y="1273175"/>
                  </a:cubicBezTo>
                  <a:cubicBezTo>
                    <a:pt x="6987" y="1268100"/>
                    <a:pt x="4531" y="1255697"/>
                    <a:pt x="3175" y="1250950"/>
                  </a:cubicBezTo>
                  <a:cubicBezTo>
                    <a:pt x="2256" y="1247732"/>
                    <a:pt x="1058" y="1244600"/>
                    <a:pt x="0" y="1241425"/>
                  </a:cubicBezTo>
                  <a:cubicBezTo>
                    <a:pt x="1058" y="1229783"/>
                    <a:pt x="726" y="1217930"/>
                    <a:pt x="3175" y="1206500"/>
                  </a:cubicBezTo>
                  <a:cubicBezTo>
                    <a:pt x="4623" y="1199742"/>
                    <a:pt x="13368" y="1193150"/>
                    <a:pt x="19050" y="1190625"/>
                  </a:cubicBezTo>
                  <a:cubicBezTo>
                    <a:pt x="25167" y="1187907"/>
                    <a:pt x="31750" y="1186392"/>
                    <a:pt x="38100" y="1184275"/>
                  </a:cubicBezTo>
                  <a:lnTo>
                    <a:pt x="47625" y="1181100"/>
                  </a:lnTo>
                  <a:cubicBezTo>
                    <a:pt x="50800" y="1180042"/>
                    <a:pt x="53837" y="1178398"/>
                    <a:pt x="57150" y="1177925"/>
                  </a:cubicBezTo>
                  <a:lnTo>
                    <a:pt x="79375" y="1174750"/>
                  </a:lnTo>
                  <a:cubicBezTo>
                    <a:pt x="82550" y="1173692"/>
                    <a:pt x="85682" y="1172494"/>
                    <a:pt x="88900" y="1171575"/>
                  </a:cubicBezTo>
                  <a:cubicBezTo>
                    <a:pt x="93096" y="1170376"/>
                    <a:pt x="97589" y="1170119"/>
                    <a:pt x="101600" y="1168400"/>
                  </a:cubicBezTo>
                  <a:cubicBezTo>
                    <a:pt x="105107" y="1166897"/>
                    <a:pt x="107638" y="1163600"/>
                    <a:pt x="111125" y="1162050"/>
                  </a:cubicBezTo>
                  <a:cubicBezTo>
                    <a:pt x="117242" y="1159332"/>
                    <a:pt x="124606" y="1159413"/>
                    <a:pt x="130175" y="1155700"/>
                  </a:cubicBezTo>
                  <a:cubicBezTo>
                    <a:pt x="157472" y="1137502"/>
                    <a:pt x="122935" y="1159320"/>
                    <a:pt x="149225" y="1146175"/>
                  </a:cubicBezTo>
                  <a:cubicBezTo>
                    <a:pt x="166022" y="1137776"/>
                    <a:pt x="151891" y="1142003"/>
                    <a:pt x="168275" y="1130300"/>
                  </a:cubicBezTo>
                  <a:cubicBezTo>
                    <a:pt x="172126" y="1127549"/>
                    <a:pt x="176916" y="1126385"/>
                    <a:pt x="180975" y="1123950"/>
                  </a:cubicBezTo>
                  <a:cubicBezTo>
                    <a:pt x="187519" y="1120023"/>
                    <a:pt x="193675" y="1115483"/>
                    <a:pt x="200025" y="1111250"/>
                  </a:cubicBezTo>
                  <a:lnTo>
                    <a:pt x="209550" y="1104900"/>
                  </a:lnTo>
                  <a:cubicBezTo>
                    <a:pt x="212725" y="1102783"/>
                    <a:pt x="215455" y="1099757"/>
                    <a:pt x="219075" y="1098550"/>
                  </a:cubicBezTo>
                  <a:cubicBezTo>
                    <a:pt x="243016" y="1090570"/>
                    <a:pt x="213506" y="1101335"/>
                    <a:pt x="238125" y="1089025"/>
                  </a:cubicBezTo>
                  <a:cubicBezTo>
                    <a:pt x="252444" y="1081865"/>
                    <a:pt x="243526" y="1090874"/>
                    <a:pt x="257175" y="1079500"/>
                  </a:cubicBezTo>
                  <a:cubicBezTo>
                    <a:pt x="288383" y="1053493"/>
                    <a:pt x="248075" y="1085425"/>
                    <a:pt x="273050" y="1060450"/>
                  </a:cubicBezTo>
                  <a:cubicBezTo>
                    <a:pt x="298025" y="1035475"/>
                    <a:pt x="266093" y="1075783"/>
                    <a:pt x="292100" y="1044575"/>
                  </a:cubicBezTo>
                  <a:cubicBezTo>
                    <a:pt x="294543" y="1041644"/>
                    <a:pt x="295470" y="1037434"/>
                    <a:pt x="298450" y="1035050"/>
                  </a:cubicBezTo>
                  <a:cubicBezTo>
                    <a:pt x="301063" y="1032959"/>
                    <a:pt x="304982" y="1033372"/>
                    <a:pt x="307975" y="1031875"/>
                  </a:cubicBezTo>
                  <a:cubicBezTo>
                    <a:pt x="311388" y="1030168"/>
                    <a:pt x="313798" y="1026450"/>
                    <a:pt x="317500" y="1025525"/>
                  </a:cubicBezTo>
                  <a:cubicBezTo>
                    <a:pt x="326797" y="1023201"/>
                    <a:pt x="336575" y="1023617"/>
                    <a:pt x="346075" y="1022350"/>
                  </a:cubicBezTo>
                  <a:cubicBezTo>
                    <a:pt x="352456" y="1021499"/>
                    <a:pt x="358880" y="1020736"/>
                    <a:pt x="365125" y="1019175"/>
                  </a:cubicBezTo>
                  <a:cubicBezTo>
                    <a:pt x="416176" y="1006412"/>
                    <a:pt x="362426" y="1019506"/>
                    <a:pt x="393700" y="1006475"/>
                  </a:cubicBezTo>
                  <a:cubicBezTo>
                    <a:pt x="426420" y="992842"/>
                    <a:pt x="413629" y="999930"/>
                    <a:pt x="441325" y="993775"/>
                  </a:cubicBezTo>
                  <a:cubicBezTo>
                    <a:pt x="449734" y="991906"/>
                    <a:pt x="455785" y="988133"/>
                    <a:pt x="463550" y="984250"/>
                  </a:cubicBezTo>
                  <a:cubicBezTo>
                    <a:pt x="496933" y="987959"/>
                    <a:pt x="514501" y="991478"/>
                    <a:pt x="552450" y="984250"/>
                  </a:cubicBezTo>
                  <a:cubicBezTo>
                    <a:pt x="556198" y="983536"/>
                    <a:pt x="556683" y="977900"/>
                    <a:pt x="558800" y="974725"/>
                  </a:cubicBezTo>
                  <a:cubicBezTo>
                    <a:pt x="559858" y="970492"/>
                    <a:pt x="561028" y="966285"/>
                    <a:pt x="561975" y="962025"/>
                  </a:cubicBezTo>
                  <a:cubicBezTo>
                    <a:pt x="563146" y="956757"/>
                    <a:pt x="563255" y="951203"/>
                    <a:pt x="565150" y="946150"/>
                  </a:cubicBezTo>
                  <a:cubicBezTo>
                    <a:pt x="566490" y="942577"/>
                    <a:pt x="569383" y="939800"/>
                    <a:pt x="571500" y="936625"/>
                  </a:cubicBezTo>
                  <a:cubicBezTo>
                    <a:pt x="573595" y="928247"/>
                    <a:pt x="574009" y="920539"/>
                    <a:pt x="581025" y="914400"/>
                  </a:cubicBezTo>
                  <a:cubicBezTo>
                    <a:pt x="583340" y="912375"/>
                    <a:pt x="608626" y="896842"/>
                    <a:pt x="612775" y="892175"/>
                  </a:cubicBezTo>
                  <a:cubicBezTo>
                    <a:pt x="633573" y="868777"/>
                    <a:pt x="619216" y="879294"/>
                    <a:pt x="631825" y="854075"/>
                  </a:cubicBezTo>
                  <a:cubicBezTo>
                    <a:pt x="633942" y="849842"/>
                    <a:pt x="636311" y="845725"/>
                    <a:pt x="638175" y="841375"/>
                  </a:cubicBezTo>
                  <a:cubicBezTo>
                    <a:pt x="639493" y="838299"/>
                    <a:pt x="639853" y="834843"/>
                    <a:pt x="641350" y="831850"/>
                  </a:cubicBezTo>
                  <a:cubicBezTo>
                    <a:pt x="643057" y="828437"/>
                    <a:pt x="645993" y="825738"/>
                    <a:pt x="647700" y="822325"/>
                  </a:cubicBezTo>
                  <a:cubicBezTo>
                    <a:pt x="649197" y="819332"/>
                    <a:pt x="649019" y="815585"/>
                    <a:pt x="650875" y="812800"/>
                  </a:cubicBezTo>
                  <a:cubicBezTo>
                    <a:pt x="653366" y="809064"/>
                    <a:pt x="657643" y="806819"/>
                    <a:pt x="660400" y="803275"/>
                  </a:cubicBezTo>
                  <a:cubicBezTo>
                    <a:pt x="665085" y="797251"/>
                    <a:pt x="667704" y="789621"/>
                    <a:pt x="673100" y="784225"/>
                  </a:cubicBezTo>
                  <a:cubicBezTo>
                    <a:pt x="681318" y="776007"/>
                    <a:pt x="691527" y="767043"/>
                    <a:pt x="695325" y="755650"/>
                  </a:cubicBezTo>
                  <a:lnTo>
                    <a:pt x="701675" y="736600"/>
                  </a:lnTo>
                  <a:cubicBezTo>
                    <a:pt x="691612" y="721506"/>
                    <a:pt x="696532" y="730695"/>
                    <a:pt x="688975" y="708025"/>
                  </a:cubicBezTo>
                  <a:lnTo>
                    <a:pt x="685800" y="698500"/>
                  </a:lnTo>
                  <a:cubicBezTo>
                    <a:pt x="692075" y="696408"/>
                    <a:pt x="700374" y="694570"/>
                    <a:pt x="704850" y="688975"/>
                  </a:cubicBezTo>
                  <a:cubicBezTo>
                    <a:pt x="706941" y="686362"/>
                    <a:pt x="706967" y="682625"/>
                    <a:pt x="708025" y="679450"/>
                  </a:cubicBezTo>
                  <a:cubicBezTo>
                    <a:pt x="706967" y="657225"/>
                    <a:pt x="706698" y="634948"/>
                    <a:pt x="704850" y="612775"/>
                  </a:cubicBezTo>
                  <a:cubicBezTo>
                    <a:pt x="704052" y="603198"/>
                    <a:pt x="699445" y="601966"/>
                    <a:pt x="695325" y="593725"/>
                  </a:cubicBezTo>
                  <a:cubicBezTo>
                    <a:pt x="693828" y="590732"/>
                    <a:pt x="693208" y="587375"/>
                    <a:pt x="692150" y="584200"/>
                  </a:cubicBezTo>
                  <a:cubicBezTo>
                    <a:pt x="693208" y="567267"/>
                    <a:pt x="693716" y="550290"/>
                    <a:pt x="695325" y="533400"/>
                  </a:cubicBezTo>
                  <a:cubicBezTo>
                    <a:pt x="695681" y="529660"/>
                    <a:pt x="701918" y="499452"/>
                    <a:pt x="704850" y="498475"/>
                  </a:cubicBezTo>
                  <a:lnTo>
                    <a:pt x="714375" y="495300"/>
                  </a:lnTo>
                  <a:cubicBezTo>
                    <a:pt x="716492" y="492125"/>
                    <a:pt x="717550" y="487892"/>
                    <a:pt x="720725" y="485775"/>
                  </a:cubicBezTo>
                  <a:cubicBezTo>
                    <a:pt x="724356" y="483354"/>
                    <a:pt x="730141" y="485473"/>
                    <a:pt x="733425" y="482600"/>
                  </a:cubicBezTo>
                  <a:cubicBezTo>
                    <a:pt x="739168" y="477574"/>
                    <a:pt x="741892" y="469900"/>
                    <a:pt x="746125" y="463550"/>
                  </a:cubicBezTo>
                  <a:cubicBezTo>
                    <a:pt x="748242" y="460375"/>
                    <a:pt x="751268" y="457645"/>
                    <a:pt x="752475" y="454025"/>
                  </a:cubicBezTo>
                  <a:cubicBezTo>
                    <a:pt x="754592" y="447675"/>
                    <a:pt x="754092" y="439708"/>
                    <a:pt x="758825" y="434975"/>
                  </a:cubicBezTo>
                  <a:cubicBezTo>
                    <a:pt x="765180" y="428620"/>
                    <a:pt x="772904" y="419998"/>
                    <a:pt x="781050" y="415925"/>
                  </a:cubicBezTo>
                  <a:cubicBezTo>
                    <a:pt x="787037" y="412932"/>
                    <a:pt x="793750" y="411692"/>
                    <a:pt x="800100" y="409575"/>
                  </a:cubicBezTo>
                  <a:lnTo>
                    <a:pt x="809625" y="406400"/>
                  </a:lnTo>
                  <a:cubicBezTo>
                    <a:pt x="812800" y="405342"/>
                    <a:pt x="816365" y="405081"/>
                    <a:pt x="819150" y="403225"/>
                  </a:cubicBezTo>
                  <a:lnTo>
                    <a:pt x="828675" y="396875"/>
                  </a:lnTo>
                  <a:cubicBezTo>
                    <a:pt x="830792" y="393700"/>
                    <a:pt x="833318" y="390763"/>
                    <a:pt x="835025" y="387350"/>
                  </a:cubicBezTo>
                  <a:cubicBezTo>
                    <a:pt x="840969" y="375462"/>
                    <a:pt x="839756" y="356597"/>
                    <a:pt x="841375" y="346075"/>
                  </a:cubicBezTo>
                  <a:cubicBezTo>
                    <a:pt x="841884" y="342767"/>
                    <a:pt x="843738" y="339797"/>
                    <a:pt x="844550" y="336550"/>
                  </a:cubicBezTo>
                  <a:cubicBezTo>
                    <a:pt x="845859" y="331315"/>
                    <a:pt x="843909" y="324491"/>
                    <a:pt x="847725" y="320675"/>
                  </a:cubicBezTo>
                  <a:cubicBezTo>
                    <a:pt x="852458" y="315942"/>
                    <a:pt x="866775" y="314325"/>
                    <a:pt x="866775" y="314325"/>
                  </a:cubicBezTo>
                  <a:cubicBezTo>
                    <a:pt x="872983" y="305013"/>
                    <a:pt x="873671" y="305791"/>
                    <a:pt x="876300" y="295275"/>
                  </a:cubicBezTo>
                  <a:cubicBezTo>
                    <a:pt x="877204" y="291659"/>
                    <a:pt x="880694" y="271263"/>
                    <a:pt x="882650" y="266700"/>
                  </a:cubicBezTo>
                  <a:cubicBezTo>
                    <a:pt x="886883" y="256822"/>
                    <a:pt x="890058" y="256469"/>
                    <a:pt x="898525" y="250825"/>
                  </a:cubicBezTo>
                  <a:cubicBezTo>
                    <a:pt x="904299" y="210406"/>
                    <a:pt x="896499" y="242177"/>
                    <a:pt x="908050" y="219075"/>
                  </a:cubicBezTo>
                  <a:cubicBezTo>
                    <a:pt x="909547" y="216082"/>
                    <a:pt x="909369" y="212335"/>
                    <a:pt x="911225" y="209550"/>
                  </a:cubicBezTo>
                  <a:cubicBezTo>
                    <a:pt x="925269" y="188484"/>
                    <a:pt x="916712" y="211275"/>
                    <a:pt x="927100" y="190500"/>
                  </a:cubicBezTo>
                  <a:cubicBezTo>
                    <a:pt x="928597" y="187507"/>
                    <a:pt x="928650" y="183901"/>
                    <a:pt x="930275" y="180975"/>
                  </a:cubicBezTo>
                  <a:cubicBezTo>
                    <a:pt x="933981" y="174304"/>
                    <a:pt x="942975" y="161925"/>
                    <a:pt x="942975" y="161925"/>
                  </a:cubicBezTo>
                  <a:cubicBezTo>
                    <a:pt x="949131" y="124991"/>
                    <a:pt x="940034" y="156812"/>
                    <a:pt x="955675" y="133350"/>
                  </a:cubicBezTo>
                  <a:cubicBezTo>
                    <a:pt x="957531" y="130565"/>
                    <a:pt x="957353" y="126818"/>
                    <a:pt x="958850" y="123825"/>
                  </a:cubicBezTo>
                  <a:cubicBezTo>
                    <a:pt x="963270" y="114984"/>
                    <a:pt x="967703" y="111797"/>
                    <a:pt x="974725" y="104775"/>
                  </a:cubicBezTo>
                  <a:cubicBezTo>
                    <a:pt x="982705" y="80834"/>
                    <a:pt x="971940" y="110344"/>
                    <a:pt x="984250" y="85725"/>
                  </a:cubicBezTo>
                  <a:cubicBezTo>
                    <a:pt x="985747" y="82732"/>
                    <a:pt x="985058" y="78567"/>
                    <a:pt x="987425" y="76200"/>
                  </a:cubicBezTo>
                  <a:cubicBezTo>
                    <a:pt x="992821" y="70804"/>
                    <a:pt x="1000125" y="67733"/>
                    <a:pt x="1006475" y="63500"/>
                  </a:cubicBezTo>
                  <a:cubicBezTo>
                    <a:pt x="1009650" y="61383"/>
                    <a:pt x="1012298" y="58075"/>
                    <a:pt x="1016000" y="57150"/>
                  </a:cubicBezTo>
                  <a:cubicBezTo>
                    <a:pt x="1031947" y="53163"/>
                    <a:pt x="1024560" y="55355"/>
                    <a:pt x="1038225" y="50800"/>
                  </a:cubicBezTo>
                  <a:cubicBezTo>
                    <a:pt x="1041400" y="47625"/>
                    <a:pt x="1044301" y="44150"/>
                    <a:pt x="1047750" y="41275"/>
                  </a:cubicBezTo>
                  <a:cubicBezTo>
                    <a:pt x="1050681" y="38832"/>
                    <a:pt x="1056068" y="38545"/>
                    <a:pt x="1057275" y="34925"/>
                  </a:cubicBezTo>
                  <a:cubicBezTo>
                    <a:pt x="1058655" y="30785"/>
                    <a:pt x="1055158" y="26458"/>
                    <a:pt x="1054100" y="22225"/>
                  </a:cubicBezTo>
                  <a:cubicBezTo>
                    <a:pt x="1055158" y="19050"/>
                    <a:pt x="1056356" y="15918"/>
                    <a:pt x="1057275" y="12700"/>
                  </a:cubicBezTo>
                  <a:cubicBezTo>
                    <a:pt x="1058474" y="8504"/>
                    <a:pt x="1060450" y="0"/>
                    <a:pt x="1060450" y="0"/>
                  </a:cubicBezTo>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7" name="任意多边形 86"/>
            <p:cNvSpPr/>
            <p:nvPr/>
          </p:nvSpPr>
          <p:spPr>
            <a:xfrm>
              <a:off x="7677150" y="4645025"/>
              <a:ext cx="854075" cy="276225"/>
            </a:xfrm>
            <a:custGeom>
              <a:avLst/>
              <a:gdLst>
                <a:gd name="connsiteX0" fmla="*/ 850900 w 854075"/>
                <a:gd name="connsiteY0" fmla="*/ 276225 h 276225"/>
                <a:gd name="connsiteX1" fmla="*/ 854075 w 854075"/>
                <a:gd name="connsiteY1" fmla="*/ 254000 h 276225"/>
                <a:gd name="connsiteX2" fmla="*/ 844550 w 854075"/>
                <a:gd name="connsiteY2" fmla="*/ 225425 h 276225"/>
                <a:gd name="connsiteX3" fmla="*/ 835025 w 854075"/>
                <a:gd name="connsiteY3" fmla="*/ 219075 h 276225"/>
                <a:gd name="connsiteX4" fmla="*/ 815975 w 854075"/>
                <a:gd name="connsiteY4" fmla="*/ 206375 h 276225"/>
                <a:gd name="connsiteX5" fmla="*/ 800100 w 854075"/>
                <a:gd name="connsiteY5" fmla="*/ 190500 h 276225"/>
                <a:gd name="connsiteX6" fmla="*/ 790575 w 854075"/>
                <a:gd name="connsiteY6" fmla="*/ 180975 h 276225"/>
                <a:gd name="connsiteX7" fmla="*/ 777875 w 854075"/>
                <a:gd name="connsiteY7" fmla="*/ 177800 h 276225"/>
                <a:gd name="connsiteX8" fmla="*/ 758825 w 854075"/>
                <a:gd name="connsiteY8" fmla="*/ 165100 h 276225"/>
                <a:gd name="connsiteX9" fmla="*/ 749300 w 854075"/>
                <a:gd name="connsiteY9" fmla="*/ 158750 h 276225"/>
                <a:gd name="connsiteX10" fmla="*/ 739775 w 854075"/>
                <a:gd name="connsiteY10" fmla="*/ 155575 h 276225"/>
                <a:gd name="connsiteX11" fmla="*/ 720725 w 854075"/>
                <a:gd name="connsiteY11" fmla="*/ 142875 h 276225"/>
                <a:gd name="connsiteX12" fmla="*/ 711200 w 854075"/>
                <a:gd name="connsiteY12" fmla="*/ 133350 h 276225"/>
                <a:gd name="connsiteX13" fmla="*/ 692150 w 854075"/>
                <a:gd name="connsiteY13" fmla="*/ 123825 h 276225"/>
                <a:gd name="connsiteX14" fmla="*/ 682625 w 854075"/>
                <a:gd name="connsiteY14" fmla="*/ 114300 h 276225"/>
                <a:gd name="connsiteX15" fmla="*/ 673100 w 854075"/>
                <a:gd name="connsiteY15" fmla="*/ 107950 h 276225"/>
                <a:gd name="connsiteX16" fmla="*/ 663575 w 854075"/>
                <a:gd name="connsiteY16" fmla="*/ 98425 h 276225"/>
                <a:gd name="connsiteX17" fmla="*/ 650875 w 854075"/>
                <a:gd name="connsiteY17" fmla="*/ 88900 h 276225"/>
                <a:gd name="connsiteX18" fmla="*/ 641350 w 854075"/>
                <a:gd name="connsiteY18" fmla="*/ 69850 h 276225"/>
                <a:gd name="connsiteX19" fmla="*/ 635000 w 854075"/>
                <a:gd name="connsiteY19" fmla="*/ 57150 h 276225"/>
                <a:gd name="connsiteX20" fmla="*/ 615950 w 854075"/>
                <a:gd name="connsiteY20" fmla="*/ 41275 h 276225"/>
                <a:gd name="connsiteX21" fmla="*/ 606425 w 854075"/>
                <a:gd name="connsiteY21" fmla="*/ 38100 h 276225"/>
                <a:gd name="connsiteX22" fmla="*/ 552450 w 854075"/>
                <a:gd name="connsiteY22" fmla="*/ 41275 h 276225"/>
                <a:gd name="connsiteX23" fmla="*/ 533400 w 854075"/>
                <a:gd name="connsiteY23" fmla="*/ 47625 h 276225"/>
                <a:gd name="connsiteX24" fmla="*/ 514350 w 854075"/>
                <a:gd name="connsiteY24" fmla="*/ 50800 h 276225"/>
                <a:gd name="connsiteX25" fmla="*/ 419100 w 854075"/>
                <a:gd name="connsiteY25" fmla="*/ 47625 h 276225"/>
                <a:gd name="connsiteX26" fmla="*/ 381000 w 854075"/>
                <a:gd name="connsiteY26" fmla="*/ 38100 h 276225"/>
                <a:gd name="connsiteX27" fmla="*/ 368300 w 854075"/>
                <a:gd name="connsiteY27" fmla="*/ 34925 h 276225"/>
                <a:gd name="connsiteX28" fmla="*/ 355600 w 854075"/>
                <a:gd name="connsiteY28" fmla="*/ 28575 h 276225"/>
                <a:gd name="connsiteX29" fmla="*/ 327025 w 854075"/>
                <a:gd name="connsiteY29" fmla="*/ 25400 h 276225"/>
                <a:gd name="connsiteX30" fmla="*/ 292100 w 854075"/>
                <a:gd name="connsiteY30" fmla="*/ 19050 h 276225"/>
                <a:gd name="connsiteX31" fmla="*/ 279400 w 854075"/>
                <a:gd name="connsiteY31" fmla="*/ 15875 h 276225"/>
                <a:gd name="connsiteX32" fmla="*/ 225425 w 854075"/>
                <a:gd name="connsiteY32" fmla="*/ 12700 h 276225"/>
                <a:gd name="connsiteX33" fmla="*/ 187325 w 854075"/>
                <a:gd name="connsiteY33" fmla="*/ 15875 h 276225"/>
                <a:gd name="connsiteX34" fmla="*/ 177800 w 854075"/>
                <a:gd name="connsiteY34" fmla="*/ 19050 h 276225"/>
                <a:gd name="connsiteX35" fmla="*/ 171450 w 854075"/>
                <a:gd name="connsiteY35" fmla="*/ 28575 h 276225"/>
                <a:gd name="connsiteX36" fmla="*/ 161925 w 854075"/>
                <a:gd name="connsiteY36" fmla="*/ 31750 h 276225"/>
                <a:gd name="connsiteX37" fmla="*/ 142875 w 854075"/>
                <a:gd name="connsiteY37" fmla="*/ 47625 h 276225"/>
                <a:gd name="connsiteX38" fmla="*/ 133350 w 854075"/>
                <a:gd name="connsiteY38" fmla="*/ 50800 h 276225"/>
                <a:gd name="connsiteX39" fmla="*/ 123825 w 854075"/>
                <a:gd name="connsiteY39" fmla="*/ 60325 h 276225"/>
                <a:gd name="connsiteX40" fmla="*/ 73025 w 854075"/>
                <a:gd name="connsiteY40" fmla="*/ 53975 h 276225"/>
                <a:gd name="connsiteX41" fmla="*/ 69850 w 854075"/>
                <a:gd name="connsiteY41" fmla="*/ 44450 h 276225"/>
                <a:gd name="connsiteX42" fmla="*/ 41275 w 854075"/>
                <a:gd name="connsiteY42" fmla="*/ 34925 h 276225"/>
                <a:gd name="connsiteX43" fmla="*/ 31750 w 854075"/>
                <a:gd name="connsiteY43" fmla="*/ 38100 h 276225"/>
                <a:gd name="connsiteX44" fmla="*/ 19050 w 854075"/>
                <a:gd name="connsiteY44" fmla="*/ 47625 h 276225"/>
                <a:gd name="connsiteX45" fmla="*/ 12700 w 854075"/>
                <a:gd name="connsiteY45" fmla="*/ 28575 h 276225"/>
                <a:gd name="connsiteX46" fmla="*/ 9525 w 854075"/>
                <a:gd name="connsiteY46" fmla="*/ 19050 h 276225"/>
                <a:gd name="connsiteX47" fmla="*/ 3175 w 854075"/>
                <a:gd name="connsiteY47" fmla="*/ 9525 h 276225"/>
                <a:gd name="connsiteX48" fmla="*/ 0 w 854075"/>
                <a:gd name="connsiteY48" fmla="*/ 0 h 2762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Lst>
              <a:rect l="l" t="t" r="r" b="b"/>
              <a:pathLst>
                <a:path w="854075" h="276225">
                  <a:moveTo>
                    <a:pt x="850900" y="276225"/>
                  </a:moveTo>
                  <a:cubicBezTo>
                    <a:pt x="851958" y="268817"/>
                    <a:pt x="854075" y="261484"/>
                    <a:pt x="854075" y="254000"/>
                  </a:cubicBezTo>
                  <a:cubicBezTo>
                    <a:pt x="854075" y="243357"/>
                    <a:pt x="852217" y="233092"/>
                    <a:pt x="844550" y="225425"/>
                  </a:cubicBezTo>
                  <a:cubicBezTo>
                    <a:pt x="841852" y="222727"/>
                    <a:pt x="837956" y="221518"/>
                    <a:pt x="835025" y="219075"/>
                  </a:cubicBezTo>
                  <a:cubicBezTo>
                    <a:pt x="819170" y="205862"/>
                    <a:pt x="832714" y="211955"/>
                    <a:pt x="815975" y="206375"/>
                  </a:cubicBezTo>
                  <a:cubicBezTo>
                    <a:pt x="804333" y="188913"/>
                    <a:pt x="815975" y="203729"/>
                    <a:pt x="800100" y="190500"/>
                  </a:cubicBezTo>
                  <a:cubicBezTo>
                    <a:pt x="796651" y="187625"/>
                    <a:pt x="794474" y="183203"/>
                    <a:pt x="790575" y="180975"/>
                  </a:cubicBezTo>
                  <a:cubicBezTo>
                    <a:pt x="786786" y="178810"/>
                    <a:pt x="782108" y="178858"/>
                    <a:pt x="777875" y="177800"/>
                  </a:cubicBezTo>
                  <a:lnTo>
                    <a:pt x="758825" y="165100"/>
                  </a:lnTo>
                  <a:cubicBezTo>
                    <a:pt x="755650" y="162983"/>
                    <a:pt x="752920" y="159957"/>
                    <a:pt x="749300" y="158750"/>
                  </a:cubicBezTo>
                  <a:cubicBezTo>
                    <a:pt x="746125" y="157692"/>
                    <a:pt x="742701" y="157200"/>
                    <a:pt x="739775" y="155575"/>
                  </a:cubicBezTo>
                  <a:cubicBezTo>
                    <a:pt x="733104" y="151869"/>
                    <a:pt x="726121" y="148271"/>
                    <a:pt x="720725" y="142875"/>
                  </a:cubicBezTo>
                  <a:cubicBezTo>
                    <a:pt x="717550" y="139700"/>
                    <a:pt x="714936" y="135841"/>
                    <a:pt x="711200" y="133350"/>
                  </a:cubicBezTo>
                  <a:cubicBezTo>
                    <a:pt x="682561" y="114257"/>
                    <a:pt x="722125" y="148804"/>
                    <a:pt x="692150" y="123825"/>
                  </a:cubicBezTo>
                  <a:cubicBezTo>
                    <a:pt x="688701" y="120950"/>
                    <a:pt x="686074" y="117175"/>
                    <a:pt x="682625" y="114300"/>
                  </a:cubicBezTo>
                  <a:cubicBezTo>
                    <a:pt x="679694" y="111857"/>
                    <a:pt x="676031" y="110393"/>
                    <a:pt x="673100" y="107950"/>
                  </a:cubicBezTo>
                  <a:cubicBezTo>
                    <a:pt x="669651" y="105075"/>
                    <a:pt x="666984" y="101347"/>
                    <a:pt x="663575" y="98425"/>
                  </a:cubicBezTo>
                  <a:cubicBezTo>
                    <a:pt x="659557" y="94981"/>
                    <a:pt x="655108" y="92075"/>
                    <a:pt x="650875" y="88900"/>
                  </a:cubicBezTo>
                  <a:cubicBezTo>
                    <a:pt x="645054" y="71436"/>
                    <a:pt x="651198" y="87084"/>
                    <a:pt x="641350" y="69850"/>
                  </a:cubicBezTo>
                  <a:cubicBezTo>
                    <a:pt x="639002" y="65741"/>
                    <a:pt x="637751" y="61001"/>
                    <a:pt x="635000" y="57150"/>
                  </a:cubicBezTo>
                  <a:cubicBezTo>
                    <a:pt x="631099" y="51689"/>
                    <a:pt x="622138" y="44369"/>
                    <a:pt x="615950" y="41275"/>
                  </a:cubicBezTo>
                  <a:cubicBezTo>
                    <a:pt x="612957" y="39778"/>
                    <a:pt x="609600" y="39158"/>
                    <a:pt x="606425" y="38100"/>
                  </a:cubicBezTo>
                  <a:cubicBezTo>
                    <a:pt x="588433" y="39158"/>
                    <a:pt x="570321" y="38944"/>
                    <a:pt x="552450" y="41275"/>
                  </a:cubicBezTo>
                  <a:cubicBezTo>
                    <a:pt x="545813" y="42141"/>
                    <a:pt x="540002" y="46525"/>
                    <a:pt x="533400" y="47625"/>
                  </a:cubicBezTo>
                  <a:lnTo>
                    <a:pt x="514350" y="50800"/>
                  </a:lnTo>
                  <a:cubicBezTo>
                    <a:pt x="482600" y="49742"/>
                    <a:pt x="450816" y="49437"/>
                    <a:pt x="419100" y="47625"/>
                  </a:cubicBezTo>
                  <a:cubicBezTo>
                    <a:pt x="410039" y="47107"/>
                    <a:pt x="387898" y="39981"/>
                    <a:pt x="381000" y="38100"/>
                  </a:cubicBezTo>
                  <a:cubicBezTo>
                    <a:pt x="376790" y="36952"/>
                    <a:pt x="372386" y="36457"/>
                    <a:pt x="368300" y="34925"/>
                  </a:cubicBezTo>
                  <a:cubicBezTo>
                    <a:pt x="363868" y="33263"/>
                    <a:pt x="360212" y="29639"/>
                    <a:pt x="355600" y="28575"/>
                  </a:cubicBezTo>
                  <a:cubicBezTo>
                    <a:pt x="346262" y="26420"/>
                    <a:pt x="336550" y="26458"/>
                    <a:pt x="327025" y="25400"/>
                  </a:cubicBezTo>
                  <a:cubicBezTo>
                    <a:pt x="298220" y="18199"/>
                    <a:pt x="333813" y="26634"/>
                    <a:pt x="292100" y="19050"/>
                  </a:cubicBezTo>
                  <a:cubicBezTo>
                    <a:pt x="287807" y="18269"/>
                    <a:pt x="283744" y="16289"/>
                    <a:pt x="279400" y="15875"/>
                  </a:cubicBezTo>
                  <a:cubicBezTo>
                    <a:pt x="261458" y="14166"/>
                    <a:pt x="243417" y="13758"/>
                    <a:pt x="225425" y="12700"/>
                  </a:cubicBezTo>
                  <a:cubicBezTo>
                    <a:pt x="212725" y="13758"/>
                    <a:pt x="199957" y="14191"/>
                    <a:pt x="187325" y="15875"/>
                  </a:cubicBezTo>
                  <a:cubicBezTo>
                    <a:pt x="184008" y="16317"/>
                    <a:pt x="180413" y="16959"/>
                    <a:pt x="177800" y="19050"/>
                  </a:cubicBezTo>
                  <a:cubicBezTo>
                    <a:pt x="174820" y="21434"/>
                    <a:pt x="174430" y="26191"/>
                    <a:pt x="171450" y="28575"/>
                  </a:cubicBezTo>
                  <a:cubicBezTo>
                    <a:pt x="168837" y="30666"/>
                    <a:pt x="164918" y="30253"/>
                    <a:pt x="161925" y="31750"/>
                  </a:cubicBezTo>
                  <a:cubicBezTo>
                    <a:pt x="141150" y="42138"/>
                    <a:pt x="163941" y="33581"/>
                    <a:pt x="142875" y="47625"/>
                  </a:cubicBezTo>
                  <a:cubicBezTo>
                    <a:pt x="140090" y="49481"/>
                    <a:pt x="136525" y="49742"/>
                    <a:pt x="133350" y="50800"/>
                  </a:cubicBezTo>
                  <a:cubicBezTo>
                    <a:pt x="130175" y="53975"/>
                    <a:pt x="128280" y="59768"/>
                    <a:pt x="123825" y="60325"/>
                  </a:cubicBezTo>
                  <a:cubicBezTo>
                    <a:pt x="98867" y="63445"/>
                    <a:pt x="90874" y="59925"/>
                    <a:pt x="73025" y="53975"/>
                  </a:cubicBezTo>
                  <a:cubicBezTo>
                    <a:pt x="71967" y="50800"/>
                    <a:pt x="72217" y="46817"/>
                    <a:pt x="69850" y="44450"/>
                  </a:cubicBezTo>
                  <a:cubicBezTo>
                    <a:pt x="63277" y="37877"/>
                    <a:pt x="49301" y="36530"/>
                    <a:pt x="41275" y="34925"/>
                  </a:cubicBezTo>
                  <a:cubicBezTo>
                    <a:pt x="38100" y="35983"/>
                    <a:pt x="33841" y="35487"/>
                    <a:pt x="31750" y="38100"/>
                  </a:cubicBezTo>
                  <a:cubicBezTo>
                    <a:pt x="20839" y="51739"/>
                    <a:pt x="38025" y="53950"/>
                    <a:pt x="19050" y="47625"/>
                  </a:cubicBezTo>
                  <a:lnTo>
                    <a:pt x="12700" y="28575"/>
                  </a:lnTo>
                  <a:cubicBezTo>
                    <a:pt x="11642" y="25400"/>
                    <a:pt x="11381" y="21835"/>
                    <a:pt x="9525" y="19050"/>
                  </a:cubicBezTo>
                  <a:cubicBezTo>
                    <a:pt x="7408" y="15875"/>
                    <a:pt x="4882" y="12938"/>
                    <a:pt x="3175" y="9525"/>
                  </a:cubicBezTo>
                  <a:cubicBezTo>
                    <a:pt x="1678" y="6532"/>
                    <a:pt x="0" y="0"/>
                    <a:pt x="0" y="0"/>
                  </a:cubicBezTo>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8" name="任意多边形 87"/>
            <p:cNvSpPr/>
            <p:nvPr/>
          </p:nvSpPr>
          <p:spPr>
            <a:xfrm>
              <a:off x="8261138" y="5768635"/>
              <a:ext cx="289464" cy="162265"/>
            </a:xfrm>
            <a:custGeom>
              <a:avLst/>
              <a:gdLst>
                <a:gd name="connsiteX0" fmla="*/ 127212 w 289464"/>
                <a:gd name="connsiteY0" fmla="*/ 340 h 162265"/>
                <a:gd name="connsiteX1" fmla="*/ 111337 w 289464"/>
                <a:gd name="connsiteY1" fmla="*/ 6690 h 162265"/>
                <a:gd name="connsiteX2" fmla="*/ 92287 w 289464"/>
                <a:gd name="connsiteY2" fmla="*/ 32090 h 162265"/>
                <a:gd name="connsiteX3" fmla="*/ 85937 w 289464"/>
                <a:gd name="connsiteY3" fmla="*/ 41615 h 162265"/>
                <a:gd name="connsiteX4" fmla="*/ 76412 w 289464"/>
                <a:gd name="connsiteY4" fmla="*/ 47965 h 162265"/>
                <a:gd name="connsiteX5" fmla="*/ 73237 w 289464"/>
                <a:gd name="connsiteY5" fmla="*/ 60665 h 162265"/>
                <a:gd name="connsiteX6" fmla="*/ 51012 w 289464"/>
                <a:gd name="connsiteY6" fmla="*/ 89240 h 162265"/>
                <a:gd name="connsiteX7" fmla="*/ 31962 w 289464"/>
                <a:gd name="connsiteY7" fmla="*/ 101940 h 162265"/>
                <a:gd name="connsiteX8" fmla="*/ 12912 w 289464"/>
                <a:gd name="connsiteY8" fmla="*/ 114640 h 162265"/>
                <a:gd name="connsiteX9" fmla="*/ 3387 w 289464"/>
                <a:gd name="connsiteY9" fmla="*/ 120990 h 162265"/>
                <a:gd name="connsiteX10" fmla="*/ 212 w 289464"/>
                <a:gd name="connsiteY10" fmla="*/ 130515 h 162265"/>
                <a:gd name="connsiteX11" fmla="*/ 28787 w 289464"/>
                <a:gd name="connsiteY11" fmla="*/ 143215 h 162265"/>
                <a:gd name="connsiteX12" fmla="*/ 38312 w 289464"/>
                <a:gd name="connsiteY12" fmla="*/ 149565 h 162265"/>
                <a:gd name="connsiteX13" fmla="*/ 41487 w 289464"/>
                <a:gd name="connsiteY13" fmla="*/ 159090 h 162265"/>
                <a:gd name="connsiteX14" fmla="*/ 54187 w 289464"/>
                <a:gd name="connsiteY14" fmla="*/ 162265 h 162265"/>
                <a:gd name="connsiteX15" fmla="*/ 79587 w 289464"/>
                <a:gd name="connsiteY15" fmla="*/ 159090 h 162265"/>
                <a:gd name="connsiteX16" fmla="*/ 181187 w 289464"/>
                <a:gd name="connsiteY16" fmla="*/ 155915 h 162265"/>
                <a:gd name="connsiteX17" fmla="*/ 200237 w 289464"/>
                <a:gd name="connsiteY17" fmla="*/ 143215 h 162265"/>
                <a:gd name="connsiteX18" fmla="*/ 209762 w 289464"/>
                <a:gd name="connsiteY18" fmla="*/ 140040 h 162265"/>
                <a:gd name="connsiteX19" fmla="*/ 228812 w 289464"/>
                <a:gd name="connsiteY19" fmla="*/ 136865 h 162265"/>
                <a:gd name="connsiteX20" fmla="*/ 244687 w 289464"/>
                <a:gd name="connsiteY20" fmla="*/ 133690 h 162265"/>
                <a:gd name="connsiteX21" fmla="*/ 266912 w 289464"/>
                <a:gd name="connsiteY21" fmla="*/ 117815 h 162265"/>
                <a:gd name="connsiteX22" fmla="*/ 276437 w 289464"/>
                <a:gd name="connsiteY22" fmla="*/ 114640 h 162265"/>
                <a:gd name="connsiteX23" fmla="*/ 285962 w 289464"/>
                <a:gd name="connsiteY23" fmla="*/ 105115 h 162265"/>
                <a:gd name="connsiteX24" fmla="*/ 289137 w 289464"/>
                <a:gd name="connsiteY24" fmla="*/ 95590 h 162265"/>
                <a:gd name="connsiteX25" fmla="*/ 263737 w 289464"/>
                <a:gd name="connsiteY25" fmla="*/ 86065 h 162265"/>
                <a:gd name="connsiteX26" fmla="*/ 257387 w 289464"/>
                <a:gd name="connsiteY26" fmla="*/ 76540 h 162265"/>
                <a:gd name="connsiteX27" fmla="*/ 254212 w 289464"/>
                <a:gd name="connsiteY27" fmla="*/ 67015 h 162265"/>
                <a:gd name="connsiteX28" fmla="*/ 231987 w 289464"/>
                <a:gd name="connsiteY28" fmla="*/ 54315 h 162265"/>
                <a:gd name="connsiteX29" fmla="*/ 212937 w 289464"/>
                <a:gd name="connsiteY29" fmla="*/ 38440 h 162265"/>
                <a:gd name="connsiteX30" fmla="*/ 200237 w 289464"/>
                <a:gd name="connsiteY30" fmla="*/ 35265 h 162265"/>
                <a:gd name="connsiteX31" fmla="*/ 190712 w 289464"/>
                <a:gd name="connsiteY31" fmla="*/ 28915 h 162265"/>
                <a:gd name="connsiteX32" fmla="*/ 165312 w 289464"/>
                <a:gd name="connsiteY32" fmla="*/ 6690 h 162265"/>
                <a:gd name="connsiteX33" fmla="*/ 143087 w 289464"/>
                <a:gd name="connsiteY33" fmla="*/ 3515 h 162265"/>
                <a:gd name="connsiteX34" fmla="*/ 127212 w 289464"/>
                <a:gd name="connsiteY34" fmla="*/ 340 h 16226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Lst>
              <a:rect l="l" t="t" r="r" b="b"/>
              <a:pathLst>
                <a:path w="289464" h="162265">
                  <a:moveTo>
                    <a:pt x="127212" y="340"/>
                  </a:moveTo>
                  <a:cubicBezTo>
                    <a:pt x="121920" y="869"/>
                    <a:pt x="115554" y="2856"/>
                    <a:pt x="111337" y="6690"/>
                  </a:cubicBezTo>
                  <a:cubicBezTo>
                    <a:pt x="103506" y="13809"/>
                    <a:pt x="98158" y="23284"/>
                    <a:pt x="92287" y="32090"/>
                  </a:cubicBezTo>
                  <a:cubicBezTo>
                    <a:pt x="90170" y="35265"/>
                    <a:pt x="88635" y="38917"/>
                    <a:pt x="85937" y="41615"/>
                  </a:cubicBezTo>
                  <a:cubicBezTo>
                    <a:pt x="83239" y="44313"/>
                    <a:pt x="79587" y="45848"/>
                    <a:pt x="76412" y="47965"/>
                  </a:cubicBezTo>
                  <a:cubicBezTo>
                    <a:pt x="75354" y="52198"/>
                    <a:pt x="75188" y="56762"/>
                    <a:pt x="73237" y="60665"/>
                  </a:cubicBezTo>
                  <a:cubicBezTo>
                    <a:pt x="68872" y="69395"/>
                    <a:pt x="59564" y="82588"/>
                    <a:pt x="51012" y="89240"/>
                  </a:cubicBezTo>
                  <a:cubicBezTo>
                    <a:pt x="44988" y="93925"/>
                    <a:pt x="38312" y="97707"/>
                    <a:pt x="31962" y="101940"/>
                  </a:cubicBezTo>
                  <a:lnTo>
                    <a:pt x="12912" y="114640"/>
                  </a:lnTo>
                  <a:lnTo>
                    <a:pt x="3387" y="120990"/>
                  </a:lnTo>
                  <a:cubicBezTo>
                    <a:pt x="2329" y="124165"/>
                    <a:pt x="-846" y="127340"/>
                    <a:pt x="212" y="130515"/>
                  </a:cubicBezTo>
                  <a:cubicBezTo>
                    <a:pt x="4352" y="142936"/>
                    <a:pt x="19554" y="141676"/>
                    <a:pt x="28787" y="143215"/>
                  </a:cubicBezTo>
                  <a:cubicBezTo>
                    <a:pt x="31962" y="145332"/>
                    <a:pt x="35928" y="146585"/>
                    <a:pt x="38312" y="149565"/>
                  </a:cubicBezTo>
                  <a:cubicBezTo>
                    <a:pt x="40403" y="152178"/>
                    <a:pt x="38874" y="156999"/>
                    <a:pt x="41487" y="159090"/>
                  </a:cubicBezTo>
                  <a:cubicBezTo>
                    <a:pt x="44894" y="161816"/>
                    <a:pt x="49954" y="161207"/>
                    <a:pt x="54187" y="162265"/>
                  </a:cubicBezTo>
                  <a:cubicBezTo>
                    <a:pt x="62654" y="161207"/>
                    <a:pt x="71065" y="159516"/>
                    <a:pt x="79587" y="159090"/>
                  </a:cubicBezTo>
                  <a:cubicBezTo>
                    <a:pt x="113428" y="157398"/>
                    <a:pt x="147593" y="160335"/>
                    <a:pt x="181187" y="155915"/>
                  </a:cubicBezTo>
                  <a:cubicBezTo>
                    <a:pt x="188754" y="154919"/>
                    <a:pt x="192997" y="145628"/>
                    <a:pt x="200237" y="143215"/>
                  </a:cubicBezTo>
                  <a:cubicBezTo>
                    <a:pt x="203412" y="142157"/>
                    <a:pt x="206495" y="140766"/>
                    <a:pt x="209762" y="140040"/>
                  </a:cubicBezTo>
                  <a:cubicBezTo>
                    <a:pt x="216046" y="138643"/>
                    <a:pt x="222478" y="138017"/>
                    <a:pt x="228812" y="136865"/>
                  </a:cubicBezTo>
                  <a:cubicBezTo>
                    <a:pt x="234121" y="135900"/>
                    <a:pt x="239395" y="134748"/>
                    <a:pt x="244687" y="133690"/>
                  </a:cubicBezTo>
                  <a:cubicBezTo>
                    <a:pt x="247563" y="131533"/>
                    <a:pt x="262269" y="120136"/>
                    <a:pt x="266912" y="117815"/>
                  </a:cubicBezTo>
                  <a:cubicBezTo>
                    <a:pt x="269905" y="116318"/>
                    <a:pt x="273262" y="115698"/>
                    <a:pt x="276437" y="114640"/>
                  </a:cubicBezTo>
                  <a:cubicBezTo>
                    <a:pt x="279612" y="111465"/>
                    <a:pt x="283471" y="108851"/>
                    <a:pt x="285962" y="105115"/>
                  </a:cubicBezTo>
                  <a:cubicBezTo>
                    <a:pt x="287818" y="102330"/>
                    <a:pt x="290380" y="98697"/>
                    <a:pt x="289137" y="95590"/>
                  </a:cubicBezTo>
                  <a:cubicBezTo>
                    <a:pt x="286293" y="88481"/>
                    <a:pt x="267555" y="86829"/>
                    <a:pt x="263737" y="86065"/>
                  </a:cubicBezTo>
                  <a:cubicBezTo>
                    <a:pt x="261620" y="82890"/>
                    <a:pt x="259094" y="79953"/>
                    <a:pt x="257387" y="76540"/>
                  </a:cubicBezTo>
                  <a:cubicBezTo>
                    <a:pt x="255890" y="73547"/>
                    <a:pt x="256303" y="69628"/>
                    <a:pt x="254212" y="67015"/>
                  </a:cubicBezTo>
                  <a:cubicBezTo>
                    <a:pt x="250212" y="62016"/>
                    <a:pt x="236362" y="57440"/>
                    <a:pt x="231987" y="54315"/>
                  </a:cubicBezTo>
                  <a:cubicBezTo>
                    <a:pt x="220544" y="46141"/>
                    <a:pt x="225535" y="43839"/>
                    <a:pt x="212937" y="38440"/>
                  </a:cubicBezTo>
                  <a:cubicBezTo>
                    <a:pt x="208926" y="36721"/>
                    <a:pt x="204470" y="36323"/>
                    <a:pt x="200237" y="35265"/>
                  </a:cubicBezTo>
                  <a:cubicBezTo>
                    <a:pt x="197062" y="33148"/>
                    <a:pt x="193410" y="31613"/>
                    <a:pt x="190712" y="28915"/>
                  </a:cubicBezTo>
                  <a:cubicBezTo>
                    <a:pt x="180746" y="18949"/>
                    <a:pt x="186302" y="9689"/>
                    <a:pt x="165312" y="6690"/>
                  </a:cubicBezTo>
                  <a:lnTo>
                    <a:pt x="143087" y="3515"/>
                  </a:lnTo>
                  <a:cubicBezTo>
                    <a:pt x="130550" y="-664"/>
                    <a:pt x="132504" y="-189"/>
                    <a:pt x="127212" y="340"/>
                  </a:cubicBezTo>
                  <a:close/>
                </a:path>
              </a:pathLst>
            </a:custGeom>
            <a:grp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TextBox 1"/>
          <p:cNvSpPr txBox="1"/>
          <p:nvPr/>
        </p:nvSpPr>
        <p:spPr>
          <a:xfrm>
            <a:off x="5810250" y="413266"/>
            <a:ext cx="2307772" cy="523220"/>
          </a:xfrm>
          <a:prstGeom prst="rect">
            <a:avLst/>
          </a:prstGeom>
          <a:noFill/>
        </p:spPr>
        <p:txBody>
          <a:bodyPr wrap="square" rtlCol="0">
            <a:spAutoFit/>
          </a:bodyPr>
          <a:lstStyle/>
          <a:p>
            <a:r>
              <a:rPr lang="zh-CN" altLang="en-US" sz="2800" dirty="0" smtClean="0">
                <a:latin typeface="幼圆" panose="02010509060101010101" pitchFamily="49" charset="-122"/>
                <a:ea typeface="幼圆" panose="02010509060101010101" pitchFamily="49" charset="-122"/>
              </a:rPr>
              <a:t>性能对比</a:t>
            </a:r>
            <a:endParaRPr lang="zh-CN" altLang="en-US" sz="2800" dirty="0">
              <a:latin typeface="幼圆" panose="02010509060101010101" pitchFamily="49" charset="-122"/>
              <a:ea typeface="幼圆" panose="02010509060101010101" pitchFamily="49" charset="-122"/>
            </a:endParaRPr>
          </a:p>
        </p:txBody>
      </p:sp>
      <p:sp>
        <p:nvSpPr>
          <p:cNvPr id="3" name="矩形 2"/>
          <p:cNvSpPr/>
          <p:nvPr/>
        </p:nvSpPr>
        <p:spPr>
          <a:xfrm>
            <a:off x="1736457" y="5192886"/>
            <a:ext cx="9051097" cy="369332"/>
          </a:xfrm>
          <a:prstGeom prst="rect">
            <a:avLst/>
          </a:prstGeom>
          <a:gradFill flip="none" rotWithShape="1">
            <a:gsLst>
              <a:gs pos="100000">
                <a:srgbClr val="C00000"/>
              </a:gs>
              <a:gs pos="1000">
                <a:schemeClr val="accent1">
                  <a:tint val="23500"/>
                  <a:satMod val="160000"/>
                  <a:alpha val="45000"/>
                </a:schemeClr>
              </a:gs>
            </a:gsLst>
            <a:path path="circle">
              <a:fillToRect l="100000" t="100000"/>
            </a:path>
            <a:tileRect r="-100000" b="-10000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8" name="矩形 27"/>
          <p:cNvSpPr/>
          <p:nvPr/>
        </p:nvSpPr>
        <p:spPr>
          <a:xfrm>
            <a:off x="1736457" y="4438134"/>
            <a:ext cx="9051097" cy="369332"/>
          </a:xfrm>
          <a:prstGeom prst="rect">
            <a:avLst/>
          </a:prstGeom>
          <a:gradFill flip="none" rotWithShape="1">
            <a:gsLst>
              <a:gs pos="100000">
                <a:srgbClr val="C00000"/>
              </a:gs>
              <a:gs pos="1000">
                <a:schemeClr val="accent1">
                  <a:tint val="23500"/>
                  <a:satMod val="160000"/>
                  <a:alpha val="45000"/>
                </a:schemeClr>
              </a:gs>
            </a:gsLst>
            <a:path path="circle">
              <a:fillToRect l="100000" t="100000"/>
            </a:path>
            <a:tileRect r="-100000" b="-10000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矩形 28"/>
          <p:cNvSpPr/>
          <p:nvPr/>
        </p:nvSpPr>
        <p:spPr>
          <a:xfrm>
            <a:off x="1736458" y="3677309"/>
            <a:ext cx="3793486" cy="369332"/>
          </a:xfrm>
          <a:prstGeom prst="rect">
            <a:avLst/>
          </a:prstGeom>
          <a:gradFill flip="none" rotWithShape="1">
            <a:gsLst>
              <a:gs pos="100000">
                <a:srgbClr val="0636E4"/>
              </a:gs>
              <a:gs pos="1000">
                <a:schemeClr val="accent1">
                  <a:tint val="23500"/>
                  <a:satMod val="160000"/>
                  <a:alpha val="45000"/>
                </a:schemeClr>
              </a:gs>
            </a:gsLst>
            <a:path path="circle">
              <a:fillToRect l="100000" t="100000"/>
            </a:path>
            <a:tileRect r="-100000" b="-10000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0" name="矩形 29"/>
          <p:cNvSpPr/>
          <p:nvPr/>
        </p:nvSpPr>
        <p:spPr>
          <a:xfrm>
            <a:off x="1736458" y="2936692"/>
            <a:ext cx="1761485" cy="369332"/>
          </a:xfrm>
          <a:prstGeom prst="rect">
            <a:avLst/>
          </a:prstGeom>
          <a:gradFill flip="none" rotWithShape="1">
            <a:gsLst>
              <a:gs pos="100000">
                <a:schemeClr val="accent1">
                  <a:lumMod val="50000"/>
                </a:schemeClr>
              </a:gs>
              <a:gs pos="1000">
                <a:schemeClr val="accent1">
                  <a:tint val="23500"/>
                  <a:satMod val="160000"/>
                  <a:alpha val="45000"/>
                </a:schemeClr>
              </a:gs>
            </a:gsLst>
            <a:path path="circle">
              <a:fillToRect l="100000" t="100000"/>
            </a:path>
            <a:tileRect r="-100000" b="-10000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31"/>
          <p:cNvSpPr/>
          <p:nvPr/>
        </p:nvSpPr>
        <p:spPr>
          <a:xfrm>
            <a:off x="1729014" y="2213823"/>
            <a:ext cx="1551215" cy="369332"/>
          </a:xfrm>
          <a:prstGeom prst="rect">
            <a:avLst/>
          </a:prstGeom>
          <a:gradFill flip="none" rotWithShape="1">
            <a:gsLst>
              <a:gs pos="100000">
                <a:schemeClr val="accent1">
                  <a:lumMod val="50000"/>
                </a:schemeClr>
              </a:gs>
              <a:gs pos="1000">
                <a:schemeClr val="accent1">
                  <a:tint val="23500"/>
                  <a:satMod val="160000"/>
                  <a:alpha val="45000"/>
                </a:schemeClr>
              </a:gs>
            </a:gsLst>
            <a:path path="circle">
              <a:fillToRect l="100000" t="100000"/>
            </a:path>
            <a:tileRect r="-100000" b="-100000"/>
          </a:gra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128512412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6" presetClass="entr" presetSubtype="16" fill="hold" grpId="0" nodeType="clickEffect">
                                  <p:stCondLst>
                                    <p:cond delay="0"/>
                                  </p:stCondLst>
                                  <p:childTnLst>
                                    <p:set>
                                      <p:cBhvr>
                                        <p:cTn id="6" dur="1" fill="hold">
                                          <p:stCondLst>
                                            <p:cond delay="0"/>
                                          </p:stCondLst>
                                        </p:cTn>
                                        <p:tgtEl>
                                          <p:spTgt spid="65"/>
                                        </p:tgtEl>
                                        <p:attrNameLst>
                                          <p:attrName>style.visibility</p:attrName>
                                        </p:attrNameLst>
                                      </p:cBhvr>
                                      <p:to>
                                        <p:strVal val="visible"/>
                                      </p:to>
                                    </p:set>
                                    <p:animEffect transition="in" filter="circle(in)">
                                      <p:cBhvr>
                                        <p:cTn id="7" dur="2000"/>
                                        <p:tgtEl>
                                          <p:spTgt spid="65"/>
                                        </p:tgtEl>
                                      </p:cBhvr>
                                    </p:animEffect>
                                  </p:childTnLst>
                                </p:cTn>
                              </p:par>
                              <p:par>
                                <p:cTn id="8" presetID="6" presetClass="entr" presetSubtype="16"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circle(in)">
                                      <p:cBhvr>
                                        <p:cTn id="10" dur="2000"/>
                                        <p:tgtEl>
                                          <p:spTgt spid="3"/>
                                        </p:tgtEl>
                                      </p:cBhvr>
                                    </p:animEffect>
                                  </p:childTnLst>
                                </p:cTn>
                              </p:par>
                              <p:par>
                                <p:cTn id="11" presetID="6" presetClass="entr" presetSubtype="16" fill="hold" grpId="0" nodeType="withEffect">
                                  <p:stCondLst>
                                    <p:cond delay="0"/>
                                  </p:stCondLst>
                                  <p:childTnLst>
                                    <p:set>
                                      <p:cBhvr>
                                        <p:cTn id="12" dur="1" fill="hold">
                                          <p:stCondLst>
                                            <p:cond delay="0"/>
                                          </p:stCondLst>
                                        </p:cTn>
                                        <p:tgtEl>
                                          <p:spTgt spid="70"/>
                                        </p:tgtEl>
                                        <p:attrNameLst>
                                          <p:attrName>style.visibility</p:attrName>
                                        </p:attrNameLst>
                                      </p:cBhvr>
                                      <p:to>
                                        <p:strVal val="visible"/>
                                      </p:to>
                                    </p:set>
                                    <p:animEffect transition="in" filter="circle(in)">
                                      <p:cBhvr>
                                        <p:cTn id="13" dur="2000"/>
                                        <p:tgtEl>
                                          <p:spTgt spid="70"/>
                                        </p:tgtEl>
                                      </p:cBhvr>
                                    </p:animEffect>
                                  </p:childTnLst>
                                </p:cTn>
                              </p:par>
                            </p:childTnLst>
                          </p:cTn>
                        </p:par>
                      </p:childTnLst>
                    </p:cTn>
                  </p:par>
                  <p:par>
                    <p:cTn id="14" fill="hold">
                      <p:stCondLst>
                        <p:cond delay="indefinite"/>
                      </p:stCondLst>
                      <p:childTnLst>
                        <p:par>
                          <p:cTn id="15" fill="hold">
                            <p:stCondLst>
                              <p:cond delay="0"/>
                            </p:stCondLst>
                            <p:childTnLst>
                              <p:par>
                                <p:cTn id="16" presetID="6" presetClass="entr" presetSubtype="16" fill="hold" grpId="0" nodeType="clickEffect">
                                  <p:stCondLst>
                                    <p:cond delay="0"/>
                                  </p:stCondLst>
                                  <p:childTnLst>
                                    <p:set>
                                      <p:cBhvr>
                                        <p:cTn id="17" dur="1" fill="hold">
                                          <p:stCondLst>
                                            <p:cond delay="0"/>
                                          </p:stCondLst>
                                        </p:cTn>
                                        <p:tgtEl>
                                          <p:spTgt spid="64"/>
                                        </p:tgtEl>
                                        <p:attrNameLst>
                                          <p:attrName>style.visibility</p:attrName>
                                        </p:attrNameLst>
                                      </p:cBhvr>
                                      <p:to>
                                        <p:strVal val="visible"/>
                                      </p:to>
                                    </p:set>
                                    <p:animEffect transition="in" filter="circle(in)">
                                      <p:cBhvr>
                                        <p:cTn id="18" dur="2000"/>
                                        <p:tgtEl>
                                          <p:spTgt spid="64"/>
                                        </p:tgtEl>
                                      </p:cBhvr>
                                    </p:animEffect>
                                  </p:childTnLst>
                                </p:cTn>
                              </p:par>
                              <p:par>
                                <p:cTn id="19" presetID="6" presetClass="entr" presetSubtype="16" fill="hold" grpId="0" nodeType="withEffect">
                                  <p:stCondLst>
                                    <p:cond delay="0"/>
                                  </p:stCondLst>
                                  <p:childTnLst>
                                    <p:set>
                                      <p:cBhvr>
                                        <p:cTn id="20" dur="1" fill="hold">
                                          <p:stCondLst>
                                            <p:cond delay="0"/>
                                          </p:stCondLst>
                                        </p:cTn>
                                        <p:tgtEl>
                                          <p:spTgt spid="28"/>
                                        </p:tgtEl>
                                        <p:attrNameLst>
                                          <p:attrName>style.visibility</p:attrName>
                                        </p:attrNameLst>
                                      </p:cBhvr>
                                      <p:to>
                                        <p:strVal val="visible"/>
                                      </p:to>
                                    </p:set>
                                    <p:animEffect transition="in" filter="circle(in)">
                                      <p:cBhvr>
                                        <p:cTn id="21" dur="2000"/>
                                        <p:tgtEl>
                                          <p:spTgt spid="28"/>
                                        </p:tgtEl>
                                      </p:cBhvr>
                                    </p:animEffect>
                                  </p:childTnLst>
                                </p:cTn>
                              </p:par>
                              <p:par>
                                <p:cTn id="22" presetID="6" presetClass="entr" presetSubtype="16" fill="hold" grpId="0" nodeType="withEffect">
                                  <p:stCondLst>
                                    <p:cond delay="0"/>
                                  </p:stCondLst>
                                  <p:childTnLst>
                                    <p:set>
                                      <p:cBhvr>
                                        <p:cTn id="23" dur="1" fill="hold">
                                          <p:stCondLst>
                                            <p:cond delay="0"/>
                                          </p:stCondLst>
                                        </p:cTn>
                                        <p:tgtEl>
                                          <p:spTgt spid="69"/>
                                        </p:tgtEl>
                                        <p:attrNameLst>
                                          <p:attrName>style.visibility</p:attrName>
                                        </p:attrNameLst>
                                      </p:cBhvr>
                                      <p:to>
                                        <p:strVal val="visible"/>
                                      </p:to>
                                    </p:set>
                                    <p:animEffect transition="in" filter="circle(in)">
                                      <p:cBhvr>
                                        <p:cTn id="24" dur="2000"/>
                                        <p:tgtEl>
                                          <p:spTgt spid="69"/>
                                        </p:tgtEl>
                                      </p:cBhvr>
                                    </p:animEffect>
                                  </p:childTnLst>
                                </p:cTn>
                              </p:par>
                            </p:childTnLst>
                          </p:cTn>
                        </p:par>
                      </p:childTnLst>
                    </p:cTn>
                  </p:par>
                  <p:par>
                    <p:cTn id="25" fill="hold">
                      <p:stCondLst>
                        <p:cond delay="indefinite"/>
                      </p:stCondLst>
                      <p:childTnLst>
                        <p:par>
                          <p:cTn id="26" fill="hold">
                            <p:stCondLst>
                              <p:cond delay="0"/>
                            </p:stCondLst>
                            <p:childTnLst>
                              <p:par>
                                <p:cTn id="27" presetID="6" presetClass="entr" presetSubtype="16" fill="hold" grpId="0" nodeType="clickEffect">
                                  <p:stCondLst>
                                    <p:cond delay="0"/>
                                  </p:stCondLst>
                                  <p:childTnLst>
                                    <p:set>
                                      <p:cBhvr>
                                        <p:cTn id="28" dur="1" fill="hold">
                                          <p:stCondLst>
                                            <p:cond delay="0"/>
                                          </p:stCondLst>
                                        </p:cTn>
                                        <p:tgtEl>
                                          <p:spTgt spid="63"/>
                                        </p:tgtEl>
                                        <p:attrNameLst>
                                          <p:attrName>style.visibility</p:attrName>
                                        </p:attrNameLst>
                                      </p:cBhvr>
                                      <p:to>
                                        <p:strVal val="visible"/>
                                      </p:to>
                                    </p:set>
                                    <p:animEffect transition="in" filter="circle(in)">
                                      <p:cBhvr>
                                        <p:cTn id="29" dur="2000"/>
                                        <p:tgtEl>
                                          <p:spTgt spid="63"/>
                                        </p:tgtEl>
                                      </p:cBhvr>
                                    </p:animEffect>
                                  </p:childTnLst>
                                </p:cTn>
                              </p:par>
                              <p:par>
                                <p:cTn id="30" presetID="6" presetClass="entr" presetSubtype="16" fill="hold" grpId="0" nodeType="withEffect">
                                  <p:stCondLst>
                                    <p:cond delay="0"/>
                                  </p:stCondLst>
                                  <p:childTnLst>
                                    <p:set>
                                      <p:cBhvr>
                                        <p:cTn id="31" dur="1" fill="hold">
                                          <p:stCondLst>
                                            <p:cond delay="0"/>
                                          </p:stCondLst>
                                        </p:cTn>
                                        <p:tgtEl>
                                          <p:spTgt spid="29"/>
                                        </p:tgtEl>
                                        <p:attrNameLst>
                                          <p:attrName>style.visibility</p:attrName>
                                        </p:attrNameLst>
                                      </p:cBhvr>
                                      <p:to>
                                        <p:strVal val="visible"/>
                                      </p:to>
                                    </p:set>
                                    <p:animEffect transition="in" filter="circle(in)">
                                      <p:cBhvr>
                                        <p:cTn id="32" dur="2000"/>
                                        <p:tgtEl>
                                          <p:spTgt spid="29"/>
                                        </p:tgtEl>
                                      </p:cBhvr>
                                    </p:animEffect>
                                  </p:childTnLst>
                                </p:cTn>
                              </p:par>
                              <p:par>
                                <p:cTn id="33" presetID="6" presetClass="entr" presetSubtype="16" fill="hold" grpId="0" nodeType="withEffect">
                                  <p:stCondLst>
                                    <p:cond delay="0"/>
                                  </p:stCondLst>
                                  <p:childTnLst>
                                    <p:set>
                                      <p:cBhvr>
                                        <p:cTn id="34" dur="1" fill="hold">
                                          <p:stCondLst>
                                            <p:cond delay="0"/>
                                          </p:stCondLst>
                                        </p:cTn>
                                        <p:tgtEl>
                                          <p:spTgt spid="68"/>
                                        </p:tgtEl>
                                        <p:attrNameLst>
                                          <p:attrName>style.visibility</p:attrName>
                                        </p:attrNameLst>
                                      </p:cBhvr>
                                      <p:to>
                                        <p:strVal val="visible"/>
                                      </p:to>
                                    </p:set>
                                    <p:animEffect transition="in" filter="circle(in)">
                                      <p:cBhvr>
                                        <p:cTn id="35" dur="2000"/>
                                        <p:tgtEl>
                                          <p:spTgt spid="68"/>
                                        </p:tgtEl>
                                      </p:cBhvr>
                                    </p:animEffect>
                                  </p:childTnLst>
                                </p:cTn>
                              </p:par>
                            </p:childTnLst>
                          </p:cTn>
                        </p:par>
                      </p:childTnLst>
                    </p:cTn>
                  </p:par>
                  <p:par>
                    <p:cTn id="36" fill="hold">
                      <p:stCondLst>
                        <p:cond delay="indefinite"/>
                      </p:stCondLst>
                      <p:childTnLst>
                        <p:par>
                          <p:cTn id="37" fill="hold">
                            <p:stCondLst>
                              <p:cond delay="0"/>
                            </p:stCondLst>
                            <p:childTnLst>
                              <p:par>
                                <p:cTn id="38" presetID="6" presetClass="entr" presetSubtype="16" fill="hold" grpId="0" nodeType="clickEffect">
                                  <p:stCondLst>
                                    <p:cond delay="0"/>
                                  </p:stCondLst>
                                  <p:childTnLst>
                                    <p:set>
                                      <p:cBhvr>
                                        <p:cTn id="39" dur="1" fill="hold">
                                          <p:stCondLst>
                                            <p:cond delay="0"/>
                                          </p:stCondLst>
                                        </p:cTn>
                                        <p:tgtEl>
                                          <p:spTgt spid="62"/>
                                        </p:tgtEl>
                                        <p:attrNameLst>
                                          <p:attrName>style.visibility</p:attrName>
                                        </p:attrNameLst>
                                      </p:cBhvr>
                                      <p:to>
                                        <p:strVal val="visible"/>
                                      </p:to>
                                    </p:set>
                                    <p:animEffect transition="in" filter="circle(in)">
                                      <p:cBhvr>
                                        <p:cTn id="40" dur="2000"/>
                                        <p:tgtEl>
                                          <p:spTgt spid="62"/>
                                        </p:tgtEl>
                                      </p:cBhvr>
                                    </p:animEffect>
                                  </p:childTnLst>
                                </p:cTn>
                              </p:par>
                              <p:par>
                                <p:cTn id="41" presetID="6" presetClass="entr" presetSubtype="16"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circle(in)">
                                      <p:cBhvr>
                                        <p:cTn id="43" dur="2000"/>
                                        <p:tgtEl>
                                          <p:spTgt spid="30"/>
                                        </p:tgtEl>
                                      </p:cBhvr>
                                    </p:animEffect>
                                  </p:childTnLst>
                                </p:cTn>
                              </p:par>
                              <p:par>
                                <p:cTn id="44" presetID="6" presetClass="entr" presetSubtype="16" fill="hold" grpId="0" nodeType="withEffect">
                                  <p:stCondLst>
                                    <p:cond delay="0"/>
                                  </p:stCondLst>
                                  <p:childTnLst>
                                    <p:set>
                                      <p:cBhvr>
                                        <p:cTn id="45" dur="1" fill="hold">
                                          <p:stCondLst>
                                            <p:cond delay="0"/>
                                          </p:stCondLst>
                                        </p:cTn>
                                        <p:tgtEl>
                                          <p:spTgt spid="67"/>
                                        </p:tgtEl>
                                        <p:attrNameLst>
                                          <p:attrName>style.visibility</p:attrName>
                                        </p:attrNameLst>
                                      </p:cBhvr>
                                      <p:to>
                                        <p:strVal val="visible"/>
                                      </p:to>
                                    </p:set>
                                    <p:animEffect transition="in" filter="circle(in)">
                                      <p:cBhvr>
                                        <p:cTn id="46" dur="2000"/>
                                        <p:tgtEl>
                                          <p:spTgt spid="67"/>
                                        </p:tgtEl>
                                      </p:cBhvr>
                                    </p:animEffect>
                                  </p:childTnLst>
                                </p:cTn>
                              </p:par>
                            </p:childTnLst>
                          </p:cTn>
                        </p:par>
                      </p:childTnLst>
                    </p:cTn>
                  </p:par>
                  <p:par>
                    <p:cTn id="47" fill="hold">
                      <p:stCondLst>
                        <p:cond delay="indefinite"/>
                      </p:stCondLst>
                      <p:childTnLst>
                        <p:par>
                          <p:cTn id="48" fill="hold">
                            <p:stCondLst>
                              <p:cond delay="0"/>
                            </p:stCondLst>
                            <p:childTnLst>
                              <p:par>
                                <p:cTn id="49" presetID="6" presetClass="entr" presetSubtype="16" fill="hold" grpId="0" nodeType="clickEffect">
                                  <p:stCondLst>
                                    <p:cond delay="0"/>
                                  </p:stCondLst>
                                  <p:childTnLst>
                                    <p:set>
                                      <p:cBhvr>
                                        <p:cTn id="50" dur="1" fill="hold">
                                          <p:stCondLst>
                                            <p:cond delay="0"/>
                                          </p:stCondLst>
                                        </p:cTn>
                                        <p:tgtEl>
                                          <p:spTgt spid="61"/>
                                        </p:tgtEl>
                                        <p:attrNameLst>
                                          <p:attrName>style.visibility</p:attrName>
                                        </p:attrNameLst>
                                      </p:cBhvr>
                                      <p:to>
                                        <p:strVal val="visible"/>
                                      </p:to>
                                    </p:set>
                                    <p:animEffect transition="in" filter="circle(in)">
                                      <p:cBhvr>
                                        <p:cTn id="51" dur="2000"/>
                                        <p:tgtEl>
                                          <p:spTgt spid="61"/>
                                        </p:tgtEl>
                                      </p:cBhvr>
                                    </p:animEffect>
                                  </p:childTnLst>
                                </p:cTn>
                              </p:par>
                              <p:par>
                                <p:cTn id="52" presetID="6" presetClass="entr" presetSubtype="16" fill="hold" grpId="0" nodeType="withEffect">
                                  <p:stCondLst>
                                    <p:cond delay="0"/>
                                  </p:stCondLst>
                                  <p:childTnLst>
                                    <p:set>
                                      <p:cBhvr>
                                        <p:cTn id="53" dur="1" fill="hold">
                                          <p:stCondLst>
                                            <p:cond delay="0"/>
                                          </p:stCondLst>
                                        </p:cTn>
                                        <p:tgtEl>
                                          <p:spTgt spid="32"/>
                                        </p:tgtEl>
                                        <p:attrNameLst>
                                          <p:attrName>style.visibility</p:attrName>
                                        </p:attrNameLst>
                                      </p:cBhvr>
                                      <p:to>
                                        <p:strVal val="visible"/>
                                      </p:to>
                                    </p:set>
                                    <p:animEffect transition="in" filter="circle(in)">
                                      <p:cBhvr>
                                        <p:cTn id="54" dur="2000"/>
                                        <p:tgtEl>
                                          <p:spTgt spid="32"/>
                                        </p:tgtEl>
                                      </p:cBhvr>
                                    </p:animEffect>
                                  </p:childTnLst>
                                </p:cTn>
                              </p:par>
                              <p:par>
                                <p:cTn id="55" presetID="6" presetClass="entr" presetSubtype="16" fill="hold" grpId="0" nodeType="withEffect">
                                  <p:stCondLst>
                                    <p:cond delay="0"/>
                                  </p:stCondLst>
                                  <p:childTnLst>
                                    <p:set>
                                      <p:cBhvr>
                                        <p:cTn id="56" dur="1" fill="hold">
                                          <p:stCondLst>
                                            <p:cond delay="0"/>
                                          </p:stCondLst>
                                        </p:cTn>
                                        <p:tgtEl>
                                          <p:spTgt spid="66"/>
                                        </p:tgtEl>
                                        <p:attrNameLst>
                                          <p:attrName>style.visibility</p:attrName>
                                        </p:attrNameLst>
                                      </p:cBhvr>
                                      <p:to>
                                        <p:strVal val="visible"/>
                                      </p:to>
                                    </p:set>
                                    <p:animEffect transition="in" filter="circle(in)">
                                      <p:cBhvr>
                                        <p:cTn id="57" dur="2000"/>
                                        <p:tgtEl>
                                          <p:spTgt spid="6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1" grpId="0"/>
      <p:bldP spid="62" grpId="0"/>
      <p:bldP spid="63" grpId="0"/>
      <p:bldP spid="64" grpId="0"/>
      <p:bldP spid="65" grpId="0"/>
      <p:bldP spid="66" grpId="0"/>
      <p:bldP spid="67" grpId="0"/>
      <p:bldP spid="68" grpId="0"/>
      <p:bldP spid="69" grpId="0"/>
      <p:bldP spid="70" grpId="0"/>
      <p:bldP spid="3" grpId="0" animBg="1"/>
      <p:bldP spid="28" grpId="0" animBg="1"/>
      <p:bldP spid="29" grpId="0" animBg="1"/>
      <p:bldP spid="30" grpId="0" animBg="1"/>
      <p:bldP spid="32" grpId="0" animBg="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28" name="TextBox 27"/>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 API </a:t>
            </a:r>
            <a:r>
              <a:rPr lang="zh-CN" altLang="en-US" sz="4000" dirty="0" smtClean="0">
                <a:latin typeface="幼圆" panose="02010509060101010101" pitchFamily="49" charset="-122"/>
                <a:ea typeface="幼圆" panose="02010509060101010101" pitchFamily="49" charset="-122"/>
              </a:rPr>
              <a:t>对比</a:t>
            </a:r>
            <a:endParaRPr lang="zh-CN" altLang="en-US" sz="4000" dirty="0">
              <a:latin typeface="幼圆" panose="02010509060101010101" pitchFamily="49" charset="-122"/>
              <a:ea typeface="幼圆" panose="02010509060101010101" pitchFamily="49" charset="-122"/>
            </a:endParaRPr>
          </a:p>
        </p:txBody>
      </p:sp>
      <p:sp>
        <p:nvSpPr>
          <p:cNvPr id="29" name="云形标注 28"/>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六边形 5"/>
          <p:cNvSpPr/>
          <p:nvPr/>
        </p:nvSpPr>
        <p:spPr>
          <a:xfrm>
            <a:off x="1803400" y="1739900"/>
            <a:ext cx="1384300" cy="1117600"/>
          </a:xfrm>
          <a:prstGeom prst="hexagon">
            <a:avLst/>
          </a:prstGeom>
          <a:solidFill>
            <a:schemeClr val="accent1">
              <a:alpha val="27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Scala</a:t>
            </a:r>
            <a:endParaRPr lang="zh-CN" altLang="en-US" dirty="0"/>
          </a:p>
        </p:txBody>
      </p:sp>
      <p:sp>
        <p:nvSpPr>
          <p:cNvPr id="35" name="六边形 34"/>
          <p:cNvSpPr/>
          <p:nvPr/>
        </p:nvSpPr>
        <p:spPr>
          <a:xfrm>
            <a:off x="3810000" y="3035300"/>
            <a:ext cx="1384300" cy="1117600"/>
          </a:xfrm>
          <a:prstGeom prst="hexagon">
            <a:avLst/>
          </a:prstGeom>
          <a:solidFill>
            <a:schemeClr val="accent1">
              <a:alpha val="41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python</a:t>
            </a:r>
            <a:endParaRPr lang="zh-CN" altLang="en-US" dirty="0"/>
          </a:p>
        </p:txBody>
      </p:sp>
      <p:sp>
        <p:nvSpPr>
          <p:cNvPr id="13" name="TextBox 12"/>
          <p:cNvSpPr txBox="1"/>
          <p:nvPr/>
        </p:nvSpPr>
        <p:spPr>
          <a:xfrm>
            <a:off x="1397000" y="3444438"/>
            <a:ext cx="2082800" cy="923330"/>
          </a:xfrm>
          <a:prstGeom prst="rect">
            <a:avLst/>
          </a:prstGeom>
          <a:noFill/>
        </p:spPr>
        <p:txBody>
          <a:bodyPr wrap="square" rtlCol="0">
            <a:spAutoFit/>
          </a:bodyPr>
          <a:lstStyle/>
          <a:p>
            <a:pPr algn="ctr"/>
            <a:r>
              <a:rPr lang="zh-CN" altLang="en-US" dirty="0" smtClean="0">
                <a:latin typeface="幼圆" panose="02010509060101010101" pitchFamily="49" charset="-122"/>
                <a:ea typeface="幼圆" panose="02010509060101010101" pitchFamily="49" charset="-122"/>
              </a:rPr>
              <a:t>性能好，稳定</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编译期类型检查</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编写比</a:t>
            </a:r>
            <a:r>
              <a:rPr lang="en-US" altLang="zh-CN" dirty="0" smtClean="0">
                <a:latin typeface="幼圆" panose="02010509060101010101" pitchFamily="49" charset="-122"/>
                <a:ea typeface="幼圆" panose="02010509060101010101" pitchFamily="49" charset="-122"/>
              </a:rPr>
              <a:t>python</a:t>
            </a:r>
            <a:r>
              <a:rPr lang="zh-CN" altLang="en-US" dirty="0" smtClean="0">
                <a:latin typeface="幼圆" panose="02010509060101010101" pitchFamily="49" charset="-122"/>
                <a:ea typeface="幼圆" panose="02010509060101010101" pitchFamily="49" charset="-122"/>
              </a:rPr>
              <a:t>复杂</a:t>
            </a:r>
            <a:endParaRPr lang="zh-CN" altLang="en-US" dirty="0">
              <a:latin typeface="幼圆" panose="02010509060101010101" pitchFamily="49" charset="-122"/>
              <a:ea typeface="幼圆" panose="02010509060101010101" pitchFamily="49" charset="-122"/>
            </a:endParaRPr>
          </a:p>
        </p:txBody>
      </p:sp>
      <p:sp>
        <p:nvSpPr>
          <p:cNvPr id="37" name="TextBox 36"/>
          <p:cNvSpPr txBox="1"/>
          <p:nvPr/>
        </p:nvSpPr>
        <p:spPr>
          <a:xfrm>
            <a:off x="3479800" y="1277034"/>
            <a:ext cx="2171699" cy="1200329"/>
          </a:xfrm>
          <a:prstGeom prst="rect">
            <a:avLst/>
          </a:prstGeom>
          <a:noFill/>
        </p:spPr>
        <p:txBody>
          <a:bodyPr wrap="square" rtlCol="0">
            <a:spAutoFit/>
          </a:bodyPr>
          <a:lstStyle/>
          <a:p>
            <a:pPr algn="ctr"/>
            <a:r>
              <a:rPr lang="zh-CN" altLang="en-US" dirty="0" smtClean="0">
                <a:latin typeface="幼圆" panose="02010509060101010101" pitchFamily="49" charset="-122"/>
                <a:ea typeface="幼圆" panose="02010509060101010101" pitchFamily="49" charset="-122"/>
              </a:rPr>
              <a:t>编写简单</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算法包丰富</a:t>
            </a:r>
            <a:endParaRPr lang="en-US" altLang="zh-CN" dirty="0" smtClean="0">
              <a:latin typeface="幼圆" panose="02010509060101010101" pitchFamily="49" charset="-122"/>
              <a:ea typeface="幼圆" panose="02010509060101010101" pitchFamily="49" charset="-122"/>
            </a:endParaRPr>
          </a:p>
          <a:p>
            <a:pPr algn="ctr"/>
            <a:r>
              <a:rPr lang="zh-CN" altLang="en-US" dirty="0">
                <a:latin typeface="幼圆" panose="02010509060101010101" pitchFamily="49" charset="-122"/>
                <a:ea typeface="幼圆" panose="02010509060101010101" pitchFamily="49" charset="-122"/>
              </a:rPr>
              <a:t>运行</a:t>
            </a:r>
            <a:r>
              <a:rPr lang="zh-CN" altLang="en-US" dirty="0" smtClean="0">
                <a:latin typeface="幼圆" panose="02010509060101010101" pitchFamily="49" charset="-122"/>
                <a:ea typeface="幼圆" panose="02010509060101010101" pitchFamily="49" charset="-122"/>
              </a:rPr>
              <a:t>时类型检查</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性能逊于</a:t>
            </a:r>
            <a:r>
              <a:rPr lang="en-US" altLang="zh-CN" dirty="0" smtClean="0">
                <a:latin typeface="幼圆" panose="02010509060101010101" pitchFamily="49" charset="-122"/>
                <a:ea typeface="幼圆" panose="02010509060101010101" pitchFamily="49" charset="-122"/>
              </a:rPr>
              <a:t>scala</a:t>
            </a:r>
            <a:endParaRPr lang="zh-CN" altLang="en-US" dirty="0">
              <a:latin typeface="幼圆" panose="02010509060101010101" pitchFamily="49" charset="-122"/>
              <a:ea typeface="幼圆" panose="02010509060101010101" pitchFamily="49" charset="-122"/>
            </a:endParaRPr>
          </a:p>
        </p:txBody>
      </p:sp>
      <p:sp>
        <p:nvSpPr>
          <p:cNvPr id="38" name="六边形 37"/>
          <p:cNvSpPr/>
          <p:nvPr/>
        </p:nvSpPr>
        <p:spPr>
          <a:xfrm>
            <a:off x="6299200" y="1739900"/>
            <a:ext cx="1384300" cy="1117600"/>
          </a:xfrm>
          <a:prstGeom prst="hexagon">
            <a:avLst/>
          </a:prstGeom>
          <a:solidFill>
            <a:schemeClr val="accent2">
              <a:lumMod val="50000"/>
              <a:alpha val="33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DF</a:t>
            </a:r>
            <a:endParaRPr lang="zh-CN" altLang="en-US" dirty="0"/>
          </a:p>
        </p:txBody>
      </p:sp>
      <p:sp>
        <p:nvSpPr>
          <p:cNvPr id="43" name="六边形 42"/>
          <p:cNvSpPr/>
          <p:nvPr/>
        </p:nvSpPr>
        <p:spPr>
          <a:xfrm>
            <a:off x="8534400" y="3086100"/>
            <a:ext cx="1384300" cy="1117600"/>
          </a:xfrm>
          <a:prstGeom prst="hexagon">
            <a:avLst/>
          </a:prstGeom>
          <a:solidFill>
            <a:schemeClr val="accent2">
              <a:lumMod val="50000"/>
              <a:alpha val="33000"/>
            </a:scheme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RDD</a:t>
            </a:r>
            <a:endParaRPr lang="zh-CN" altLang="en-US" dirty="0"/>
          </a:p>
        </p:txBody>
      </p:sp>
      <p:sp>
        <p:nvSpPr>
          <p:cNvPr id="44" name="TextBox 43"/>
          <p:cNvSpPr txBox="1"/>
          <p:nvPr/>
        </p:nvSpPr>
        <p:spPr>
          <a:xfrm>
            <a:off x="5829300" y="3453010"/>
            <a:ext cx="2324100" cy="1200329"/>
          </a:xfrm>
          <a:prstGeom prst="rect">
            <a:avLst/>
          </a:prstGeom>
          <a:noFill/>
        </p:spPr>
        <p:txBody>
          <a:bodyPr wrap="square" rtlCol="0">
            <a:spAutoFit/>
          </a:bodyPr>
          <a:lstStyle/>
          <a:p>
            <a:pPr algn="ctr"/>
            <a:r>
              <a:rPr lang="zh-CN" altLang="en-US" dirty="0" smtClean="0">
                <a:latin typeface="幼圆" panose="02010509060101010101" pitchFamily="49" charset="-122"/>
                <a:ea typeface="幼圆" panose="02010509060101010101" pitchFamily="49" charset="-122"/>
              </a:rPr>
              <a:t>性能极佳</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支持读取列式存储</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不够灵活</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试用场景有限</a:t>
            </a:r>
            <a:endParaRPr lang="zh-CN" altLang="en-US" dirty="0">
              <a:latin typeface="幼圆" panose="02010509060101010101" pitchFamily="49" charset="-122"/>
              <a:ea typeface="幼圆" panose="02010509060101010101" pitchFamily="49" charset="-122"/>
            </a:endParaRPr>
          </a:p>
        </p:txBody>
      </p:sp>
      <p:sp>
        <p:nvSpPr>
          <p:cNvPr id="45" name="TextBox 44"/>
          <p:cNvSpPr txBox="1"/>
          <p:nvPr/>
        </p:nvSpPr>
        <p:spPr>
          <a:xfrm>
            <a:off x="8064500" y="1003637"/>
            <a:ext cx="2324100" cy="1477328"/>
          </a:xfrm>
          <a:prstGeom prst="rect">
            <a:avLst/>
          </a:prstGeom>
          <a:noFill/>
        </p:spPr>
        <p:txBody>
          <a:bodyPr wrap="square" rtlCol="0">
            <a:spAutoFit/>
          </a:bodyPr>
          <a:lstStyle/>
          <a:p>
            <a:pPr algn="ctr"/>
            <a:r>
              <a:rPr lang="zh-CN" altLang="en-US" dirty="0" smtClean="0">
                <a:latin typeface="幼圆" panose="02010509060101010101" pitchFamily="49" charset="-122"/>
                <a:ea typeface="幼圆" panose="02010509060101010101" pitchFamily="49" charset="-122"/>
              </a:rPr>
              <a:t>灵活</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试用所有场景</a:t>
            </a:r>
            <a:endParaRPr lang="en-US" altLang="zh-CN" dirty="0" smtClean="0">
              <a:latin typeface="幼圆" panose="02010509060101010101" pitchFamily="49" charset="-122"/>
              <a:ea typeface="幼圆" panose="02010509060101010101" pitchFamily="49" charset="-122"/>
            </a:endParaRPr>
          </a:p>
          <a:p>
            <a:pPr algn="ctr"/>
            <a:r>
              <a:rPr lang="zh-CN" altLang="en-US" dirty="0">
                <a:latin typeface="幼圆" panose="02010509060101010101" pitchFamily="49" charset="-122"/>
                <a:ea typeface="幼圆" panose="02010509060101010101" pitchFamily="49" charset="-122"/>
              </a:rPr>
              <a:t>不</a:t>
            </a:r>
            <a:r>
              <a:rPr lang="zh-CN" altLang="en-US" dirty="0" smtClean="0">
                <a:latin typeface="幼圆" panose="02010509060101010101" pitchFamily="49" charset="-122"/>
                <a:ea typeface="幼圆" panose="02010509060101010101" pitchFamily="49" charset="-122"/>
              </a:rPr>
              <a:t>支持</a:t>
            </a:r>
            <a:r>
              <a:rPr lang="zh-CN" altLang="en-US" dirty="0">
                <a:latin typeface="幼圆" panose="02010509060101010101" pitchFamily="49" charset="-122"/>
                <a:ea typeface="幼圆" panose="02010509060101010101" pitchFamily="49" charset="-122"/>
              </a:rPr>
              <a:t>读取</a:t>
            </a:r>
            <a:r>
              <a:rPr lang="zh-CN" altLang="en-US" dirty="0" smtClean="0">
                <a:latin typeface="幼圆" panose="02010509060101010101" pitchFamily="49" charset="-122"/>
                <a:ea typeface="幼圆" panose="02010509060101010101" pitchFamily="49" charset="-122"/>
              </a:rPr>
              <a:t>列式存储</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性能较差</a:t>
            </a:r>
            <a:endParaRPr lang="en-US" altLang="zh-CN" dirty="0" smtClean="0">
              <a:latin typeface="幼圆" panose="02010509060101010101" pitchFamily="49" charset="-122"/>
              <a:ea typeface="幼圆" panose="02010509060101010101" pitchFamily="49" charset="-122"/>
            </a:endParaRPr>
          </a:p>
          <a:p>
            <a:pPr algn="ctr"/>
            <a:r>
              <a:rPr lang="zh-CN" altLang="en-US" dirty="0" smtClean="0">
                <a:latin typeface="幼圆" panose="02010509060101010101" pitchFamily="49" charset="-122"/>
                <a:ea typeface="幼圆" panose="02010509060101010101" pitchFamily="49" charset="-122"/>
              </a:rPr>
              <a:t>优化复杂</a:t>
            </a:r>
            <a:endParaRPr lang="en-US" altLang="zh-CN" dirty="0" smtClean="0">
              <a:latin typeface="幼圆" panose="02010509060101010101" pitchFamily="49" charset="-122"/>
              <a:ea typeface="幼圆" panose="02010509060101010101" pitchFamily="49" charset="-122"/>
            </a:endParaRPr>
          </a:p>
        </p:txBody>
      </p:sp>
      <p:cxnSp>
        <p:nvCxnSpPr>
          <p:cNvPr id="15" name="直接连接符 14"/>
          <p:cNvCxnSpPr/>
          <p:nvPr/>
        </p:nvCxnSpPr>
        <p:spPr>
          <a:xfrm>
            <a:off x="2501900" y="2908300"/>
            <a:ext cx="0" cy="586938"/>
          </a:xfrm>
          <a:prstGeom prst="line">
            <a:avLst/>
          </a:prstGeom>
          <a:ln w="25400" cmpd="sng">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53" name="直接连接符 52"/>
          <p:cNvCxnSpPr/>
          <p:nvPr/>
        </p:nvCxnSpPr>
        <p:spPr>
          <a:xfrm>
            <a:off x="4502150" y="2448362"/>
            <a:ext cx="0" cy="586938"/>
          </a:xfrm>
          <a:prstGeom prst="line">
            <a:avLst/>
          </a:prstGeom>
          <a:ln w="25400">
            <a:solidFill>
              <a:schemeClr val="tx1"/>
            </a:solidFill>
            <a:prstDash val="sysDash"/>
            <a:headEnd type="arrow"/>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a:off x="6997700" y="2908300"/>
            <a:ext cx="0" cy="586938"/>
          </a:xfrm>
          <a:prstGeom prst="line">
            <a:avLst/>
          </a:prstGeom>
          <a:ln w="25400">
            <a:solidFill>
              <a:schemeClr val="tx1"/>
            </a:solidFill>
            <a:prstDash val="sysDash"/>
            <a:tailEnd type="arrow"/>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a:off x="9226550" y="2480965"/>
            <a:ext cx="0" cy="586938"/>
          </a:xfrm>
          <a:prstGeom prst="line">
            <a:avLst/>
          </a:prstGeom>
          <a:ln w="25400">
            <a:solidFill>
              <a:schemeClr val="tx1"/>
            </a:solidFill>
            <a:prstDash val="sysDash"/>
            <a:headEnd type="arrow"/>
          </a:ln>
        </p:spPr>
        <p:style>
          <a:lnRef idx="1">
            <a:schemeClr val="accent1"/>
          </a:lnRef>
          <a:fillRef idx="0">
            <a:schemeClr val="accent1"/>
          </a:fillRef>
          <a:effectRef idx="0">
            <a:schemeClr val="accent1"/>
          </a:effectRef>
          <a:fontRef idx="minor">
            <a:schemeClr val="tx1"/>
          </a:fontRef>
        </p:style>
      </p:cxnSp>
      <p:sp>
        <p:nvSpPr>
          <p:cNvPr id="22" name="TextBox 21"/>
          <p:cNvSpPr txBox="1"/>
          <p:nvPr/>
        </p:nvSpPr>
        <p:spPr>
          <a:xfrm>
            <a:off x="2603500" y="5034865"/>
            <a:ext cx="8051800" cy="1477328"/>
          </a:xfrm>
          <a:prstGeom prst="rect">
            <a:avLst/>
          </a:prstGeom>
          <a:noFill/>
        </p:spPr>
        <p:txBody>
          <a:bodyPr wrap="square" rtlCol="0">
            <a:spAutoFit/>
          </a:bodyPr>
          <a:lstStyle/>
          <a:p>
            <a:r>
              <a:rPr lang="zh-CN" altLang="en-US" dirty="0">
                <a:latin typeface="幼圆" panose="02010509060101010101" pitchFamily="49" charset="-122"/>
                <a:ea typeface="幼圆" panose="02010509060101010101" pitchFamily="49" charset="-122"/>
              </a:rPr>
              <a:t>两种</a:t>
            </a:r>
            <a:r>
              <a:rPr lang="zh-CN" altLang="en-US" dirty="0" smtClean="0">
                <a:latin typeface="幼圆" panose="02010509060101010101" pitchFamily="49" charset="-122"/>
                <a:ea typeface="幼圆" panose="02010509060101010101" pitchFamily="49" charset="-122"/>
              </a:rPr>
              <a:t>语言对比各有优劣，结合自己使用习惯而定</a:t>
            </a:r>
            <a:r>
              <a:rPr lang="en-US" altLang="zh-CN" dirty="0" smtClean="0">
                <a:latin typeface="幼圆" panose="02010509060101010101" pitchFamily="49" charset="-122"/>
                <a:ea typeface="幼圆" panose="02010509060101010101" pitchFamily="49" charset="-122"/>
              </a:rPr>
              <a:t>,</a:t>
            </a:r>
            <a:r>
              <a:rPr lang="zh-CN" altLang="en-US" dirty="0" smtClean="0">
                <a:latin typeface="幼圆" panose="02010509060101010101" pitchFamily="49" charset="-122"/>
                <a:ea typeface="幼圆" panose="02010509060101010101" pitchFamily="49" charset="-122"/>
              </a:rPr>
              <a:t>初学者建议用</a:t>
            </a:r>
            <a:r>
              <a:rPr lang="en-US" altLang="zh-CN" dirty="0" smtClean="0">
                <a:latin typeface="幼圆" panose="02010509060101010101" pitchFamily="49" charset="-122"/>
                <a:ea typeface="幼圆" panose="02010509060101010101" pitchFamily="49" charset="-122"/>
              </a:rPr>
              <a:t>python</a:t>
            </a:r>
            <a:r>
              <a:rPr lang="zh-CN" altLang="en-US" dirty="0" smtClean="0">
                <a:latin typeface="幼圆" panose="02010509060101010101" pitchFamily="49" charset="-122"/>
                <a:ea typeface="幼圆" panose="02010509060101010101" pitchFamily="49" charset="-122"/>
              </a:rPr>
              <a:t>上手</a:t>
            </a:r>
            <a:endParaRPr lang="en-US" altLang="zh-CN" dirty="0" smtClean="0">
              <a:latin typeface="幼圆" panose="02010509060101010101" pitchFamily="49" charset="-122"/>
              <a:ea typeface="幼圆" panose="02010509060101010101" pitchFamily="49" charset="-122"/>
            </a:endParaRPr>
          </a:p>
          <a:p>
            <a:endParaRPr lang="en-US" altLang="zh-CN" dirty="0" smtClean="0">
              <a:latin typeface="幼圆" panose="02010509060101010101" pitchFamily="49" charset="-122"/>
              <a:ea typeface="幼圆" panose="02010509060101010101" pitchFamily="49" charset="-122"/>
            </a:endParaRPr>
          </a:p>
          <a:p>
            <a:r>
              <a:rPr lang="en-US" altLang="zh-CN" dirty="0" smtClean="0">
                <a:latin typeface="幼圆" panose="02010509060101010101" pitchFamily="49" charset="-122"/>
                <a:ea typeface="幼圆" panose="02010509060101010101" pitchFamily="49" charset="-122"/>
              </a:rPr>
              <a:t>DF</a:t>
            </a:r>
            <a:r>
              <a:rPr lang="zh-CN" altLang="en-US" dirty="0" smtClean="0">
                <a:latin typeface="幼圆" panose="02010509060101010101" pitchFamily="49" charset="-122"/>
                <a:ea typeface="幼圆" panose="02010509060101010101" pitchFamily="49" charset="-122"/>
              </a:rPr>
              <a:t>与</a:t>
            </a:r>
            <a:r>
              <a:rPr lang="en-US" altLang="zh-CN" dirty="0" smtClean="0">
                <a:latin typeface="幼圆" panose="02010509060101010101" pitchFamily="49" charset="-122"/>
                <a:ea typeface="幼圆" panose="02010509060101010101" pitchFamily="49" charset="-122"/>
              </a:rPr>
              <a:t>RDD</a:t>
            </a:r>
            <a:r>
              <a:rPr lang="zh-CN" altLang="en-US" dirty="0" smtClean="0">
                <a:latin typeface="幼圆" panose="02010509060101010101" pitchFamily="49" charset="-122"/>
                <a:ea typeface="幼圆" panose="02010509060101010101" pitchFamily="49" charset="-122"/>
              </a:rPr>
              <a:t>各有优劣，应该结合起来使用，利用</a:t>
            </a:r>
            <a:r>
              <a:rPr lang="en-US" altLang="zh-CN" dirty="0" smtClean="0">
                <a:latin typeface="幼圆" panose="02010509060101010101" pitchFamily="49" charset="-122"/>
                <a:ea typeface="幼圆" panose="02010509060101010101" pitchFamily="49" charset="-122"/>
              </a:rPr>
              <a:t>DF</a:t>
            </a:r>
            <a:r>
              <a:rPr lang="zh-CN" altLang="en-US" dirty="0" smtClean="0">
                <a:latin typeface="幼圆" panose="02010509060101010101" pitchFamily="49" charset="-122"/>
                <a:ea typeface="幼圆" panose="02010509060101010101" pitchFamily="49" charset="-122"/>
              </a:rPr>
              <a:t>读取数据、处理</a:t>
            </a:r>
            <a:r>
              <a:rPr lang="en-US" altLang="zh-CN" dirty="0" smtClean="0">
                <a:latin typeface="幼圆" panose="02010509060101010101" pitchFamily="49" charset="-122"/>
                <a:ea typeface="幼圆" panose="02010509060101010101" pitchFamily="49" charset="-122"/>
              </a:rPr>
              <a:t>JOIN</a:t>
            </a:r>
            <a:r>
              <a:rPr lang="zh-CN" altLang="en-US" dirty="0" smtClean="0">
                <a:latin typeface="幼圆" panose="02010509060101010101" pitchFamily="49" charset="-122"/>
                <a:ea typeface="幼圆" panose="02010509060101010101" pitchFamily="49" charset="-122"/>
              </a:rPr>
              <a:t>、</a:t>
            </a:r>
            <a:r>
              <a:rPr lang="en-US" altLang="zh-CN" dirty="0" smtClean="0">
                <a:latin typeface="幼圆" panose="02010509060101010101" pitchFamily="49" charset="-122"/>
                <a:ea typeface="幼圆" panose="02010509060101010101" pitchFamily="49" charset="-122"/>
              </a:rPr>
              <a:t>FILTER</a:t>
            </a:r>
            <a:r>
              <a:rPr lang="zh-CN" altLang="en-US" dirty="0" smtClean="0">
                <a:latin typeface="幼圆" panose="02010509060101010101" pitchFamily="49" charset="-122"/>
                <a:ea typeface="幼圆" panose="02010509060101010101" pitchFamily="49" charset="-122"/>
              </a:rPr>
              <a:t>、简单聚合等操作，利用</a:t>
            </a:r>
            <a:r>
              <a:rPr lang="en-US" altLang="zh-CN" dirty="0" smtClean="0">
                <a:latin typeface="幼圆" panose="02010509060101010101" pitchFamily="49" charset="-122"/>
                <a:ea typeface="幼圆" panose="02010509060101010101" pitchFamily="49" charset="-122"/>
              </a:rPr>
              <a:t>RDD</a:t>
            </a:r>
            <a:r>
              <a:rPr lang="zh-CN" altLang="en-US" dirty="0" smtClean="0">
                <a:latin typeface="幼圆" panose="02010509060101010101" pitchFamily="49" charset="-122"/>
                <a:ea typeface="幼圆" panose="02010509060101010101" pitchFamily="49" charset="-122"/>
              </a:rPr>
              <a:t>处理复杂操作，例如包含有业务逻辑及一些复杂的聚合操作，在程序中灵活切换这两种模式</a:t>
            </a:r>
            <a:endParaRPr lang="zh-CN" altLang="en-US" dirty="0">
              <a:latin typeface="幼圆" panose="02010509060101010101" pitchFamily="49" charset="-122"/>
              <a:ea typeface="幼圆" panose="02010509060101010101" pitchFamily="49" charset="-122"/>
            </a:endParaRPr>
          </a:p>
        </p:txBody>
      </p:sp>
      <p:sp>
        <p:nvSpPr>
          <p:cNvPr id="23" name="爆炸形 1 22"/>
          <p:cNvSpPr/>
          <p:nvPr/>
        </p:nvSpPr>
        <p:spPr>
          <a:xfrm>
            <a:off x="1498600" y="5034865"/>
            <a:ext cx="1206500" cy="1220570"/>
          </a:xfrm>
          <a:prstGeom prst="irregularSeal1">
            <a:avLst/>
          </a:prstGeom>
          <a:solidFill>
            <a:srgbClr val="993300">
              <a:alpha val="26000"/>
            </a:srgb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建议</a:t>
            </a:r>
            <a:endParaRPr lang="zh-CN" altLang="en-US"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99489336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1000"/>
                                        <p:tgtEl>
                                          <p:spTgt spid="6"/>
                                        </p:tgtEl>
                                      </p:cBhvr>
                                    </p:animEffect>
                                    <p:anim calcmode="lin" valueType="num">
                                      <p:cBhvr>
                                        <p:cTn id="8" dur="1000" fill="hold"/>
                                        <p:tgtEl>
                                          <p:spTgt spid="6"/>
                                        </p:tgtEl>
                                        <p:attrNameLst>
                                          <p:attrName>ppt_x</p:attrName>
                                        </p:attrNameLst>
                                      </p:cBhvr>
                                      <p:tavLst>
                                        <p:tav tm="0">
                                          <p:val>
                                            <p:strVal val="#ppt_x"/>
                                          </p:val>
                                        </p:tav>
                                        <p:tav tm="100000">
                                          <p:val>
                                            <p:strVal val="#ppt_x"/>
                                          </p:val>
                                        </p:tav>
                                      </p:tavLst>
                                    </p:anim>
                                    <p:anim calcmode="lin" valueType="num">
                                      <p:cBhvr>
                                        <p:cTn id="9" dur="1000" fill="hold"/>
                                        <p:tgtEl>
                                          <p:spTgt spid="6"/>
                                        </p:tgtEl>
                                        <p:attrNameLst>
                                          <p:attrName>ppt_y</p:attrName>
                                        </p:attrNameLst>
                                      </p:cBhvr>
                                      <p:tavLst>
                                        <p:tav tm="0">
                                          <p:val>
                                            <p:strVal val="#ppt_y+.1"/>
                                          </p:val>
                                        </p:tav>
                                        <p:tav tm="100000">
                                          <p:val>
                                            <p:strVal val="#ppt_y"/>
                                          </p:val>
                                        </p:tav>
                                      </p:tavLst>
                                    </p:anim>
                                  </p:childTnLst>
                                </p:cTn>
                              </p:par>
                              <p:par>
                                <p:cTn id="10" presetID="42" presetClass="entr" presetSubtype="0" fill="hold" grpId="0" nodeType="withEffect">
                                  <p:stCondLst>
                                    <p:cond delay="0"/>
                                  </p:stCondLst>
                                  <p:childTnLst>
                                    <p:set>
                                      <p:cBhvr>
                                        <p:cTn id="11" dur="1" fill="hold">
                                          <p:stCondLst>
                                            <p:cond delay="0"/>
                                          </p:stCondLst>
                                        </p:cTn>
                                        <p:tgtEl>
                                          <p:spTgt spid="35"/>
                                        </p:tgtEl>
                                        <p:attrNameLst>
                                          <p:attrName>style.visibility</p:attrName>
                                        </p:attrNameLst>
                                      </p:cBhvr>
                                      <p:to>
                                        <p:strVal val="visible"/>
                                      </p:to>
                                    </p:set>
                                    <p:animEffect transition="in" filter="fade">
                                      <p:cBhvr>
                                        <p:cTn id="12" dur="1000"/>
                                        <p:tgtEl>
                                          <p:spTgt spid="35"/>
                                        </p:tgtEl>
                                      </p:cBhvr>
                                    </p:animEffect>
                                    <p:anim calcmode="lin" valueType="num">
                                      <p:cBhvr>
                                        <p:cTn id="13" dur="1000" fill="hold"/>
                                        <p:tgtEl>
                                          <p:spTgt spid="35"/>
                                        </p:tgtEl>
                                        <p:attrNameLst>
                                          <p:attrName>ppt_x</p:attrName>
                                        </p:attrNameLst>
                                      </p:cBhvr>
                                      <p:tavLst>
                                        <p:tav tm="0">
                                          <p:val>
                                            <p:strVal val="#ppt_x"/>
                                          </p:val>
                                        </p:tav>
                                        <p:tav tm="100000">
                                          <p:val>
                                            <p:strVal val="#ppt_x"/>
                                          </p:val>
                                        </p:tav>
                                      </p:tavLst>
                                    </p:anim>
                                    <p:anim calcmode="lin" valueType="num">
                                      <p:cBhvr>
                                        <p:cTn id="14" dur="1000" fill="hold"/>
                                        <p:tgtEl>
                                          <p:spTgt spid="35"/>
                                        </p:tgtEl>
                                        <p:attrNameLst>
                                          <p:attrName>ppt_y</p:attrName>
                                        </p:attrNameLst>
                                      </p:cBhvr>
                                      <p:tavLst>
                                        <p:tav tm="0">
                                          <p:val>
                                            <p:strVal val="#ppt_y+.1"/>
                                          </p:val>
                                        </p:tav>
                                        <p:tav tm="100000">
                                          <p:val>
                                            <p:strVal val="#ppt_y"/>
                                          </p:val>
                                        </p:tav>
                                      </p:tavLst>
                                    </p:anim>
                                  </p:childTnLst>
                                </p:cTn>
                              </p:par>
                              <p:par>
                                <p:cTn id="15" presetID="42" presetClass="entr" presetSubtype="0" fill="hold" grpId="0" nodeType="withEffect">
                                  <p:stCondLst>
                                    <p:cond delay="0"/>
                                  </p:stCondLst>
                                  <p:childTnLst>
                                    <p:set>
                                      <p:cBhvr>
                                        <p:cTn id="16" dur="1" fill="hold">
                                          <p:stCondLst>
                                            <p:cond delay="0"/>
                                          </p:stCondLst>
                                        </p:cTn>
                                        <p:tgtEl>
                                          <p:spTgt spid="13"/>
                                        </p:tgtEl>
                                        <p:attrNameLst>
                                          <p:attrName>style.visibility</p:attrName>
                                        </p:attrNameLst>
                                      </p:cBhvr>
                                      <p:to>
                                        <p:strVal val="visible"/>
                                      </p:to>
                                    </p:set>
                                    <p:animEffect transition="in" filter="fade">
                                      <p:cBhvr>
                                        <p:cTn id="17" dur="1000"/>
                                        <p:tgtEl>
                                          <p:spTgt spid="13"/>
                                        </p:tgtEl>
                                      </p:cBhvr>
                                    </p:animEffect>
                                    <p:anim calcmode="lin" valueType="num">
                                      <p:cBhvr>
                                        <p:cTn id="18" dur="1000" fill="hold"/>
                                        <p:tgtEl>
                                          <p:spTgt spid="13"/>
                                        </p:tgtEl>
                                        <p:attrNameLst>
                                          <p:attrName>ppt_x</p:attrName>
                                        </p:attrNameLst>
                                      </p:cBhvr>
                                      <p:tavLst>
                                        <p:tav tm="0">
                                          <p:val>
                                            <p:strVal val="#ppt_x"/>
                                          </p:val>
                                        </p:tav>
                                        <p:tav tm="100000">
                                          <p:val>
                                            <p:strVal val="#ppt_x"/>
                                          </p:val>
                                        </p:tav>
                                      </p:tavLst>
                                    </p:anim>
                                    <p:anim calcmode="lin" valueType="num">
                                      <p:cBhvr>
                                        <p:cTn id="19" dur="1000" fill="hold"/>
                                        <p:tgtEl>
                                          <p:spTgt spid="13"/>
                                        </p:tgtEl>
                                        <p:attrNameLst>
                                          <p:attrName>ppt_y</p:attrName>
                                        </p:attrNameLst>
                                      </p:cBhvr>
                                      <p:tavLst>
                                        <p:tav tm="0">
                                          <p:val>
                                            <p:strVal val="#ppt_y+.1"/>
                                          </p:val>
                                        </p:tav>
                                        <p:tav tm="100000">
                                          <p:val>
                                            <p:strVal val="#ppt_y"/>
                                          </p:val>
                                        </p:tav>
                                      </p:tavLst>
                                    </p:anim>
                                  </p:childTnLst>
                                </p:cTn>
                              </p:par>
                              <p:par>
                                <p:cTn id="20" presetID="42" presetClass="entr" presetSubtype="0" fill="hold" grpId="0" nodeType="withEffect">
                                  <p:stCondLst>
                                    <p:cond delay="0"/>
                                  </p:stCondLst>
                                  <p:childTnLst>
                                    <p:set>
                                      <p:cBhvr>
                                        <p:cTn id="21" dur="1" fill="hold">
                                          <p:stCondLst>
                                            <p:cond delay="0"/>
                                          </p:stCondLst>
                                        </p:cTn>
                                        <p:tgtEl>
                                          <p:spTgt spid="37"/>
                                        </p:tgtEl>
                                        <p:attrNameLst>
                                          <p:attrName>style.visibility</p:attrName>
                                        </p:attrNameLst>
                                      </p:cBhvr>
                                      <p:to>
                                        <p:strVal val="visible"/>
                                      </p:to>
                                    </p:set>
                                    <p:animEffect transition="in" filter="fade">
                                      <p:cBhvr>
                                        <p:cTn id="22" dur="1000"/>
                                        <p:tgtEl>
                                          <p:spTgt spid="37"/>
                                        </p:tgtEl>
                                      </p:cBhvr>
                                    </p:animEffect>
                                    <p:anim calcmode="lin" valueType="num">
                                      <p:cBhvr>
                                        <p:cTn id="23" dur="1000" fill="hold"/>
                                        <p:tgtEl>
                                          <p:spTgt spid="37"/>
                                        </p:tgtEl>
                                        <p:attrNameLst>
                                          <p:attrName>ppt_x</p:attrName>
                                        </p:attrNameLst>
                                      </p:cBhvr>
                                      <p:tavLst>
                                        <p:tav tm="0">
                                          <p:val>
                                            <p:strVal val="#ppt_x"/>
                                          </p:val>
                                        </p:tav>
                                        <p:tav tm="100000">
                                          <p:val>
                                            <p:strVal val="#ppt_x"/>
                                          </p:val>
                                        </p:tav>
                                      </p:tavLst>
                                    </p:anim>
                                    <p:anim calcmode="lin" valueType="num">
                                      <p:cBhvr>
                                        <p:cTn id="24" dur="1000" fill="hold"/>
                                        <p:tgtEl>
                                          <p:spTgt spid="37"/>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5"/>
                                        </p:tgtEl>
                                        <p:attrNameLst>
                                          <p:attrName>style.visibility</p:attrName>
                                        </p:attrNameLst>
                                      </p:cBhvr>
                                      <p:to>
                                        <p:strVal val="visible"/>
                                      </p:to>
                                    </p:set>
                                    <p:animEffect transition="in" filter="fade">
                                      <p:cBhvr>
                                        <p:cTn id="27" dur="1000"/>
                                        <p:tgtEl>
                                          <p:spTgt spid="15"/>
                                        </p:tgtEl>
                                      </p:cBhvr>
                                    </p:animEffect>
                                    <p:anim calcmode="lin" valueType="num">
                                      <p:cBhvr>
                                        <p:cTn id="28" dur="1000" fill="hold"/>
                                        <p:tgtEl>
                                          <p:spTgt spid="15"/>
                                        </p:tgtEl>
                                        <p:attrNameLst>
                                          <p:attrName>ppt_x</p:attrName>
                                        </p:attrNameLst>
                                      </p:cBhvr>
                                      <p:tavLst>
                                        <p:tav tm="0">
                                          <p:val>
                                            <p:strVal val="#ppt_x"/>
                                          </p:val>
                                        </p:tav>
                                        <p:tav tm="100000">
                                          <p:val>
                                            <p:strVal val="#ppt_x"/>
                                          </p:val>
                                        </p:tav>
                                      </p:tavLst>
                                    </p:anim>
                                    <p:anim calcmode="lin" valueType="num">
                                      <p:cBhvr>
                                        <p:cTn id="29" dur="1000" fill="hold"/>
                                        <p:tgtEl>
                                          <p:spTgt spid="15"/>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53"/>
                                        </p:tgtEl>
                                        <p:attrNameLst>
                                          <p:attrName>style.visibility</p:attrName>
                                        </p:attrNameLst>
                                      </p:cBhvr>
                                      <p:to>
                                        <p:strVal val="visible"/>
                                      </p:to>
                                    </p:set>
                                    <p:animEffect transition="in" filter="fade">
                                      <p:cBhvr>
                                        <p:cTn id="32" dur="1000"/>
                                        <p:tgtEl>
                                          <p:spTgt spid="53"/>
                                        </p:tgtEl>
                                      </p:cBhvr>
                                    </p:animEffect>
                                    <p:anim calcmode="lin" valueType="num">
                                      <p:cBhvr>
                                        <p:cTn id="33" dur="1000" fill="hold"/>
                                        <p:tgtEl>
                                          <p:spTgt spid="53"/>
                                        </p:tgtEl>
                                        <p:attrNameLst>
                                          <p:attrName>ppt_x</p:attrName>
                                        </p:attrNameLst>
                                      </p:cBhvr>
                                      <p:tavLst>
                                        <p:tav tm="0">
                                          <p:val>
                                            <p:strVal val="#ppt_x"/>
                                          </p:val>
                                        </p:tav>
                                        <p:tav tm="100000">
                                          <p:val>
                                            <p:strVal val="#ppt_x"/>
                                          </p:val>
                                        </p:tav>
                                      </p:tavLst>
                                    </p:anim>
                                    <p:anim calcmode="lin" valueType="num">
                                      <p:cBhvr>
                                        <p:cTn id="34" dur="1000" fill="hold"/>
                                        <p:tgtEl>
                                          <p:spTgt spid="53"/>
                                        </p:tgtEl>
                                        <p:attrNameLst>
                                          <p:attrName>ppt_y</p:attrName>
                                        </p:attrNameLst>
                                      </p:cBhvr>
                                      <p:tavLst>
                                        <p:tav tm="0">
                                          <p:val>
                                            <p:strVal val="#ppt_y+.1"/>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42" presetClass="entr" presetSubtype="0" fill="hold" grpId="0" nodeType="clickEffect">
                                  <p:stCondLst>
                                    <p:cond delay="0"/>
                                  </p:stCondLst>
                                  <p:childTnLst>
                                    <p:set>
                                      <p:cBhvr>
                                        <p:cTn id="38" dur="1" fill="hold">
                                          <p:stCondLst>
                                            <p:cond delay="0"/>
                                          </p:stCondLst>
                                        </p:cTn>
                                        <p:tgtEl>
                                          <p:spTgt spid="38"/>
                                        </p:tgtEl>
                                        <p:attrNameLst>
                                          <p:attrName>style.visibility</p:attrName>
                                        </p:attrNameLst>
                                      </p:cBhvr>
                                      <p:to>
                                        <p:strVal val="visible"/>
                                      </p:to>
                                    </p:set>
                                    <p:animEffect transition="in" filter="fade">
                                      <p:cBhvr>
                                        <p:cTn id="39" dur="1000"/>
                                        <p:tgtEl>
                                          <p:spTgt spid="38"/>
                                        </p:tgtEl>
                                      </p:cBhvr>
                                    </p:animEffect>
                                    <p:anim calcmode="lin" valueType="num">
                                      <p:cBhvr>
                                        <p:cTn id="40" dur="1000" fill="hold"/>
                                        <p:tgtEl>
                                          <p:spTgt spid="38"/>
                                        </p:tgtEl>
                                        <p:attrNameLst>
                                          <p:attrName>ppt_x</p:attrName>
                                        </p:attrNameLst>
                                      </p:cBhvr>
                                      <p:tavLst>
                                        <p:tav tm="0">
                                          <p:val>
                                            <p:strVal val="#ppt_x"/>
                                          </p:val>
                                        </p:tav>
                                        <p:tav tm="100000">
                                          <p:val>
                                            <p:strVal val="#ppt_x"/>
                                          </p:val>
                                        </p:tav>
                                      </p:tavLst>
                                    </p:anim>
                                    <p:anim calcmode="lin" valueType="num">
                                      <p:cBhvr>
                                        <p:cTn id="41" dur="1000" fill="hold"/>
                                        <p:tgtEl>
                                          <p:spTgt spid="38"/>
                                        </p:tgtEl>
                                        <p:attrNameLst>
                                          <p:attrName>ppt_y</p:attrName>
                                        </p:attrNameLst>
                                      </p:cBhvr>
                                      <p:tavLst>
                                        <p:tav tm="0">
                                          <p:val>
                                            <p:strVal val="#ppt_y+.1"/>
                                          </p:val>
                                        </p:tav>
                                        <p:tav tm="100000">
                                          <p:val>
                                            <p:strVal val="#ppt_y"/>
                                          </p:val>
                                        </p:tav>
                                      </p:tavLst>
                                    </p:anim>
                                  </p:childTnLst>
                                </p:cTn>
                              </p:par>
                              <p:par>
                                <p:cTn id="42" presetID="42" presetClass="entr" presetSubtype="0" fill="hold" grpId="0" nodeType="withEffect">
                                  <p:stCondLst>
                                    <p:cond delay="0"/>
                                  </p:stCondLst>
                                  <p:childTnLst>
                                    <p:set>
                                      <p:cBhvr>
                                        <p:cTn id="43" dur="1" fill="hold">
                                          <p:stCondLst>
                                            <p:cond delay="0"/>
                                          </p:stCondLst>
                                        </p:cTn>
                                        <p:tgtEl>
                                          <p:spTgt spid="43"/>
                                        </p:tgtEl>
                                        <p:attrNameLst>
                                          <p:attrName>style.visibility</p:attrName>
                                        </p:attrNameLst>
                                      </p:cBhvr>
                                      <p:to>
                                        <p:strVal val="visible"/>
                                      </p:to>
                                    </p:set>
                                    <p:animEffect transition="in" filter="fade">
                                      <p:cBhvr>
                                        <p:cTn id="44" dur="1000"/>
                                        <p:tgtEl>
                                          <p:spTgt spid="43"/>
                                        </p:tgtEl>
                                      </p:cBhvr>
                                    </p:animEffect>
                                    <p:anim calcmode="lin" valueType="num">
                                      <p:cBhvr>
                                        <p:cTn id="45" dur="1000" fill="hold"/>
                                        <p:tgtEl>
                                          <p:spTgt spid="43"/>
                                        </p:tgtEl>
                                        <p:attrNameLst>
                                          <p:attrName>ppt_x</p:attrName>
                                        </p:attrNameLst>
                                      </p:cBhvr>
                                      <p:tavLst>
                                        <p:tav tm="0">
                                          <p:val>
                                            <p:strVal val="#ppt_x"/>
                                          </p:val>
                                        </p:tav>
                                        <p:tav tm="100000">
                                          <p:val>
                                            <p:strVal val="#ppt_x"/>
                                          </p:val>
                                        </p:tav>
                                      </p:tavLst>
                                    </p:anim>
                                    <p:anim calcmode="lin" valueType="num">
                                      <p:cBhvr>
                                        <p:cTn id="46" dur="1000" fill="hold"/>
                                        <p:tgtEl>
                                          <p:spTgt spid="43"/>
                                        </p:tgtEl>
                                        <p:attrNameLst>
                                          <p:attrName>ppt_y</p:attrName>
                                        </p:attrNameLst>
                                      </p:cBhvr>
                                      <p:tavLst>
                                        <p:tav tm="0">
                                          <p:val>
                                            <p:strVal val="#ppt_y+.1"/>
                                          </p:val>
                                        </p:tav>
                                        <p:tav tm="100000">
                                          <p:val>
                                            <p:strVal val="#ppt_y"/>
                                          </p:val>
                                        </p:tav>
                                      </p:tavLst>
                                    </p:anim>
                                  </p:childTnLst>
                                </p:cTn>
                              </p:par>
                              <p:par>
                                <p:cTn id="47" presetID="42" presetClass="entr" presetSubtype="0" fill="hold" grpId="0" nodeType="withEffect">
                                  <p:stCondLst>
                                    <p:cond delay="0"/>
                                  </p:stCondLst>
                                  <p:childTnLst>
                                    <p:set>
                                      <p:cBhvr>
                                        <p:cTn id="48" dur="1" fill="hold">
                                          <p:stCondLst>
                                            <p:cond delay="0"/>
                                          </p:stCondLst>
                                        </p:cTn>
                                        <p:tgtEl>
                                          <p:spTgt spid="44"/>
                                        </p:tgtEl>
                                        <p:attrNameLst>
                                          <p:attrName>style.visibility</p:attrName>
                                        </p:attrNameLst>
                                      </p:cBhvr>
                                      <p:to>
                                        <p:strVal val="visible"/>
                                      </p:to>
                                    </p:set>
                                    <p:animEffect transition="in" filter="fade">
                                      <p:cBhvr>
                                        <p:cTn id="49" dur="1000"/>
                                        <p:tgtEl>
                                          <p:spTgt spid="44"/>
                                        </p:tgtEl>
                                      </p:cBhvr>
                                    </p:animEffect>
                                    <p:anim calcmode="lin" valueType="num">
                                      <p:cBhvr>
                                        <p:cTn id="50" dur="1000" fill="hold"/>
                                        <p:tgtEl>
                                          <p:spTgt spid="44"/>
                                        </p:tgtEl>
                                        <p:attrNameLst>
                                          <p:attrName>ppt_x</p:attrName>
                                        </p:attrNameLst>
                                      </p:cBhvr>
                                      <p:tavLst>
                                        <p:tav tm="0">
                                          <p:val>
                                            <p:strVal val="#ppt_x"/>
                                          </p:val>
                                        </p:tav>
                                        <p:tav tm="100000">
                                          <p:val>
                                            <p:strVal val="#ppt_x"/>
                                          </p:val>
                                        </p:tav>
                                      </p:tavLst>
                                    </p:anim>
                                    <p:anim calcmode="lin" valueType="num">
                                      <p:cBhvr>
                                        <p:cTn id="51" dur="1000" fill="hold"/>
                                        <p:tgtEl>
                                          <p:spTgt spid="44"/>
                                        </p:tgtEl>
                                        <p:attrNameLst>
                                          <p:attrName>ppt_y</p:attrName>
                                        </p:attrNameLst>
                                      </p:cBhvr>
                                      <p:tavLst>
                                        <p:tav tm="0">
                                          <p:val>
                                            <p:strVal val="#ppt_y+.1"/>
                                          </p:val>
                                        </p:tav>
                                        <p:tav tm="100000">
                                          <p:val>
                                            <p:strVal val="#ppt_y"/>
                                          </p:val>
                                        </p:tav>
                                      </p:tavLst>
                                    </p:anim>
                                  </p:childTnLst>
                                </p:cTn>
                              </p:par>
                              <p:par>
                                <p:cTn id="52" presetID="42" presetClass="entr" presetSubtype="0" fill="hold" grpId="0" nodeType="withEffect">
                                  <p:stCondLst>
                                    <p:cond delay="0"/>
                                  </p:stCondLst>
                                  <p:childTnLst>
                                    <p:set>
                                      <p:cBhvr>
                                        <p:cTn id="53" dur="1" fill="hold">
                                          <p:stCondLst>
                                            <p:cond delay="0"/>
                                          </p:stCondLst>
                                        </p:cTn>
                                        <p:tgtEl>
                                          <p:spTgt spid="45"/>
                                        </p:tgtEl>
                                        <p:attrNameLst>
                                          <p:attrName>style.visibility</p:attrName>
                                        </p:attrNameLst>
                                      </p:cBhvr>
                                      <p:to>
                                        <p:strVal val="visible"/>
                                      </p:to>
                                    </p:set>
                                    <p:animEffect transition="in" filter="fade">
                                      <p:cBhvr>
                                        <p:cTn id="54" dur="1000"/>
                                        <p:tgtEl>
                                          <p:spTgt spid="45"/>
                                        </p:tgtEl>
                                      </p:cBhvr>
                                    </p:animEffect>
                                    <p:anim calcmode="lin" valueType="num">
                                      <p:cBhvr>
                                        <p:cTn id="55" dur="1000" fill="hold"/>
                                        <p:tgtEl>
                                          <p:spTgt spid="45"/>
                                        </p:tgtEl>
                                        <p:attrNameLst>
                                          <p:attrName>ppt_x</p:attrName>
                                        </p:attrNameLst>
                                      </p:cBhvr>
                                      <p:tavLst>
                                        <p:tav tm="0">
                                          <p:val>
                                            <p:strVal val="#ppt_x"/>
                                          </p:val>
                                        </p:tav>
                                        <p:tav tm="100000">
                                          <p:val>
                                            <p:strVal val="#ppt_x"/>
                                          </p:val>
                                        </p:tav>
                                      </p:tavLst>
                                    </p:anim>
                                    <p:anim calcmode="lin" valueType="num">
                                      <p:cBhvr>
                                        <p:cTn id="56" dur="1000" fill="hold"/>
                                        <p:tgtEl>
                                          <p:spTgt spid="45"/>
                                        </p:tgtEl>
                                        <p:attrNameLst>
                                          <p:attrName>ppt_y</p:attrName>
                                        </p:attrNameLst>
                                      </p:cBhvr>
                                      <p:tavLst>
                                        <p:tav tm="0">
                                          <p:val>
                                            <p:strVal val="#ppt_y+.1"/>
                                          </p:val>
                                        </p:tav>
                                        <p:tav tm="100000">
                                          <p:val>
                                            <p:strVal val="#ppt_y"/>
                                          </p:val>
                                        </p:tav>
                                      </p:tavLst>
                                    </p:anim>
                                  </p:childTnLst>
                                </p:cTn>
                              </p:par>
                              <p:par>
                                <p:cTn id="57" presetID="42" presetClass="entr" presetSubtype="0" fill="hold" nodeType="withEffect">
                                  <p:stCondLst>
                                    <p:cond delay="0"/>
                                  </p:stCondLst>
                                  <p:childTnLst>
                                    <p:set>
                                      <p:cBhvr>
                                        <p:cTn id="58" dur="1" fill="hold">
                                          <p:stCondLst>
                                            <p:cond delay="0"/>
                                          </p:stCondLst>
                                        </p:cTn>
                                        <p:tgtEl>
                                          <p:spTgt spid="54"/>
                                        </p:tgtEl>
                                        <p:attrNameLst>
                                          <p:attrName>style.visibility</p:attrName>
                                        </p:attrNameLst>
                                      </p:cBhvr>
                                      <p:to>
                                        <p:strVal val="visible"/>
                                      </p:to>
                                    </p:set>
                                    <p:animEffect transition="in" filter="fade">
                                      <p:cBhvr>
                                        <p:cTn id="59" dur="1000"/>
                                        <p:tgtEl>
                                          <p:spTgt spid="54"/>
                                        </p:tgtEl>
                                      </p:cBhvr>
                                    </p:animEffect>
                                    <p:anim calcmode="lin" valueType="num">
                                      <p:cBhvr>
                                        <p:cTn id="60" dur="1000" fill="hold"/>
                                        <p:tgtEl>
                                          <p:spTgt spid="54"/>
                                        </p:tgtEl>
                                        <p:attrNameLst>
                                          <p:attrName>ppt_x</p:attrName>
                                        </p:attrNameLst>
                                      </p:cBhvr>
                                      <p:tavLst>
                                        <p:tav tm="0">
                                          <p:val>
                                            <p:strVal val="#ppt_x"/>
                                          </p:val>
                                        </p:tav>
                                        <p:tav tm="100000">
                                          <p:val>
                                            <p:strVal val="#ppt_x"/>
                                          </p:val>
                                        </p:tav>
                                      </p:tavLst>
                                    </p:anim>
                                    <p:anim calcmode="lin" valueType="num">
                                      <p:cBhvr>
                                        <p:cTn id="61" dur="1000" fill="hold"/>
                                        <p:tgtEl>
                                          <p:spTgt spid="54"/>
                                        </p:tgtEl>
                                        <p:attrNameLst>
                                          <p:attrName>ppt_y</p:attrName>
                                        </p:attrNameLst>
                                      </p:cBhvr>
                                      <p:tavLst>
                                        <p:tav tm="0">
                                          <p:val>
                                            <p:strVal val="#ppt_y+.1"/>
                                          </p:val>
                                        </p:tav>
                                        <p:tav tm="100000">
                                          <p:val>
                                            <p:strVal val="#ppt_y"/>
                                          </p:val>
                                        </p:tav>
                                      </p:tavLst>
                                    </p:anim>
                                  </p:childTnLst>
                                </p:cTn>
                              </p:par>
                              <p:par>
                                <p:cTn id="62" presetID="42" presetClass="entr" presetSubtype="0" fill="hold" nodeType="withEffect">
                                  <p:stCondLst>
                                    <p:cond delay="0"/>
                                  </p:stCondLst>
                                  <p:childTnLst>
                                    <p:set>
                                      <p:cBhvr>
                                        <p:cTn id="63" dur="1" fill="hold">
                                          <p:stCondLst>
                                            <p:cond delay="0"/>
                                          </p:stCondLst>
                                        </p:cTn>
                                        <p:tgtEl>
                                          <p:spTgt spid="55"/>
                                        </p:tgtEl>
                                        <p:attrNameLst>
                                          <p:attrName>style.visibility</p:attrName>
                                        </p:attrNameLst>
                                      </p:cBhvr>
                                      <p:to>
                                        <p:strVal val="visible"/>
                                      </p:to>
                                    </p:set>
                                    <p:animEffect transition="in" filter="fade">
                                      <p:cBhvr>
                                        <p:cTn id="64" dur="1000"/>
                                        <p:tgtEl>
                                          <p:spTgt spid="55"/>
                                        </p:tgtEl>
                                      </p:cBhvr>
                                    </p:animEffect>
                                    <p:anim calcmode="lin" valueType="num">
                                      <p:cBhvr>
                                        <p:cTn id="65" dur="1000" fill="hold"/>
                                        <p:tgtEl>
                                          <p:spTgt spid="55"/>
                                        </p:tgtEl>
                                        <p:attrNameLst>
                                          <p:attrName>ppt_x</p:attrName>
                                        </p:attrNameLst>
                                      </p:cBhvr>
                                      <p:tavLst>
                                        <p:tav tm="0">
                                          <p:val>
                                            <p:strVal val="#ppt_x"/>
                                          </p:val>
                                        </p:tav>
                                        <p:tav tm="100000">
                                          <p:val>
                                            <p:strVal val="#ppt_x"/>
                                          </p:val>
                                        </p:tav>
                                      </p:tavLst>
                                    </p:anim>
                                    <p:anim calcmode="lin" valueType="num">
                                      <p:cBhvr>
                                        <p:cTn id="66" dur="1000" fill="hold"/>
                                        <p:tgtEl>
                                          <p:spTgt spid="55"/>
                                        </p:tgtEl>
                                        <p:attrNameLst>
                                          <p:attrName>ppt_y</p:attrName>
                                        </p:attrNameLst>
                                      </p:cBhvr>
                                      <p:tavLst>
                                        <p:tav tm="0">
                                          <p:val>
                                            <p:strVal val="#ppt_y+.1"/>
                                          </p:val>
                                        </p:tav>
                                        <p:tav tm="100000">
                                          <p:val>
                                            <p:strVal val="#ppt_y"/>
                                          </p:val>
                                        </p:tav>
                                      </p:tavLst>
                                    </p:anim>
                                  </p:childTnLst>
                                </p:cTn>
                              </p:par>
                            </p:childTnLst>
                          </p:cTn>
                        </p:par>
                      </p:childTnLst>
                    </p:cTn>
                  </p:par>
                  <p:par>
                    <p:cTn id="67" fill="hold">
                      <p:stCondLst>
                        <p:cond delay="indefinite"/>
                      </p:stCondLst>
                      <p:childTnLst>
                        <p:par>
                          <p:cTn id="68" fill="hold">
                            <p:stCondLst>
                              <p:cond delay="0"/>
                            </p:stCondLst>
                            <p:childTnLst>
                              <p:par>
                                <p:cTn id="69" presetID="14" presetClass="entr" presetSubtype="10" fill="hold" grpId="0" nodeType="clickEffect">
                                  <p:stCondLst>
                                    <p:cond delay="0"/>
                                  </p:stCondLst>
                                  <p:childTnLst>
                                    <p:set>
                                      <p:cBhvr>
                                        <p:cTn id="70" dur="1" fill="hold">
                                          <p:stCondLst>
                                            <p:cond delay="0"/>
                                          </p:stCondLst>
                                        </p:cTn>
                                        <p:tgtEl>
                                          <p:spTgt spid="22"/>
                                        </p:tgtEl>
                                        <p:attrNameLst>
                                          <p:attrName>style.visibility</p:attrName>
                                        </p:attrNameLst>
                                      </p:cBhvr>
                                      <p:to>
                                        <p:strVal val="visible"/>
                                      </p:to>
                                    </p:set>
                                    <p:animEffect transition="in" filter="randombar(horizontal)">
                                      <p:cBhvr>
                                        <p:cTn id="71" dur="500"/>
                                        <p:tgtEl>
                                          <p:spTgt spid="22"/>
                                        </p:tgtEl>
                                      </p:cBhvr>
                                    </p:animEffect>
                                  </p:childTnLst>
                                </p:cTn>
                              </p:par>
                              <p:par>
                                <p:cTn id="72" presetID="14" presetClass="entr" presetSubtype="10" fill="hold" grpId="0" nodeType="withEffect">
                                  <p:stCondLst>
                                    <p:cond delay="0"/>
                                  </p:stCondLst>
                                  <p:childTnLst>
                                    <p:set>
                                      <p:cBhvr>
                                        <p:cTn id="73" dur="1" fill="hold">
                                          <p:stCondLst>
                                            <p:cond delay="0"/>
                                          </p:stCondLst>
                                        </p:cTn>
                                        <p:tgtEl>
                                          <p:spTgt spid="23"/>
                                        </p:tgtEl>
                                        <p:attrNameLst>
                                          <p:attrName>style.visibility</p:attrName>
                                        </p:attrNameLst>
                                      </p:cBhvr>
                                      <p:to>
                                        <p:strVal val="visible"/>
                                      </p:to>
                                    </p:set>
                                    <p:animEffect transition="in" filter="randombar(horizontal)">
                                      <p:cBhvr>
                                        <p:cTn id="74" dur="500"/>
                                        <p:tgtEl>
                                          <p:spTgt spid="2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animBg="1"/>
      <p:bldP spid="35" grpId="0" animBg="1"/>
      <p:bldP spid="13" grpId="0"/>
      <p:bldP spid="37" grpId="0"/>
      <p:bldP spid="38" grpId="0" animBg="1"/>
      <p:bldP spid="43" grpId="0" animBg="1"/>
      <p:bldP spid="44" grpId="0"/>
      <p:bldP spid="45" grpId="0"/>
      <p:bldP spid="22" grpId="0"/>
      <p:bldP spid="23" grpId="0" animBg="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2936875" y="2235200"/>
            <a:ext cx="1485900" cy="1409700"/>
          </a:xfrm>
          <a:prstGeom prst="ellipse">
            <a:avLst/>
          </a:prstGeom>
          <a:solidFill>
            <a:srgbClr val="FF0000">
              <a:alpha val="23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DF</a:t>
            </a:r>
            <a:endParaRPr lang="zh-CN" altLang="en-US" dirty="0"/>
          </a:p>
        </p:txBody>
      </p:sp>
      <p:sp>
        <p:nvSpPr>
          <p:cNvPr id="6" name="椭圆 5"/>
          <p:cNvSpPr/>
          <p:nvPr/>
        </p:nvSpPr>
        <p:spPr>
          <a:xfrm>
            <a:off x="7366000" y="2235200"/>
            <a:ext cx="1485900" cy="1409700"/>
          </a:xfrm>
          <a:prstGeom prst="ellipse">
            <a:avLst/>
          </a:prstGeom>
          <a:solidFill>
            <a:srgbClr val="7030A0">
              <a:alpha val="33000"/>
            </a:srgbClr>
          </a:solidFill>
          <a:ln w="38100">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smtClean="0"/>
              <a:t>RDD</a:t>
            </a:r>
            <a:endParaRPr lang="zh-CN" altLang="en-US" dirty="0"/>
          </a:p>
        </p:txBody>
      </p:sp>
      <p:sp>
        <p:nvSpPr>
          <p:cNvPr id="15" name="TextBox 14"/>
          <p:cNvSpPr txBox="1"/>
          <p:nvPr/>
        </p:nvSpPr>
        <p:spPr>
          <a:xfrm>
            <a:off x="1168400" y="190500"/>
            <a:ext cx="5022850" cy="707886"/>
          </a:xfrm>
          <a:prstGeom prst="rect">
            <a:avLst/>
          </a:prstGeom>
          <a:noFill/>
        </p:spPr>
        <p:txBody>
          <a:bodyPr wrap="square" rtlCol="0">
            <a:spAutoFit/>
          </a:bodyPr>
          <a:lstStyle/>
          <a:p>
            <a:r>
              <a:rPr lang="en-US" altLang="zh-CN" sz="4000" dirty="0" smtClean="0">
                <a:latin typeface="幼圆" panose="02010509060101010101" pitchFamily="49" charset="-122"/>
                <a:ea typeface="幼圆" panose="02010509060101010101" pitchFamily="49" charset="-122"/>
              </a:rPr>
              <a:t>Spark API </a:t>
            </a:r>
            <a:r>
              <a:rPr lang="zh-CN" altLang="en-US" sz="4000" dirty="0" smtClean="0">
                <a:latin typeface="幼圆" panose="02010509060101010101" pitchFamily="49" charset="-122"/>
                <a:ea typeface="幼圆" panose="02010509060101010101" pitchFamily="49" charset="-122"/>
              </a:rPr>
              <a:t>对比</a:t>
            </a:r>
            <a:endParaRPr lang="zh-CN" altLang="en-US" sz="4000" dirty="0">
              <a:latin typeface="幼圆" panose="02010509060101010101" pitchFamily="49" charset="-122"/>
              <a:ea typeface="幼圆" panose="02010509060101010101" pitchFamily="49" charset="-122"/>
            </a:endParaRPr>
          </a:p>
        </p:txBody>
      </p:sp>
      <p:sp>
        <p:nvSpPr>
          <p:cNvPr id="16" name="云形标注 15"/>
          <p:cNvSpPr/>
          <p:nvPr/>
        </p:nvSpPr>
        <p:spPr>
          <a:xfrm>
            <a:off x="266700" y="336272"/>
            <a:ext cx="698500" cy="544036"/>
          </a:xfrm>
          <a:prstGeom prst="cloudCallout">
            <a:avLst>
              <a:gd name="adj1" fmla="val 57349"/>
              <a:gd name="adj2" fmla="val 146538"/>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矩形 16"/>
          <p:cNvSpPr/>
          <p:nvPr/>
        </p:nvSpPr>
        <p:spPr>
          <a:xfrm>
            <a:off x="11122476" y="6488668"/>
            <a:ext cx="1069524" cy="369332"/>
          </a:xfrm>
          <a:prstGeom prst="rect">
            <a:avLst/>
          </a:prstGeom>
        </p:spPr>
        <p:txBody>
          <a:bodyPr wrap="none">
            <a:spAutoFit/>
          </a:bodyPr>
          <a:lstStyle/>
          <a:p>
            <a:r>
              <a:rPr lang="en-US" altLang="zh-CN" dirty="0">
                <a:latin typeface="Arial Unicode MS" panose="020B0604020202020204" pitchFamily="34" charset="-122"/>
                <a:ea typeface="Arial Unicode MS" panose="020B0604020202020204" pitchFamily="34" charset="-122"/>
                <a:cs typeface="Arial Unicode MS" panose="020B0604020202020204" pitchFamily="34" charset="-122"/>
              </a:rPr>
              <a:t>JD.COM</a:t>
            </a:r>
            <a:endParaRPr lang="zh-CN" altLang="en-US"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8" name="TextBox 17"/>
          <p:cNvSpPr txBox="1"/>
          <p:nvPr/>
        </p:nvSpPr>
        <p:spPr>
          <a:xfrm>
            <a:off x="2010229" y="1298742"/>
            <a:ext cx="6819900" cy="461665"/>
          </a:xfrm>
          <a:prstGeom prst="rect">
            <a:avLst/>
          </a:prstGeom>
          <a:noFill/>
        </p:spPr>
        <p:txBody>
          <a:bodyPr wrap="square" rtlCol="0">
            <a:spAutoFit/>
          </a:bodyPr>
          <a:lstStyle/>
          <a:p>
            <a:r>
              <a:rPr lang="en-US" altLang="zh-CN" sz="2400" dirty="0" smtClean="0">
                <a:latin typeface="幼圆" panose="02010509060101010101" pitchFamily="49" charset="-122"/>
                <a:ea typeface="幼圆" panose="02010509060101010101" pitchFamily="49" charset="-122"/>
              </a:rPr>
              <a:t>rdd = df.rdd.map(</a:t>
            </a:r>
            <a:r>
              <a:rPr lang="en-US" altLang="zh-CN" sz="2400" dirty="0" smtClean="0">
                <a:solidFill>
                  <a:srgbClr val="FFFF00"/>
                </a:solidFill>
                <a:latin typeface="幼圆" panose="02010509060101010101" pitchFamily="49" charset="-122"/>
                <a:ea typeface="幼圆" panose="02010509060101010101" pitchFamily="49" charset="-122"/>
              </a:rPr>
              <a:t>lambda</a:t>
            </a:r>
            <a:r>
              <a:rPr lang="en-US" altLang="zh-CN" sz="2400" dirty="0" smtClean="0">
                <a:latin typeface="幼圆" panose="02010509060101010101" pitchFamily="49" charset="-122"/>
                <a:ea typeface="幼圆" panose="02010509060101010101" pitchFamily="49" charset="-122"/>
              </a:rPr>
              <a:t> x: </a:t>
            </a:r>
            <a:r>
              <a:rPr lang="en-US" altLang="zh-CN" sz="2400" dirty="0" smtClean="0">
                <a:solidFill>
                  <a:srgbClr val="FFFF00"/>
                </a:solidFill>
                <a:latin typeface="幼圆" panose="02010509060101010101" pitchFamily="49" charset="-122"/>
                <a:ea typeface="幼圆" panose="02010509060101010101" pitchFamily="49" charset="-122"/>
              </a:rPr>
              <a:t>map</a:t>
            </a:r>
            <a:r>
              <a:rPr lang="en-US" altLang="zh-CN" sz="2400" dirty="0" smtClean="0">
                <a:latin typeface="幼圆" panose="02010509060101010101" pitchFamily="49" charset="-122"/>
                <a:ea typeface="幼圆" panose="02010509060101010101" pitchFamily="49" charset="-122"/>
              </a:rPr>
              <a:t>(</a:t>
            </a:r>
            <a:r>
              <a:rPr lang="en-US" altLang="zh-CN" sz="2400" dirty="0" smtClean="0">
                <a:solidFill>
                  <a:srgbClr val="FFFF00"/>
                </a:solidFill>
                <a:latin typeface="幼圆" panose="02010509060101010101" pitchFamily="49" charset="-122"/>
                <a:ea typeface="幼圆" panose="02010509060101010101" pitchFamily="49" charset="-122"/>
              </a:rPr>
              <a:t>lambda</a:t>
            </a:r>
            <a:r>
              <a:rPr lang="en-US" altLang="zh-CN" sz="2400" dirty="0" smtClean="0">
                <a:latin typeface="幼圆" panose="02010509060101010101" pitchFamily="49" charset="-122"/>
                <a:ea typeface="幼圆" panose="02010509060101010101" pitchFamily="49" charset="-122"/>
              </a:rPr>
              <a:t> a: a))</a:t>
            </a:r>
            <a:endParaRPr lang="zh-CN" altLang="en-US" sz="2400" dirty="0">
              <a:latin typeface="幼圆" panose="02010509060101010101" pitchFamily="49" charset="-122"/>
              <a:ea typeface="幼圆" panose="02010509060101010101" pitchFamily="49" charset="-122"/>
            </a:endParaRPr>
          </a:p>
        </p:txBody>
      </p:sp>
      <p:sp>
        <p:nvSpPr>
          <p:cNvPr id="19" name="上弧形箭头 18"/>
          <p:cNvSpPr/>
          <p:nvPr/>
        </p:nvSpPr>
        <p:spPr>
          <a:xfrm>
            <a:off x="4305300" y="1816100"/>
            <a:ext cx="3187700" cy="576000"/>
          </a:xfrm>
          <a:prstGeom prst="curvedDown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0" name="下弧形箭头 19"/>
          <p:cNvSpPr/>
          <p:nvPr/>
        </p:nvSpPr>
        <p:spPr>
          <a:xfrm flipH="1">
            <a:off x="4305300" y="3403600"/>
            <a:ext cx="3060700" cy="660400"/>
          </a:xfrm>
          <a:prstGeom prst="curvedUpArrow">
            <a:avLst/>
          </a:prstGeom>
          <a:solidFill>
            <a:schemeClr val="tx1"/>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21" name="TextBox 20"/>
          <p:cNvSpPr txBox="1"/>
          <p:nvPr/>
        </p:nvSpPr>
        <p:spPr>
          <a:xfrm>
            <a:off x="1758950" y="4401550"/>
            <a:ext cx="8928100" cy="369332"/>
          </a:xfrm>
          <a:prstGeom prst="rect">
            <a:avLst/>
          </a:prstGeom>
          <a:noFill/>
        </p:spPr>
        <p:txBody>
          <a:bodyPr wrap="square" rtlCol="0">
            <a:spAutoFit/>
          </a:bodyPr>
          <a:lstStyle/>
          <a:p>
            <a:r>
              <a:rPr lang="zh-CN" altLang="en-US" dirty="0" smtClean="0">
                <a:latin typeface="幼圆" panose="02010509060101010101" pitchFamily="49" charset="-122"/>
                <a:ea typeface="幼圆" panose="02010509060101010101" pitchFamily="49" charset="-122"/>
              </a:rPr>
              <a:t>方式</a:t>
            </a:r>
            <a:r>
              <a:rPr lang="en-US" altLang="zh-CN" dirty="0" smtClean="0">
                <a:latin typeface="幼圆" panose="02010509060101010101" pitchFamily="49" charset="-122"/>
                <a:ea typeface="幼圆" panose="02010509060101010101" pitchFamily="49" charset="-122"/>
              </a:rPr>
              <a:t>1</a:t>
            </a:r>
            <a:r>
              <a:rPr lang="zh-CN" altLang="en-US" dirty="0" smtClean="0">
                <a:latin typeface="幼圆" panose="02010509060101010101" pitchFamily="49" charset="-122"/>
                <a:ea typeface="幼圆" panose="02010509060101010101" pitchFamily="49" charset="-122"/>
              </a:rPr>
              <a:t>：</a:t>
            </a:r>
            <a:r>
              <a:rPr lang="en-US" altLang="zh-CN" dirty="0" err="1" smtClean="0">
                <a:latin typeface="幼圆" panose="02010509060101010101" pitchFamily="49" charset="-122"/>
                <a:ea typeface="幼圆" panose="02010509060101010101" pitchFamily="49" charset="-122"/>
              </a:rPr>
              <a:t>df</a:t>
            </a:r>
            <a:r>
              <a:rPr lang="en-US" altLang="zh-CN" dirty="0" smtClean="0">
                <a:latin typeface="幼圆" panose="02010509060101010101" pitchFamily="49" charset="-122"/>
                <a:ea typeface="幼圆" panose="02010509060101010101" pitchFamily="49" charset="-122"/>
              </a:rPr>
              <a:t> = rdd.map(</a:t>
            </a:r>
            <a:r>
              <a:rPr lang="en-US" altLang="zh-CN" dirty="0" smtClean="0">
                <a:solidFill>
                  <a:srgbClr val="FFFF00"/>
                </a:solidFill>
                <a:latin typeface="幼圆" panose="02010509060101010101" pitchFamily="49" charset="-122"/>
                <a:ea typeface="幼圆" panose="02010509060101010101" pitchFamily="49" charset="-122"/>
              </a:rPr>
              <a:t>lambda</a:t>
            </a:r>
            <a:r>
              <a:rPr lang="en-US" altLang="zh-CN" dirty="0" smtClean="0">
                <a:latin typeface="幼圆" panose="02010509060101010101" pitchFamily="49" charset="-122"/>
                <a:ea typeface="幼圆" panose="02010509060101010101" pitchFamily="49" charset="-122"/>
              </a:rPr>
              <a:t> x: Row(</a:t>
            </a:r>
            <a:r>
              <a:rPr lang="en-US" altLang="zh-CN" dirty="0" smtClean="0">
                <a:solidFill>
                  <a:srgbClr val="FFFF00"/>
                </a:solidFill>
                <a:latin typeface="幼圆" panose="02010509060101010101" pitchFamily="49" charset="-122"/>
                <a:ea typeface="幼圆" panose="02010509060101010101" pitchFamily="49" charset="-122"/>
              </a:rPr>
              <a:t>id</a:t>
            </a:r>
            <a:r>
              <a:rPr lang="en-US" altLang="zh-CN" dirty="0" smtClean="0">
                <a:latin typeface="幼圆" panose="02010509060101010101" pitchFamily="49" charset="-122"/>
                <a:ea typeface="幼圆" panose="02010509060101010101" pitchFamily="49" charset="-122"/>
              </a:rPr>
              <a:t>=x[0], </a:t>
            </a:r>
            <a:r>
              <a:rPr lang="en-US" altLang="zh-CN" dirty="0" smtClean="0">
                <a:solidFill>
                  <a:srgbClr val="FFFF00"/>
                </a:solidFill>
                <a:latin typeface="幼圆" panose="02010509060101010101" pitchFamily="49" charset="-122"/>
                <a:ea typeface="幼圆" panose="02010509060101010101" pitchFamily="49" charset="-122"/>
              </a:rPr>
              <a:t>name</a:t>
            </a:r>
            <a:r>
              <a:rPr lang="en-US" altLang="zh-CN" dirty="0" smtClean="0">
                <a:latin typeface="幼圆" panose="02010509060101010101" pitchFamily="49" charset="-122"/>
                <a:ea typeface="幼圆" panose="02010509060101010101" pitchFamily="49" charset="-122"/>
              </a:rPr>
              <a:t>=x[1])).toDF()</a:t>
            </a:r>
            <a:endParaRPr lang="zh-CN" altLang="en-US" dirty="0">
              <a:latin typeface="幼圆" panose="02010509060101010101" pitchFamily="49" charset="-122"/>
              <a:ea typeface="幼圆" panose="02010509060101010101" pitchFamily="49" charset="-122"/>
            </a:endParaRPr>
          </a:p>
        </p:txBody>
      </p:sp>
      <p:sp>
        <p:nvSpPr>
          <p:cNvPr id="22" name="TextBox 21"/>
          <p:cNvSpPr txBox="1"/>
          <p:nvPr/>
        </p:nvSpPr>
        <p:spPr>
          <a:xfrm>
            <a:off x="1765751" y="4813615"/>
            <a:ext cx="9356725" cy="646331"/>
          </a:xfrm>
          <a:prstGeom prst="rect">
            <a:avLst/>
          </a:prstGeom>
          <a:noFill/>
        </p:spPr>
        <p:txBody>
          <a:bodyPr wrap="square" rtlCol="0">
            <a:spAutoFit/>
          </a:bodyPr>
          <a:lstStyle/>
          <a:p>
            <a:r>
              <a:rPr lang="zh-CN" altLang="en-US" dirty="0" smtClean="0">
                <a:latin typeface="幼圆" panose="02010509060101010101" pitchFamily="49" charset="-122"/>
                <a:ea typeface="幼圆" panose="02010509060101010101" pitchFamily="49" charset="-122"/>
              </a:rPr>
              <a:t>方式</a:t>
            </a:r>
            <a:r>
              <a:rPr lang="en-US" altLang="zh-CN" dirty="0" smtClean="0">
                <a:latin typeface="幼圆" panose="02010509060101010101" pitchFamily="49" charset="-122"/>
                <a:ea typeface="幼圆" panose="02010509060101010101" pitchFamily="49" charset="-122"/>
              </a:rPr>
              <a:t>2</a:t>
            </a:r>
            <a:r>
              <a:rPr lang="zh-CN" altLang="en-US" dirty="0" smtClean="0">
                <a:latin typeface="幼圆" panose="02010509060101010101" pitchFamily="49" charset="-122"/>
                <a:ea typeface="幼圆" panose="02010509060101010101" pitchFamily="49" charset="-122"/>
              </a:rPr>
              <a:t>：</a:t>
            </a:r>
            <a:r>
              <a:rPr lang="en-US" altLang="zh-CN" dirty="0" smtClean="0">
                <a:latin typeface="幼圆" panose="02010509060101010101" pitchFamily="49" charset="-122"/>
                <a:ea typeface="幼圆" panose="02010509060101010101" pitchFamily="49" charset="-122"/>
              </a:rPr>
              <a:t>fields = [StructField(x, </a:t>
            </a:r>
            <a:r>
              <a:rPr lang="en-US" altLang="zh-CN" dirty="0">
                <a:latin typeface="幼圆" panose="02010509060101010101" pitchFamily="49" charset="-122"/>
                <a:ea typeface="幼圆" panose="02010509060101010101" pitchFamily="49" charset="-122"/>
              </a:rPr>
              <a:t>StringType(), </a:t>
            </a:r>
            <a:r>
              <a:rPr lang="en-US" altLang="zh-CN" dirty="0">
                <a:solidFill>
                  <a:srgbClr val="FFFF00"/>
                </a:solidFill>
                <a:latin typeface="幼圆" panose="02010509060101010101" pitchFamily="49" charset="-122"/>
                <a:ea typeface="幼圆" panose="02010509060101010101" pitchFamily="49" charset="-122"/>
              </a:rPr>
              <a:t>True</a:t>
            </a:r>
            <a:r>
              <a:rPr lang="en-US" altLang="zh-CN" dirty="0">
                <a:latin typeface="幼圆" panose="02010509060101010101" pitchFamily="49" charset="-122"/>
                <a:ea typeface="幼圆" panose="02010509060101010101" pitchFamily="49" charset="-122"/>
              </a:rPr>
              <a:t>) </a:t>
            </a:r>
            <a:r>
              <a:rPr lang="en-US" altLang="zh-CN" b="1" dirty="0">
                <a:solidFill>
                  <a:srgbClr val="FFFF00"/>
                </a:solidFill>
                <a:latin typeface="幼圆" panose="02010509060101010101" pitchFamily="49" charset="-122"/>
                <a:ea typeface="幼圆" panose="02010509060101010101" pitchFamily="49" charset="-122"/>
              </a:rPr>
              <a:t>for</a:t>
            </a:r>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x </a:t>
            </a:r>
            <a:r>
              <a:rPr lang="en-US" altLang="zh-CN" b="1" dirty="0" smtClean="0">
                <a:solidFill>
                  <a:srgbClr val="FFFF00"/>
                </a:solidFill>
                <a:latin typeface="幼圆" panose="02010509060101010101" pitchFamily="49" charset="-122"/>
                <a:ea typeface="幼圆" panose="02010509060101010101" pitchFamily="49" charset="-122"/>
              </a:rPr>
              <a:t>in</a:t>
            </a:r>
            <a:r>
              <a:rPr lang="en-US" altLang="zh-CN" dirty="0" smtClean="0">
                <a:solidFill>
                  <a:srgbClr val="FFFF00"/>
                </a:solidFill>
                <a:latin typeface="幼圆" panose="02010509060101010101" pitchFamily="49" charset="-122"/>
                <a:ea typeface="幼圆" panose="02010509060101010101" pitchFamily="49" charset="-122"/>
              </a:rPr>
              <a:t> </a:t>
            </a:r>
            <a:r>
              <a:rPr lang="en-US" altLang="zh-CN" dirty="0">
                <a:latin typeface="幼圆" panose="02010509060101010101" pitchFamily="49" charset="-122"/>
                <a:ea typeface="幼圆" panose="02010509060101010101" pitchFamily="49" charset="-122"/>
              </a:rPr>
              <a:t>"id, </a:t>
            </a:r>
            <a:r>
              <a:rPr lang="en-US" altLang="zh-CN" dirty="0" err="1">
                <a:latin typeface="幼圆" panose="02010509060101010101" pitchFamily="49" charset="-122"/>
                <a:ea typeface="幼圆" panose="02010509060101010101" pitchFamily="49" charset="-122"/>
              </a:rPr>
              <a:t>name".split</a:t>
            </a:r>
            <a:r>
              <a:rPr lang="en-US" altLang="zh-CN" dirty="0" smtClean="0">
                <a:latin typeface="幼圆" panose="02010509060101010101" pitchFamily="49" charset="-122"/>
                <a:ea typeface="幼圆" panose="02010509060101010101" pitchFamily="49" charset="-122"/>
              </a:rPr>
              <a:t>()]</a:t>
            </a:r>
          </a:p>
          <a:p>
            <a:r>
              <a:rPr lang="en-US" altLang="zh-CN" dirty="0">
                <a:latin typeface="幼圆" panose="02010509060101010101" pitchFamily="49" charset="-122"/>
                <a:ea typeface="幼圆" panose="02010509060101010101" pitchFamily="49" charset="-122"/>
              </a:rPr>
              <a:t> </a:t>
            </a:r>
            <a:r>
              <a:rPr lang="en-US" altLang="zh-CN" dirty="0" smtClean="0">
                <a:latin typeface="幼圆" panose="02010509060101010101" pitchFamily="49" charset="-122"/>
                <a:ea typeface="幼圆" panose="02010509060101010101" pitchFamily="49" charset="-122"/>
              </a:rPr>
              <a:t>      </a:t>
            </a:r>
            <a:r>
              <a:rPr lang="en-US" altLang="zh-CN" dirty="0" err="1" smtClean="0">
                <a:latin typeface="幼圆" panose="02010509060101010101" pitchFamily="49" charset="-122"/>
                <a:ea typeface="幼圆" panose="02010509060101010101" pitchFamily="49" charset="-122"/>
              </a:rPr>
              <a:t>df</a:t>
            </a:r>
            <a:r>
              <a:rPr lang="en-US" altLang="zh-CN" dirty="0" smtClean="0">
                <a:latin typeface="幼圆" panose="02010509060101010101" pitchFamily="49" charset="-122"/>
                <a:ea typeface="幼圆" panose="02010509060101010101" pitchFamily="49" charset="-122"/>
              </a:rPr>
              <a:t> = hiveContext.createDataFrame(rdd, </a:t>
            </a:r>
            <a:r>
              <a:rPr lang="en-US" altLang="zh-CN" dirty="0" err="1">
                <a:latin typeface="幼圆" panose="02010509060101010101" pitchFamily="49" charset="-122"/>
                <a:ea typeface="幼圆" panose="02010509060101010101" pitchFamily="49" charset="-122"/>
              </a:rPr>
              <a:t>structType</a:t>
            </a:r>
            <a:r>
              <a:rPr lang="en-US" altLang="zh-CN" dirty="0">
                <a:latin typeface="幼圆" panose="02010509060101010101" pitchFamily="49" charset="-122"/>
                <a:ea typeface="幼圆" panose="02010509060101010101" pitchFamily="49" charset="-122"/>
              </a:rPr>
              <a:t>(fields)</a:t>
            </a:r>
            <a:r>
              <a:rPr lang="en-US" altLang="zh-CN" dirty="0" smtClean="0">
                <a:latin typeface="幼圆" panose="02010509060101010101" pitchFamily="49" charset="-122"/>
                <a:ea typeface="幼圆" panose="02010509060101010101" pitchFamily="49" charset="-122"/>
              </a:rPr>
              <a:t>)</a:t>
            </a:r>
            <a:endParaRPr lang="zh-CN" altLang="en-US" dirty="0">
              <a:latin typeface="幼圆" panose="02010509060101010101" pitchFamily="49" charset="-122"/>
              <a:ea typeface="幼圆" panose="02010509060101010101" pitchFamily="49" charset="-122"/>
            </a:endParaRPr>
          </a:p>
        </p:txBody>
      </p:sp>
      <p:sp>
        <p:nvSpPr>
          <p:cNvPr id="23" name="TextBox 22"/>
          <p:cNvSpPr txBox="1"/>
          <p:nvPr/>
        </p:nvSpPr>
        <p:spPr>
          <a:xfrm>
            <a:off x="1727200" y="5801836"/>
            <a:ext cx="9118600" cy="400110"/>
          </a:xfrm>
          <a:prstGeom prst="rect">
            <a:avLst/>
          </a:prstGeom>
          <a:noFill/>
        </p:spPr>
        <p:txBody>
          <a:bodyPr wrap="square" rtlCol="0">
            <a:spAutoFit/>
          </a:bodyPr>
          <a:lstStyle/>
          <a:p>
            <a:r>
              <a:rPr lang="zh-CN" altLang="en-US" sz="2000" dirty="0" smtClean="0">
                <a:latin typeface="幼圆" panose="02010509060101010101" pitchFamily="49" charset="-122"/>
                <a:ea typeface="幼圆" panose="02010509060101010101" pitchFamily="49" charset="-122"/>
              </a:rPr>
              <a:t>方式</a:t>
            </a:r>
            <a:r>
              <a:rPr lang="en-US" altLang="zh-CN" sz="2000" dirty="0" smtClean="0">
                <a:latin typeface="幼圆" panose="02010509060101010101" pitchFamily="49" charset="-122"/>
                <a:ea typeface="幼圆" panose="02010509060101010101" pitchFamily="49" charset="-122"/>
              </a:rPr>
              <a:t>1</a:t>
            </a:r>
            <a:r>
              <a:rPr lang="zh-CN" altLang="en-US" sz="2000" dirty="0" smtClean="0">
                <a:latin typeface="幼圆" panose="02010509060101010101" pitchFamily="49" charset="-122"/>
                <a:ea typeface="幼圆" panose="02010509060101010101" pitchFamily="49" charset="-122"/>
              </a:rPr>
              <a:t>方便，如果</a:t>
            </a:r>
            <a:r>
              <a:rPr lang="en-US" altLang="zh-CN" sz="2000" dirty="0" smtClean="0">
                <a:latin typeface="幼圆" panose="02010509060101010101" pitchFamily="49" charset="-122"/>
                <a:ea typeface="幼圆" panose="02010509060101010101" pitchFamily="49" charset="-122"/>
              </a:rPr>
              <a:t>rdd</a:t>
            </a:r>
            <a:r>
              <a:rPr lang="zh-CN" altLang="en-US" sz="2000" dirty="0" smtClean="0">
                <a:latin typeface="幼圆" panose="02010509060101010101" pitchFamily="49" charset="-122"/>
                <a:ea typeface="幼圆" panose="02010509060101010101" pitchFamily="49" charset="-122"/>
              </a:rPr>
              <a:t>为空，则只能用方式</a:t>
            </a:r>
            <a:r>
              <a:rPr lang="en-US" altLang="zh-CN" sz="2000" dirty="0" smtClean="0">
                <a:latin typeface="幼圆" panose="02010509060101010101" pitchFamily="49" charset="-122"/>
                <a:ea typeface="幼圆" panose="02010509060101010101" pitchFamily="49" charset="-122"/>
              </a:rPr>
              <a:t>2</a:t>
            </a:r>
            <a:r>
              <a:rPr lang="zh-CN" altLang="en-US" sz="2000" dirty="0" smtClean="0">
                <a:latin typeface="幼圆" panose="02010509060101010101" pitchFamily="49" charset="-122"/>
                <a:ea typeface="幼圆" panose="02010509060101010101" pitchFamily="49" charset="-122"/>
              </a:rPr>
              <a:t>转换成</a:t>
            </a:r>
            <a:r>
              <a:rPr lang="en-US" altLang="zh-CN" sz="2000" dirty="0" smtClean="0">
                <a:latin typeface="幼圆" panose="02010509060101010101" pitchFamily="49" charset="-122"/>
                <a:ea typeface="幼圆" panose="02010509060101010101" pitchFamily="49" charset="-122"/>
              </a:rPr>
              <a:t>df</a:t>
            </a:r>
            <a:r>
              <a:rPr lang="zh-CN" altLang="en-US" sz="2000" dirty="0" smtClean="0">
                <a:latin typeface="幼圆" panose="02010509060101010101" pitchFamily="49" charset="-122"/>
                <a:ea typeface="幼圆" panose="02010509060101010101" pitchFamily="49" charset="-122"/>
              </a:rPr>
              <a:t>，用方式</a:t>
            </a:r>
            <a:r>
              <a:rPr lang="en-US" altLang="zh-CN" sz="2000" dirty="0" smtClean="0">
                <a:latin typeface="幼圆" panose="02010509060101010101" pitchFamily="49" charset="-122"/>
                <a:ea typeface="幼圆" panose="02010509060101010101" pitchFamily="49" charset="-122"/>
              </a:rPr>
              <a:t>1</a:t>
            </a:r>
            <a:r>
              <a:rPr lang="zh-CN" altLang="en-US" sz="2000" dirty="0" smtClean="0">
                <a:latin typeface="幼圆" panose="02010509060101010101" pitchFamily="49" charset="-122"/>
                <a:ea typeface="幼圆" panose="02010509060101010101" pitchFamily="49" charset="-122"/>
              </a:rPr>
              <a:t>将报错！</a:t>
            </a:r>
            <a:endParaRPr lang="zh-CN" altLang="en-US" sz="2000" dirty="0">
              <a:latin typeface="幼圆" panose="02010509060101010101" pitchFamily="49" charset="-122"/>
              <a:ea typeface="幼圆" panose="02010509060101010101" pitchFamily="49" charset="-122"/>
            </a:endParaRPr>
          </a:p>
        </p:txBody>
      </p:sp>
      <p:sp>
        <p:nvSpPr>
          <p:cNvPr id="24" name="七角星 23"/>
          <p:cNvSpPr/>
          <p:nvPr/>
        </p:nvSpPr>
        <p:spPr>
          <a:xfrm>
            <a:off x="965200" y="5658475"/>
            <a:ext cx="730250" cy="686832"/>
          </a:xfrm>
          <a:prstGeom prst="star7">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坑</a:t>
            </a:r>
            <a:endParaRPr lang="zh-CN" altLang="en-US" dirty="0">
              <a:latin typeface="幼圆" panose="02010509060101010101" pitchFamily="49" charset="-122"/>
              <a:ea typeface="幼圆" panose="02010509060101010101" pitchFamily="49" charset="-122"/>
            </a:endParaRPr>
          </a:p>
        </p:txBody>
      </p:sp>
      <p:sp>
        <p:nvSpPr>
          <p:cNvPr id="14" name="七角星 13"/>
          <p:cNvSpPr/>
          <p:nvPr/>
        </p:nvSpPr>
        <p:spPr>
          <a:xfrm>
            <a:off x="9271000" y="1204444"/>
            <a:ext cx="730250" cy="686832"/>
          </a:xfrm>
          <a:prstGeom prst="star7">
            <a:avLst/>
          </a:prstGeom>
          <a:solidFill>
            <a:schemeClr val="accent1">
              <a:alpha val="0"/>
            </a:schemeClr>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dirty="0" smtClean="0">
                <a:latin typeface="幼圆" panose="02010509060101010101" pitchFamily="49" charset="-122"/>
                <a:ea typeface="幼圆" panose="02010509060101010101" pitchFamily="49" charset="-122"/>
              </a:rPr>
              <a:t>坑</a:t>
            </a:r>
            <a:endParaRPr lang="zh-CN" altLang="en-US" dirty="0">
              <a:latin typeface="幼圆" panose="02010509060101010101" pitchFamily="49" charset="-122"/>
              <a:ea typeface="幼圆" panose="02010509060101010101" pitchFamily="49" charset="-122"/>
            </a:endParaRPr>
          </a:p>
        </p:txBody>
      </p:sp>
      <p:sp>
        <p:nvSpPr>
          <p:cNvPr id="2" name="TextBox 1"/>
          <p:cNvSpPr txBox="1"/>
          <p:nvPr/>
        </p:nvSpPr>
        <p:spPr>
          <a:xfrm>
            <a:off x="9271000" y="2016720"/>
            <a:ext cx="2717800" cy="923330"/>
          </a:xfrm>
          <a:prstGeom prst="rect">
            <a:avLst/>
          </a:prstGeom>
          <a:noFill/>
        </p:spPr>
        <p:txBody>
          <a:bodyPr wrap="square" rtlCol="0">
            <a:spAutoFit/>
          </a:bodyPr>
          <a:lstStyle/>
          <a:p>
            <a:r>
              <a:rPr lang="zh-CN" altLang="en-US" dirty="0">
                <a:latin typeface="幼圆" panose="02010509060101010101" pitchFamily="49" charset="-122"/>
                <a:ea typeface="幼圆" panose="02010509060101010101" pitchFamily="49" charset="-122"/>
              </a:rPr>
              <a:t>转换</a:t>
            </a:r>
            <a:r>
              <a:rPr lang="zh-CN" altLang="en-US" dirty="0" smtClean="0">
                <a:latin typeface="幼圆" panose="02010509060101010101" pitchFamily="49" charset="-122"/>
                <a:ea typeface="幼圆" panose="02010509060101010101" pitchFamily="49" charset="-122"/>
              </a:rPr>
              <a:t>后默认是</a:t>
            </a:r>
            <a:r>
              <a:rPr lang="en-US" altLang="zh-CN" dirty="0" smtClean="0">
                <a:latin typeface="幼圆" panose="02010509060101010101" pitchFamily="49" charset="-122"/>
                <a:ea typeface="幼圆" panose="02010509060101010101" pitchFamily="49" charset="-122"/>
              </a:rPr>
              <a:t>Row</a:t>
            </a:r>
            <a:r>
              <a:rPr lang="zh-CN" altLang="en-US" dirty="0" smtClean="0">
                <a:latin typeface="幼圆" panose="02010509060101010101" pitchFamily="49" charset="-122"/>
                <a:ea typeface="幼圆" panose="02010509060101010101" pitchFamily="49" charset="-122"/>
              </a:rPr>
              <a:t>类型，需要用</a:t>
            </a:r>
            <a:r>
              <a:rPr lang="en-US" altLang="zh-CN" dirty="0" smtClean="0">
                <a:latin typeface="幼圆" panose="02010509060101010101" pitchFamily="49" charset="-122"/>
                <a:ea typeface="幼圆" panose="02010509060101010101" pitchFamily="49" charset="-122"/>
              </a:rPr>
              <a:t>python map </a:t>
            </a:r>
            <a:r>
              <a:rPr lang="zh-CN" altLang="en-US" dirty="0" smtClean="0">
                <a:latin typeface="幼圆" panose="02010509060101010101" pitchFamily="49" charset="-122"/>
                <a:ea typeface="幼圆" panose="02010509060101010101" pitchFamily="49" charset="-122"/>
              </a:rPr>
              <a:t>函数进行转换</a:t>
            </a:r>
            <a:endParaRPr lang="zh-CN" altLang="en-US" dirty="0">
              <a:latin typeface="幼圆" panose="02010509060101010101" pitchFamily="49" charset="-122"/>
              <a:ea typeface="幼圆" panose="02010509060101010101" pitchFamily="49" charset="-122"/>
            </a:endParaRPr>
          </a:p>
        </p:txBody>
      </p:sp>
    </p:spTree>
    <p:extLst>
      <p:ext uri="{BB962C8B-B14F-4D97-AF65-F5344CB8AC3E}">
        <p14:creationId xmlns:p14="http://schemas.microsoft.com/office/powerpoint/2010/main" val="37793418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fade">
                                      <p:cBhvr>
                                        <p:cTn id="7" dur="500"/>
                                        <p:tgtEl>
                                          <p:spTgt spid="6"/>
                                        </p:tgtEl>
                                      </p:cBhvr>
                                    </p:animEffect>
                                  </p:childTnLst>
                                </p:cTn>
                              </p:par>
                              <p:par>
                                <p:cTn id="8" presetID="10" presetClass="entr" presetSubtype="0" fill="hold" grpId="0" nodeType="withEffect">
                                  <p:stCondLst>
                                    <p:cond delay="0"/>
                                  </p:stCondLst>
                                  <p:childTnLst>
                                    <p:set>
                                      <p:cBhvr>
                                        <p:cTn id="9" dur="1" fill="hold">
                                          <p:stCondLst>
                                            <p:cond delay="0"/>
                                          </p:stCondLst>
                                        </p:cTn>
                                        <p:tgtEl>
                                          <p:spTgt spid="19"/>
                                        </p:tgtEl>
                                        <p:attrNameLst>
                                          <p:attrName>style.visibility</p:attrName>
                                        </p:attrNameLst>
                                      </p:cBhvr>
                                      <p:to>
                                        <p:strVal val="visible"/>
                                      </p:to>
                                    </p:set>
                                    <p:animEffect transition="in" filter="fade">
                                      <p:cBhvr>
                                        <p:cTn id="10" dur="500"/>
                                        <p:tgtEl>
                                          <p:spTgt spid="19"/>
                                        </p:tgtEl>
                                      </p:cBhvr>
                                    </p:animEffect>
                                  </p:childTnLst>
                                </p:cTn>
                              </p:par>
                              <p:par>
                                <p:cTn id="11" presetID="10" presetClass="entr" presetSubtype="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fade">
                                      <p:cBhvr>
                                        <p:cTn id="13" dur="500"/>
                                        <p:tgtEl>
                                          <p:spTgt spid="4"/>
                                        </p:tgtEl>
                                      </p:cBhvr>
                                    </p:animEffect>
                                  </p:childTnLst>
                                </p:cTn>
                              </p:par>
                              <p:par>
                                <p:cTn id="14" presetID="10" presetClass="entr" presetSubtype="0" fill="hold" grpId="0" nodeType="withEffect">
                                  <p:stCondLst>
                                    <p:cond delay="0"/>
                                  </p:stCondLst>
                                  <p:childTnLst>
                                    <p:set>
                                      <p:cBhvr>
                                        <p:cTn id="15" dur="1" fill="hold">
                                          <p:stCondLst>
                                            <p:cond delay="0"/>
                                          </p:stCondLst>
                                        </p:cTn>
                                        <p:tgtEl>
                                          <p:spTgt spid="20"/>
                                        </p:tgtEl>
                                        <p:attrNameLst>
                                          <p:attrName>style.visibility</p:attrName>
                                        </p:attrNameLst>
                                      </p:cBhvr>
                                      <p:to>
                                        <p:strVal val="visible"/>
                                      </p:to>
                                    </p:set>
                                    <p:animEffect transition="in" filter="fade">
                                      <p:cBhvr>
                                        <p:cTn id="16" dur="500"/>
                                        <p:tgtEl>
                                          <p:spTgt spid="20"/>
                                        </p:tgtEl>
                                      </p:cBhvr>
                                    </p:animEffect>
                                  </p:childTnLst>
                                </p:cTn>
                              </p:par>
                            </p:childTnLst>
                          </p:cTn>
                        </p:par>
                      </p:childTnLst>
                    </p:cTn>
                  </p:par>
                  <p:par>
                    <p:cTn id="17" fill="hold">
                      <p:stCondLst>
                        <p:cond delay="indefinite"/>
                      </p:stCondLst>
                      <p:childTnLst>
                        <p:par>
                          <p:cTn id="18" fill="hold">
                            <p:stCondLst>
                              <p:cond delay="0"/>
                            </p:stCondLst>
                            <p:childTnLst>
                              <p:par>
                                <p:cTn id="19" presetID="42" presetClass="entr" presetSubtype="0" fill="hold" grpId="0" nodeType="clickEffect">
                                  <p:stCondLst>
                                    <p:cond delay="0"/>
                                  </p:stCondLst>
                                  <p:childTnLst>
                                    <p:set>
                                      <p:cBhvr>
                                        <p:cTn id="20" dur="1" fill="hold">
                                          <p:stCondLst>
                                            <p:cond delay="0"/>
                                          </p:stCondLst>
                                        </p:cTn>
                                        <p:tgtEl>
                                          <p:spTgt spid="18"/>
                                        </p:tgtEl>
                                        <p:attrNameLst>
                                          <p:attrName>style.visibility</p:attrName>
                                        </p:attrNameLst>
                                      </p:cBhvr>
                                      <p:to>
                                        <p:strVal val="visible"/>
                                      </p:to>
                                    </p:set>
                                    <p:animEffect transition="in" filter="fade">
                                      <p:cBhvr>
                                        <p:cTn id="21" dur="1000"/>
                                        <p:tgtEl>
                                          <p:spTgt spid="18"/>
                                        </p:tgtEl>
                                      </p:cBhvr>
                                    </p:animEffect>
                                    <p:anim calcmode="lin" valueType="num">
                                      <p:cBhvr>
                                        <p:cTn id="22" dur="1000" fill="hold"/>
                                        <p:tgtEl>
                                          <p:spTgt spid="18"/>
                                        </p:tgtEl>
                                        <p:attrNameLst>
                                          <p:attrName>ppt_x</p:attrName>
                                        </p:attrNameLst>
                                      </p:cBhvr>
                                      <p:tavLst>
                                        <p:tav tm="0">
                                          <p:val>
                                            <p:strVal val="#ppt_x"/>
                                          </p:val>
                                        </p:tav>
                                        <p:tav tm="100000">
                                          <p:val>
                                            <p:strVal val="#ppt_x"/>
                                          </p:val>
                                        </p:tav>
                                      </p:tavLst>
                                    </p:anim>
                                    <p:anim calcmode="lin" valueType="num">
                                      <p:cBhvr>
                                        <p:cTn id="23" dur="1000" fill="hold"/>
                                        <p:tgtEl>
                                          <p:spTgt spid="18"/>
                                        </p:tgtEl>
                                        <p:attrNameLst>
                                          <p:attrName>ppt_y</p:attrName>
                                        </p:attrNameLst>
                                      </p:cBhvr>
                                      <p:tavLst>
                                        <p:tav tm="0">
                                          <p:val>
                                            <p:strVal val="#ppt_y+.1"/>
                                          </p:val>
                                        </p:tav>
                                        <p:tav tm="100000">
                                          <p:val>
                                            <p:strVal val="#ppt_y"/>
                                          </p:val>
                                        </p:tav>
                                      </p:tavLst>
                                    </p:anim>
                                  </p:childTnLst>
                                </p:cTn>
                              </p:par>
                            </p:childTnLst>
                          </p:cTn>
                        </p:par>
                      </p:childTnLst>
                    </p:cTn>
                  </p:par>
                  <p:par>
                    <p:cTn id="24" fill="hold">
                      <p:stCondLst>
                        <p:cond delay="indefinite"/>
                      </p:stCondLst>
                      <p:childTnLst>
                        <p:par>
                          <p:cTn id="25" fill="hold">
                            <p:stCondLst>
                              <p:cond delay="0"/>
                            </p:stCondLst>
                            <p:childTnLst>
                              <p:par>
                                <p:cTn id="26" presetID="42" presetClass="entr" presetSubtype="0" fill="hold" grpId="0" nodeType="clickEffect">
                                  <p:stCondLst>
                                    <p:cond delay="0"/>
                                  </p:stCondLst>
                                  <p:childTnLst>
                                    <p:set>
                                      <p:cBhvr>
                                        <p:cTn id="27" dur="1" fill="hold">
                                          <p:stCondLst>
                                            <p:cond delay="0"/>
                                          </p:stCondLst>
                                        </p:cTn>
                                        <p:tgtEl>
                                          <p:spTgt spid="2"/>
                                        </p:tgtEl>
                                        <p:attrNameLst>
                                          <p:attrName>style.visibility</p:attrName>
                                        </p:attrNameLst>
                                      </p:cBhvr>
                                      <p:to>
                                        <p:strVal val="visible"/>
                                      </p:to>
                                    </p:set>
                                    <p:animEffect transition="in" filter="fade">
                                      <p:cBhvr>
                                        <p:cTn id="28" dur="1000"/>
                                        <p:tgtEl>
                                          <p:spTgt spid="2"/>
                                        </p:tgtEl>
                                      </p:cBhvr>
                                    </p:animEffect>
                                    <p:anim calcmode="lin" valueType="num">
                                      <p:cBhvr>
                                        <p:cTn id="29" dur="1000" fill="hold"/>
                                        <p:tgtEl>
                                          <p:spTgt spid="2"/>
                                        </p:tgtEl>
                                        <p:attrNameLst>
                                          <p:attrName>ppt_x</p:attrName>
                                        </p:attrNameLst>
                                      </p:cBhvr>
                                      <p:tavLst>
                                        <p:tav tm="0">
                                          <p:val>
                                            <p:strVal val="#ppt_x"/>
                                          </p:val>
                                        </p:tav>
                                        <p:tav tm="100000">
                                          <p:val>
                                            <p:strVal val="#ppt_x"/>
                                          </p:val>
                                        </p:tav>
                                      </p:tavLst>
                                    </p:anim>
                                    <p:anim calcmode="lin" valueType="num">
                                      <p:cBhvr>
                                        <p:cTn id="30" dur="1000" fill="hold"/>
                                        <p:tgtEl>
                                          <p:spTgt spid="2"/>
                                        </p:tgtEl>
                                        <p:attrNameLst>
                                          <p:attrName>ppt_y</p:attrName>
                                        </p:attrNameLst>
                                      </p:cBhvr>
                                      <p:tavLst>
                                        <p:tav tm="0">
                                          <p:val>
                                            <p:strVal val="#ppt_y+.1"/>
                                          </p:val>
                                        </p:tav>
                                        <p:tav tm="100000">
                                          <p:val>
                                            <p:strVal val="#ppt_y"/>
                                          </p:val>
                                        </p:tav>
                                      </p:tavLst>
                                    </p:anim>
                                  </p:childTnLst>
                                </p:cTn>
                              </p:par>
                              <p:par>
                                <p:cTn id="31" presetID="42" presetClass="entr" presetSubtype="0" fill="hold" grpId="0" nodeType="withEffect">
                                  <p:stCondLst>
                                    <p:cond delay="0"/>
                                  </p:stCondLst>
                                  <p:childTnLst>
                                    <p:set>
                                      <p:cBhvr>
                                        <p:cTn id="32" dur="1" fill="hold">
                                          <p:stCondLst>
                                            <p:cond delay="0"/>
                                          </p:stCondLst>
                                        </p:cTn>
                                        <p:tgtEl>
                                          <p:spTgt spid="14"/>
                                        </p:tgtEl>
                                        <p:attrNameLst>
                                          <p:attrName>style.visibility</p:attrName>
                                        </p:attrNameLst>
                                      </p:cBhvr>
                                      <p:to>
                                        <p:strVal val="visible"/>
                                      </p:to>
                                    </p:set>
                                    <p:animEffect transition="in" filter="fade">
                                      <p:cBhvr>
                                        <p:cTn id="33" dur="1000"/>
                                        <p:tgtEl>
                                          <p:spTgt spid="14"/>
                                        </p:tgtEl>
                                      </p:cBhvr>
                                    </p:animEffect>
                                    <p:anim calcmode="lin" valueType="num">
                                      <p:cBhvr>
                                        <p:cTn id="34" dur="1000" fill="hold"/>
                                        <p:tgtEl>
                                          <p:spTgt spid="14"/>
                                        </p:tgtEl>
                                        <p:attrNameLst>
                                          <p:attrName>ppt_x</p:attrName>
                                        </p:attrNameLst>
                                      </p:cBhvr>
                                      <p:tavLst>
                                        <p:tav tm="0">
                                          <p:val>
                                            <p:strVal val="#ppt_x"/>
                                          </p:val>
                                        </p:tav>
                                        <p:tav tm="100000">
                                          <p:val>
                                            <p:strVal val="#ppt_x"/>
                                          </p:val>
                                        </p:tav>
                                      </p:tavLst>
                                    </p:anim>
                                    <p:anim calcmode="lin" valueType="num">
                                      <p:cBhvr>
                                        <p:cTn id="35"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par>
                    <p:cTn id="36" fill="hold">
                      <p:stCondLst>
                        <p:cond delay="indefinite"/>
                      </p:stCondLst>
                      <p:childTnLst>
                        <p:par>
                          <p:cTn id="37" fill="hold">
                            <p:stCondLst>
                              <p:cond delay="0"/>
                            </p:stCondLst>
                            <p:childTnLst>
                              <p:par>
                                <p:cTn id="38" presetID="42" presetClass="entr" presetSubtype="0" fill="hold" grpId="0" nodeType="clickEffect">
                                  <p:stCondLst>
                                    <p:cond delay="0"/>
                                  </p:stCondLst>
                                  <p:childTnLst>
                                    <p:set>
                                      <p:cBhvr>
                                        <p:cTn id="39" dur="1" fill="hold">
                                          <p:stCondLst>
                                            <p:cond delay="0"/>
                                          </p:stCondLst>
                                        </p:cTn>
                                        <p:tgtEl>
                                          <p:spTgt spid="21"/>
                                        </p:tgtEl>
                                        <p:attrNameLst>
                                          <p:attrName>style.visibility</p:attrName>
                                        </p:attrNameLst>
                                      </p:cBhvr>
                                      <p:to>
                                        <p:strVal val="visible"/>
                                      </p:to>
                                    </p:set>
                                    <p:animEffect transition="in" filter="fade">
                                      <p:cBhvr>
                                        <p:cTn id="40" dur="1000"/>
                                        <p:tgtEl>
                                          <p:spTgt spid="21"/>
                                        </p:tgtEl>
                                      </p:cBhvr>
                                    </p:animEffect>
                                    <p:anim calcmode="lin" valueType="num">
                                      <p:cBhvr>
                                        <p:cTn id="41" dur="1000" fill="hold"/>
                                        <p:tgtEl>
                                          <p:spTgt spid="21"/>
                                        </p:tgtEl>
                                        <p:attrNameLst>
                                          <p:attrName>ppt_x</p:attrName>
                                        </p:attrNameLst>
                                      </p:cBhvr>
                                      <p:tavLst>
                                        <p:tav tm="0">
                                          <p:val>
                                            <p:strVal val="#ppt_x"/>
                                          </p:val>
                                        </p:tav>
                                        <p:tav tm="100000">
                                          <p:val>
                                            <p:strVal val="#ppt_x"/>
                                          </p:val>
                                        </p:tav>
                                      </p:tavLst>
                                    </p:anim>
                                    <p:anim calcmode="lin" valueType="num">
                                      <p:cBhvr>
                                        <p:cTn id="42" dur="1000" fill="hold"/>
                                        <p:tgtEl>
                                          <p:spTgt spid="21"/>
                                        </p:tgtEl>
                                        <p:attrNameLst>
                                          <p:attrName>ppt_y</p:attrName>
                                        </p:attrNameLst>
                                      </p:cBhvr>
                                      <p:tavLst>
                                        <p:tav tm="0">
                                          <p:val>
                                            <p:strVal val="#ppt_y+.1"/>
                                          </p:val>
                                        </p:tav>
                                        <p:tav tm="100000">
                                          <p:val>
                                            <p:strVal val="#ppt_y"/>
                                          </p:val>
                                        </p:tav>
                                      </p:tavLst>
                                    </p:anim>
                                  </p:childTnLst>
                                </p:cTn>
                              </p:par>
                            </p:childTnLst>
                          </p:cTn>
                        </p:par>
                      </p:childTnLst>
                    </p:cTn>
                  </p:par>
                  <p:par>
                    <p:cTn id="43" fill="hold">
                      <p:stCondLst>
                        <p:cond delay="indefinite"/>
                      </p:stCondLst>
                      <p:childTnLst>
                        <p:par>
                          <p:cTn id="44" fill="hold">
                            <p:stCondLst>
                              <p:cond delay="0"/>
                            </p:stCondLst>
                            <p:childTnLst>
                              <p:par>
                                <p:cTn id="45" presetID="42" presetClass="entr" presetSubtype="0" fill="hold" grpId="0" nodeType="click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1000"/>
                                        <p:tgtEl>
                                          <p:spTgt spid="22"/>
                                        </p:tgtEl>
                                      </p:cBhvr>
                                    </p:animEffect>
                                    <p:anim calcmode="lin" valueType="num">
                                      <p:cBhvr>
                                        <p:cTn id="48" dur="1000" fill="hold"/>
                                        <p:tgtEl>
                                          <p:spTgt spid="22"/>
                                        </p:tgtEl>
                                        <p:attrNameLst>
                                          <p:attrName>ppt_x</p:attrName>
                                        </p:attrNameLst>
                                      </p:cBhvr>
                                      <p:tavLst>
                                        <p:tav tm="0">
                                          <p:val>
                                            <p:strVal val="#ppt_x"/>
                                          </p:val>
                                        </p:tav>
                                        <p:tav tm="100000">
                                          <p:val>
                                            <p:strVal val="#ppt_x"/>
                                          </p:val>
                                        </p:tav>
                                      </p:tavLst>
                                    </p:anim>
                                    <p:anim calcmode="lin" valueType="num">
                                      <p:cBhvr>
                                        <p:cTn id="49" dur="1000" fill="hold"/>
                                        <p:tgtEl>
                                          <p:spTgt spid="22"/>
                                        </p:tgtEl>
                                        <p:attrNameLst>
                                          <p:attrName>ppt_y</p:attrName>
                                        </p:attrNameLst>
                                      </p:cBhvr>
                                      <p:tavLst>
                                        <p:tav tm="0">
                                          <p:val>
                                            <p:strVal val="#ppt_y+.1"/>
                                          </p:val>
                                        </p:tav>
                                        <p:tav tm="100000">
                                          <p:val>
                                            <p:strVal val="#ppt_y"/>
                                          </p:val>
                                        </p:tav>
                                      </p:tavLst>
                                    </p:anim>
                                  </p:childTnLst>
                                </p:cTn>
                              </p:par>
                            </p:childTnLst>
                          </p:cTn>
                        </p:par>
                      </p:childTnLst>
                    </p:cTn>
                  </p:par>
                  <p:par>
                    <p:cTn id="50" fill="hold">
                      <p:stCondLst>
                        <p:cond delay="indefinite"/>
                      </p:stCondLst>
                      <p:childTnLst>
                        <p:par>
                          <p:cTn id="51" fill="hold">
                            <p:stCondLst>
                              <p:cond delay="0"/>
                            </p:stCondLst>
                            <p:childTnLst>
                              <p:par>
                                <p:cTn id="52" presetID="42" presetClass="entr" presetSubtype="0" fill="hold" grpId="0" nodeType="clickEffect">
                                  <p:stCondLst>
                                    <p:cond delay="0"/>
                                  </p:stCondLst>
                                  <p:childTnLst>
                                    <p:set>
                                      <p:cBhvr>
                                        <p:cTn id="53" dur="1" fill="hold">
                                          <p:stCondLst>
                                            <p:cond delay="0"/>
                                          </p:stCondLst>
                                        </p:cTn>
                                        <p:tgtEl>
                                          <p:spTgt spid="24"/>
                                        </p:tgtEl>
                                        <p:attrNameLst>
                                          <p:attrName>style.visibility</p:attrName>
                                        </p:attrNameLst>
                                      </p:cBhvr>
                                      <p:to>
                                        <p:strVal val="visible"/>
                                      </p:to>
                                    </p:set>
                                    <p:animEffect transition="in" filter="fade">
                                      <p:cBhvr>
                                        <p:cTn id="54" dur="1000"/>
                                        <p:tgtEl>
                                          <p:spTgt spid="24"/>
                                        </p:tgtEl>
                                      </p:cBhvr>
                                    </p:animEffect>
                                    <p:anim calcmode="lin" valueType="num">
                                      <p:cBhvr>
                                        <p:cTn id="55" dur="1000" fill="hold"/>
                                        <p:tgtEl>
                                          <p:spTgt spid="24"/>
                                        </p:tgtEl>
                                        <p:attrNameLst>
                                          <p:attrName>ppt_x</p:attrName>
                                        </p:attrNameLst>
                                      </p:cBhvr>
                                      <p:tavLst>
                                        <p:tav tm="0">
                                          <p:val>
                                            <p:strVal val="#ppt_x"/>
                                          </p:val>
                                        </p:tav>
                                        <p:tav tm="100000">
                                          <p:val>
                                            <p:strVal val="#ppt_x"/>
                                          </p:val>
                                        </p:tav>
                                      </p:tavLst>
                                    </p:anim>
                                    <p:anim calcmode="lin" valueType="num">
                                      <p:cBhvr>
                                        <p:cTn id="56" dur="1000" fill="hold"/>
                                        <p:tgtEl>
                                          <p:spTgt spid="24"/>
                                        </p:tgtEl>
                                        <p:attrNameLst>
                                          <p:attrName>ppt_y</p:attrName>
                                        </p:attrNameLst>
                                      </p:cBhvr>
                                      <p:tavLst>
                                        <p:tav tm="0">
                                          <p:val>
                                            <p:strVal val="#ppt_y+.1"/>
                                          </p:val>
                                        </p:tav>
                                        <p:tav tm="100000">
                                          <p:val>
                                            <p:strVal val="#ppt_y"/>
                                          </p:val>
                                        </p:tav>
                                      </p:tavLst>
                                    </p:anim>
                                  </p:childTnLst>
                                </p:cTn>
                              </p:par>
                              <p:par>
                                <p:cTn id="57" presetID="42" presetClass="entr" presetSubtype="0" fill="hold" grpId="0" nodeType="withEffect">
                                  <p:stCondLst>
                                    <p:cond delay="0"/>
                                  </p:stCondLst>
                                  <p:childTnLst>
                                    <p:set>
                                      <p:cBhvr>
                                        <p:cTn id="58" dur="1" fill="hold">
                                          <p:stCondLst>
                                            <p:cond delay="0"/>
                                          </p:stCondLst>
                                        </p:cTn>
                                        <p:tgtEl>
                                          <p:spTgt spid="23"/>
                                        </p:tgtEl>
                                        <p:attrNameLst>
                                          <p:attrName>style.visibility</p:attrName>
                                        </p:attrNameLst>
                                      </p:cBhvr>
                                      <p:to>
                                        <p:strVal val="visible"/>
                                      </p:to>
                                    </p:set>
                                    <p:animEffect transition="in" filter="fade">
                                      <p:cBhvr>
                                        <p:cTn id="59" dur="1000"/>
                                        <p:tgtEl>
                                          <p:spTgt spid="23"/>
                                        </p:tgtEl>
                                      </p:cBhvr>
                                    </p:animEffect>
                                    <p:anim calcmode="lin" valueType="num">
                                      <p:cBhvr>
                                        <p:cTn id="60" dur="1000" fill="hold"/>
                                        <p:tgtEl>
                                          <p:spTgt spid="23"/>
                                        </p:tgtEl>
                                        <p:attrNameLst>
                                          <p:attrName>ppt_x</p:attrName>
                                        </p:attrNameLst>
                                      </p:cBhvr>
                                      <p:tavLst>
                                        <p:tav tm="0">
                                          <p:val>
                                            <p:strVal val="#ppt_x"/>
                                          </p:val>
                                        </p:tav>
                                        <p:tav tm="100000">
                                          <p:val>
                                            <p:strVal val="#ppt_x"/>
                                          </p:val>
                                        </p:tav>
                                      </p:tavLst>
                                    </p:anim>
                                    <p:anim calcmode="lin" valueType="num">
                                      <p:cBhvr>
                                        <p:cTn id="61" dur="1000" fill="hold"/>
                                        <p:tgtEl>
                                          <p:spTgt spid="23"/>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6" grpId="0" animBg="1"/>
      <p:bldP spid="18" grpId="0"/>
      <p:bldP spid="19" grpId="0" animBg="1"/>
      <p:bldP spid="20" grpId="0" animBg="1"/>
      <p:bldP spid="21" grpId="0"/>
      <p:bldP spid="22" grpId="0"/>
      <p:bldP spid="23" grpId="0"/>
      <p:bldP spid="24" grpId="0" animBg="1"/>
      <p:bldP spid="14" grpId="0" animBg="1"/>
      <p:bldP spid="2" grpId="0"/>
    </p:bld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网状">
  <a:themeElements>
    <a:clrScheme name="网状">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fontScheme name="网状">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网状">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xmlns="" name="Mesh" id="{789EC3FE-34FD-429C-9918-760025E6C145}" vid="{1FEE2289-88FB-467C-9C9A-54F3C85768F0}"/>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Override1.xml><?xml version="1.0" encoding="utf-8"?>
<a:themeOverride xmlns:a="http://schemas.openxmlformats.org/drawingml/2006/main">
  <a:clrScheme name="网状">
    <a:dk1>
      <a:sysClr val="windowText" lastClr="000000"/>
    </a:dk1>
    <a:lt1>
      <a:sysClr val="window" lastClr="FFFFFF"/>
    </a:lt1>
    <a:dk2>
      <a:srgbClr val="363D46"/>
    </a:dk2>
    <a:lt2>
      <a:srgbClr val="EBEBEB"/>
    </a:lt2>
    <a:accent1>
      <a:srgbClr val="A9E023"/>
    </a:accent1>
    <a:accent2>
      <a:srgbClr val="1FCDB6"/>
    </a:accent2>
    <a:accent3>
      <a:srgbClr val="5F99C9"/>
    </a:accent3>
    <a:accent4>
      <a:srgbClr val="AE65D1"/>
    </a:accent4>
    <a:accent5>
      <a:srgbClr val="D06423"/>
    </a:accent5>
    <a:accent6>
      <a:srgbClr val="DCAB11"/>
    </a:accent6>
    <a:hlink>
      <a:srgbClr val="ADE133"/>
    </a:hlink>
    <a:folHlink>
      <a:srgbClr val="C2EA66"/>
    </a:folHlink>
  </a:clrScheme>
</a:themeOverride>
</file>

<file path=docProps/app.xml><?xml version="1.0" encoding="utf-8"?>
<Properties xmlns="http://schemas.openxmlformats.org/officeDocument/2006/extended-properties" xmlns:vt="http://schemas.openxmlformats.org/officeDocument/2006/docPropsVTypes">
  <Template/>
  <TotalTime>4745</TotalTime>
  <Words>2350</Words>
  <Application>Microsoft Office PowerPoint</Application>
  <PresentationFormat>自定义</PresentationFormat>
  <Paragraphs>451</Paragraphs>
  <Slides>38</Slides>
  <Notes>15</Notes>
  <HiddenSlides>0</HiddenSlides>
  <MMClips>0</MMClips>
  <ScaleCrop>false</ScaleCrop>
  <HeadingPairs>
    <vt:vector size="4" baseType="variant">
      <vt:variant>
        <vt:lpstr>主题</vt:lpstr>
      </vt:variant>
      <vt:variant>
        <vt:i4>1</vt:i4>
      </vt:variant>
      <vt:variant>
        <vt:lpstr>幻灯片标题</vt:lpstr>
      </vt:variant>
      <vt:variant>
        <vt:i4>38</vt:i4>
      </vt:variant>
    </vt:vector>
  </HeadingPairs>
  <TitlesOfParts>
    <vt:vector size="39" baseType="lpstr">
      <vt:lpstr>网状</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yangdy</dc:creator>
  <cp:lastModifiedBy>Helpdesk</cp:lastModifiedBy>
  <cp:revision>458</cp:revision>
  <dcterms:created xsi:type="dcterms:W3CDTF">2016-07-18T13:56:20Z</dcterms:created>
  <dcterms:modified xsi:type="dcterms:W3CDTF">2017-08-24T08:26:43Z</dcterms:modified>
</cp:coreProperties>
</file>

<file path=docProps/thumbnail.jpeg>
</file>